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814" r:id="rId2"/>
    <p:sldMasterId id="2147483830" r:id="rId3"/>
  </p:sldMasterIdLst>
  <p:notesMasterIdLst>
    <p:notesMasterId r:id="rId71"/>
  </p:notesMasterIdLst>
  <p:handoutMasterIdLst>
    <p:handoutMasterId r:id="rId72"/>
  </p:handoutMasterIdLst>
  <p:sldIdLst>
    <p:sldId id="256" r:id="rId4"/>
    <p:sldId id="334" r:id="rId5"/>
    <p:sldId id="257" r:id="rId6"/>
    <p:sldId id="319" r:id="rId7"/>
    <p:sldId id="258" r:id="rId8"/>
    <p:sldId id="259" r:id="rId9"/>
    <p:sldId id="260" r:id="rId10"/>
    <p:sldId id="261" r:id="rId11"/>
    <p:sldId id="262" r:id="rId12"/>
    <p:sldId id="263" r:id="rId13"/>
    <p:sldId id="264" r:id="rId14"/>
    <p:sldId id="265" r:id="rId15"/>
    <p:sldId id="266" r:id="rId16"/>
    <p:sldId id="267" r:id="rId17"/>
    <p:sldId id="326" r:id="rId18"/>
    <p:sldId id="327" r:id="rId19"/>
    <p:sldId id="328" r:id="rId20"/>
    <p:sldId id="329" r:id="rId21"/>
    <p:sldId id="330" r:id="rId22"/>
    <p:sldId id="325" r:id="rId23"/>
    <p:sldId id="269" r:id="rId24"/>
    <p:sldId id="270" r:id="rId25"/>
    <p:sldId id="271" r:id="rId26"/>
    <p:sldId id="272" r:id="rId27"/>
    <p:sldId id="273" r:id="rId28"/>
    <p:sldId id="274" r:id="rId29"/>
    <p:sldId id="323" r:id="rId30"/>
    <p:sldId id="275" r:id="rId31"/>
    <p:sldId id="277" r:id="rId32"/>
    <p:sldId id="278" r:id="rId33"/>
    <p:sldId id="279" r:id="rId34"/>
    <p:sldId id="280" r:id="rId35"/>
    <p:sldId id="281" r:id="rId36"/>
    <p:sldId id="282" r:id="rId37"/>
    <p:sldId id="283" r:id="rId38"/>
    <p:sldId id="320" r:id="rId39"/>
    <p:sldId id="321"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33" r:id="rId63"/>
    <p:sldId id="307" r:id="rId64"/>
    <p:sldId id="308" r:id="rId65"/>
    <p:sldId id="309" r:id="rId66"/>
    <p:sldId id="332" r:id="rId67"/>
    <p:sldId id="331" r:id="rId68"/>
    <p:sldId id="317" r:id="rId69"/>
    <p:sldId id="318" r:id="rId70"/>
  </p:sldIdLst>
  <p:sldSz cx="9144000" cy="6858000" type="screen4x3"/>
  <p:notesSz cx="6858000" cy="9144000"/>
  <p:custDataLst>
    <p:tags r:id="rId73"/>
  </p:custDataLst>
  <p:defaultTextStyle>
    <a:defPPr>
      <a:defRPr lang="en-US"/>
    </a:defPPr>
    <a:lvl1pPr algn="l" rtl="0" eaLnBrk="0" fontAlgn="base" hangingPunct="0">
      <a:spcBef>
        <a:spcPct val="0"/>
      </a:spcBef>
      <a:spcAft>
        <a:spcPct val="0"/>
      </a:spcAft>
      <a:defRPr sz="3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3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3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3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3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3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3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36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9F9F9"/>
    <a:srgbClr val="0000FF"/>
    <a:srgbClr val="E0D3F1"/>
    <a:srgbClr val="D9D9F3"/>
    <a:srgbClr val="000099"/>
    <a:srgbClr val="CDCDEF"/>
    <a:srgbClr val="333399"/>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1" autoAdjust="0"/>
    <p:restoredTop sz="79510" autoAdjust="0"/>
  </p:normalViewPr>
  <p:slideViewPr>
    <p:cSldViewPr snapToGrid="0">
      <p:cViewPr varScale="1">
        <p:scale>
          <a:sx n="102" d="100"/>
          <a:sy n="102" d="100"/>
        </p:scale>
        <p:origin x="2274" y="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134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s>
</file>

<file path=ppt/_rels/viewProps.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slide" Target="slides/slide29.xml"/><Relationship Id="rId1" Type="http://schemas.openxmlformats.org/officeDocument/2006/relationships/slide" Target="slides/slide6.xml"/><Relationship Id="rId4"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png"/><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lvl1pPr>
          </a:lstStyle>
          <a:p>
            <a:pPr>
              <a:defRPr/>
            </a:pPr>
            <a:endParaRPr lang="en-US" altLang="zh-CN"/>
          </a:p>
        </p:txBody>
      </p:sp>
      <p:sp>
        <p:nvSpPr>
          <p:cNvPr id="614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vl1pPr>
          </a:lstStyle>
          <a:p>
            <a:pPr>
              <a:defRPr/>
            </a:pPr>
            <a:endParaRPr lang="en-US" altLang="zh-CN"/>
          </a:p>
        </p:txBody>
      </p:sp>
      <p:sp>
        <p:nvSpPr>
          <p:cNvPr id="614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b="0"/>
            </a:lvl1pPr>
          </a:lstStyle>
          <a:p>
            <a:pPr>
              <a:defRPr/>
            </a:pPr>
            <a:endParaRPr lang="en-US" altLang="zh-CN"/>
          </a:p>
        </p:txBody>
      </p:sp>
      <p:sp>
        <p:nvSpPr>
          <p:cNvPr id="614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E197C051-2039-412D-894A-912A4002E4B3}" type="slidenum">
              <a:rPr lang="en-US" altLang="zh-CN"/>
              <a:pPr>
                <a:defRPr/>
              </a:pPr>
              <a:t>‹#›</a:t>
            </a:fld>
            <a:endParaRPr lang="en-US" altLang="zh-CN"/>
          </a:p>
        </p:txBody>
      </p:sp>
    </p:spTree>
    <p:extLst>
      <p:ext uri="{BB962C8B-B14F-4D97-AF65-F5344CB8AC3E}">
        <p14:creationId xmlns:p14="http://schemas.microsoft.com/office/powerpoint/2010/main" val="881482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lvl1pPr>
          </a:lstStyle>
          <a:p>
            <a:pPr>
              <a:defRPr/>
            </a:pPr>
            <a:endParaRPr lang="en-US" altLang="zh-CN"/>
          </a:p>
        </p:txBody>
      </p:sp>
      <p:sp>
        <p:nvSpPr>
          <p:cNvPr id="1024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024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b="0"/>
            </a:lvl1pPr>
          </a:lstStyle>
          <a:p>
            <a:pPr>
              <a:defRPr/>
            </a:pPr>
            <a:endParaRPr lang="en-US" altLang="zh-CN"/>
          </a:p>
        </p:txBody>
      </p:sp>
      <p:sp>
        <p:nvSpPr>
          <p:cNvPr id="1024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5451ADF5-829C-49AD-95B1-EF7B7355A1EE}" type="slidenum">
              <a:rPr lang="en-US" altLang="zh-CN"/>
              <a:pPr>
                <a:defRPr/>
              </a:pPr>
              <a:t>‹#›</a:t>
            </a:fld>
            <a:endParaRPr lang="en-US" altLang="zh-CN"/>
          </a:p>
        </p:txBody>
      </p:sp>
    </p:spTree>
    <p:extLst>
      <p:ext uri="{BB962C8B-B14F-4D97-AF65-F5344CB8AC3E}">
        <p14:creationId xmlns:p14="http://schemas.microsoft.com/office/powerpoint/2010/main" val="1102497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3F3C14-1A41-4463-A0A9-C444713C85B3}" type="slidenum">
              <a:rPr lang="en-US" altLang="zh-CN" smtClean="0"/>
              <a:pPr>
                <a:spcBef>
                  <a:spcPct val="0"/>
                </a:spcBef>
              </a:pPr>
              <a:t>1</a:t>
            </a:fld>
            <a:endParaRPr lang="en-US" altLang="zh-CN" smtClean="0"/>
          </a:p>
        </p:txBody>
      </p:sp>
      <p:sp>
        <p:nvSpPr>
          <p:cNvPr id="7171" name="Rectangle 2"/>
          <p:cNvSpPr>
            <a:spLocks noGrp="1" noRot="1" noChangeAspect="1" noChangeArrowheads="1" noTextEdit="1"/>
          </p:cNvSpPr>
          <p:nvPr>
            <p:ph type="sldImg"/>
          </p:nvPr>
        </p:nvSpPr>
        <p:spPr>
          <a:xfrm>
            <a:off x="835025" y="668338"/>
            <a:ext cx="4643438" cy="3482975"/>
          </a:xfrm>
          <a:ln/>
        </p:spPr>
      </p:sp>
    </p:spTree>
    <p:extLst>
      <p:ext uri="{BB962C8B-B14F-4D97-AF65-F5344CB8AC3E}">
        <p14:creationId xmlns:p14="http://schemas.microsoft.com/office/powerpoint/2010/main" val="88673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7E2448-0411-47CB-A606-2130DDC30B9B}" type="slidenum">
              <a:rPr lang="en-US" altLang="zh-CN" smtClean="0"/>
              <a:pPr>
                <a:spcBef>
                  <a:spcPct val="0"/>
                </a:spcBef>
              </a:pPr>
              <a:t>10</a:t>
            </a:fld>
            <a:endParaRPr lang="en-US" altLang="zh-CN" smtClean="0"/>
          </a:p>
        </p:txBody>
      </p:sp>
      <p:sp>
        <p:nvSpPr>
          <p:cNvPr id="23555" name="Rectangle 2"/>
          <p:cNvSpPr>
            <a:spLocks noGrp="1" noRot="1" noChangeAspect="1" noChangeArrowheads="1" noTextEdit="1"/>
          </p:cNvSpPr>
          <p:nvPr>
            <p:ph type="sldImg"/>
          </p:nvPr>
        </p:nvSpPr>
        <p:spPr>
          <a:xfrm>
            <a:off x="1111250" y="668338"/>
            <a:ext cx="4643438" cy="3482975"/>
          </a:xfrm>
          <a:ln/>
        </p:spPr>
      </p:sp>
      <p:sp>
        <p:nvSpPr>
          <p:cNvPr id="2355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98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C014D3-8105-462B-899E-187E06ED51E9}" type="slidenum">
              <a:rPr lang="en-US" altLang="zh-CN" smtClean="0"/>
              <a:pPr>
                <a:spcBef>
                  <a:spcPct val="0"/>
                </a:spcBef>
              </a:pPr>
              <a:t>11</a:t>
            </a:fld>
            <a:endParaRPr lang="en-US" altLang="zh-CN" smtClean="0"/>
          </a:p>
        </p:txBody>
      </p:sp>
      <p:sp>
        <p:nvSpPr>
          <p:cNvPr id="25603" name="Rectangle 2"/>
          <p:cNvSpPr>
            <a:spLocks noGrp="1" noRot="1" noChangeAspect="1" noChangeArrowheads="1" noTextEdit="1"/>
          </p:cNvSpPr>
          <p:nvPr>
            <p:ph type="sldImg"/>
          </p:nvPr>
        </p:nvSpPr>
        <p:spPr>
          <a:xfrm>
            <a:off x="1111250" y="668338"/>
            <a:ext cx="4643438" cy="3482975"/>
          </a:xfrm>
          <a:ln/>
        </p:spPr>
      </p:sp>
      <p:sp>
        <p:nvSpPr>
          <p:cNvPr id="2560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2340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7ABD76-F36C-44F3-AADE-C4652797899C}" type="slidenum">
              <a:rPr lang="en-US" altLang="zh-CN" smtClean="0"/>
              <a:pPr>
                <a:spcBef>
                  <a:spcPct val="0"/>
                </a:spcBef>
              </a:pPr>
              <a:t>12</a:t>
            </a:fld>
            <a:endParaRPr lang="en-US" altLang="zh-CN" smtClean="0"/>
          </a:p>
        </p:txBody>
      </p:sp>
      <p:sp>
        <p:nvSpPr>
          <p:cNvPr id="27651" name="Rectangle 2"/>
          <p:cNvSpPr>
            <a:spLocks noGrp="1" noRot="1" noChangeAspect="1" noChangeArrowheads="1" noTextEdit="1"/>
          </p:cNvSpPr>
          <p:nvPr>
            <p:ph type="sldImg"/>
          </p:nvPr>
        </p:nvSpPr>
        <p:spPr>
          <a:xfrm>
            <a:off x="1111250" y="668338"/>
            <a:ext cx="4643438" cy="3482975"/>
          </a:xfrm>
          <a:ln/>
        </p:spPr>
      </p:sp>
      <p:sp>
        <p:nvSpPr>
          <p:cNvPr id="2765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91857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F8D743-8728-4B47-BF26-1EA78FE11317}" type="slidenum">
              <a:rPr lang="en-US" altLang="zh-CN" smtClean="0"/>
              <a:pPr>
                <a:spcBef>
                  <a:spcPct val="0"/>
                </a:spcBef>
              </a:pPr>
              <a:t>13</a:t>
            </a:fld>
            <a:endParaRPr lang="en-US" altLang="zh-CN" smtClean="0"/>
          </a:p>
        </p:txBody>
      </p:sp>
      <p:sp>
        <p:nvSpPr>
          <p:cNvPr id="29699" name="Rectangle 2"/>
          <p:cNvSpPr>
            <a:spLocks noGrp="1" noRot="1" noChangeAspect="1" noChangeArrowheads="1" noTextEdit="1"/>
          </p:cNvSpPr>
          <p:nvPr>
            <p:ph type="sldImg"/>
          </p:nvPr>
        </p:nvSpPr>
        <p:spPr>
          <a:xfrm>
            <a:off x="1111250" y="668338"/>
            <a:ext cx="4643438" cy="3482975"/>
          </a:xfrm>
          <a:ln/>
        </p:spPr>
      </p:sp>
      <p:sp>
        <p:nvSpPr>
          <p:cNvPr id="2970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75277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1B3C7A-CE40-421C-8049-D5E64E1EABA3}" type="slidenum">
              <a:rPr lang="en-US" altLang="zh-CN" smtClean="0"/>
              <a:pPr>
                <a:spcBef>
                  <a:spcPct val="0"/>
                </a:spcBef>
              </a:pPr>
              <a:t>14</a:t>
            </a:fld>
            <a:endParaRPr lang="en-US" altLang="zh-CN" smtClean="0"/>
          </a:p>
        </p:txBody>
      </p:sp>
      <p:sp>
        <p:nvSpPr>
          <p:cNvPr id="31747" name="Rectangle 2"/>
          <p:cNvSpPr>
            <a:spLocks noGrp="1" noRot="1" noChangeAspect="1" noChangeArrowheads="1" noTextEdit="1"/>
          </p:cNvSpPr>
          <p:nvPr>
            <p:ph type="sldImg"/>
          </p:nvPr>
        </p:nvSpPr>
        <p:spPr>
          <a:xfrm>
            <a:off x="1111250" y="668338"/>
            <a:ext cx="4643438" cy="3482975"/>
          </a:xfrm>
          <a:ln/>
        </p:spPr>
      </p:sp>
      <p:sp>
        <p:nvSpPr>
          <p:cNvPr id="3174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23729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7C9242-23B4-47CF-8060-28FD22D4FFB7}" type="slidenum">
              <a:rPr lang="en-US" altLang="zh-CN" smtClean="0"/>
              <a:pPr>
                <a:spcBef>
                  <a:spcPct val="0"/>
                </a:spcBef>
              </a:pPr>
              <a:t>15</a:t>
            </a:fld>
            <a:endParaRPr lang="en-US" altLang="zh-CN" smtClean="0"/>
          </a:p>
        </p:txBody>
      </p:sp>
      <p:sp>
        <p:nvSpPr>
          <p:cNvPr id="33795" name="Rectangle 2"/>
          <p:cNvSpPr>
            <a:spLocks noGrp="1" noRot="1" noChangeAspect="1" noChangeArrowheads="1" noTextEdit="1"/>
          </p:cNvSpPr>
          <p:nvPr>
            <p:ph type="sldImg"/>
          </p:nvPr>
        </p:nvSpPr>
        <p:spPr>
          <a:xfrm>
            <a:off x="1111250" y="668338"/>
            <a:ext cx="4643438" cy="3482975"/>
          </a:xfrm>
          <a:ln/>
        </p:spPr>
      </p:sp>
      <p:sp>
        <p:nvSpPr>
          <p:cNvPr id="3379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587917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4F24D-2FAA-4AC2-ADD3-FD4CA158C03D}" type="slidenum">
              <a:rPr lang="en-US" altLang="zh-CN" smtClean="0"/>
              <a:pPr>
                <a:spcBef>
                  <a:spcPct val="0"/>
                </a:spcBef>
              </a:pPr>
              <a:t>16</a:t>
            </a:fld>
            <a:endParaRPr lang="en-US" altLang="zh-CN" smtClean="0"/>
          </a:p>
        </p:txBody>
      </p:sp>
      <p:sp>
        <p:nvSpPr>
          <p:cNvPr id="35843" name="Rectangle 2"/>
          <p:cNvSpPr>
            <a:spLocks noGrp="1" noRot="1" noChangeAspect="1" noChangeArrowheads="1" noTextEdit="1"/>
          </p:cNvSpPr>
          <p:nvPr>
            <p:ph type="sldImg"/>
          </p:nvPr>
        </p:nvSpPr>
        <p:spPr>
          <a:xfrm>
            <a:off x="1111250" y="668338"/>
            <a:ext cx="4643438" cy="3482975"/>
          </a:xfrm>
          <a:ln/>
        </p:spPr>
      </p:sp>
      <p:sp>
        <p:nvSpPr>
          <p:cNvPr id="3584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0019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34CC968-B372-4E61-B747-417BEBA2D5E8}" type="slidenum">
              <a:rPr lang="en-US" altLang="zh-CN" smtClean="0"/>
              <a:pPr>
                <a:spcBef>
                  <a:spcPct val="0"/>
                </a:spcBef>
              </a:pPr>
              <a:t>17</a:t>
            </a:fld>
            <a:endParaRPr lang="en-US" altLang="zh-CN" smtClean="0"/>
          </a:p>
        </p:txBody>
      </p:sp>
      <p:sp>
        <p:nvSpPr>
          <p:cNvPr id="37891" name="Rectangle 2"/>
          <p:cNvSpPr>
            <a:spLocks noGrp="1" noRot="1" noChangeAspect="1" noChangeArrowheads="1" noTextEdit="1"/>
          </p:cNvSpPr>
          <p:nvPr>
            <p:ph type="sldImg"/>
          </p:nvPr>
        </p:nvSpPr>
        <p:spPr>
          <a:xfrm>
            <a:off x="1111250" y="668338"/>
            <a:ext cx="4643438" cy="3482975"/>
          </a:xfrm>
          <a:ln/>
        </p:spPr>
      </p:sp>
      <p:sp>
        <p:nvSpPr>
          <p:cNvPr id="3789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91318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D8B517A-61C2-4D4E-992F-B864E3556D7C}" type="slidenum">
              <a:rPr lang="en-US" altLang="zh-CN" smtClean="0"/>
              <a:pPr>
                <a:spcBef>
                  <a:spcPct val="0"/>
                </a:spcBef>
              </a:pPr>
              <a:t>18</a:t>
            </a:fld>
            <a:endParaRPr lang="en-US" altLang="zh-CN" smtClean="0"/>
          </a:p>
        </p:txBody>
      </p:sp>
      <p:sp>
        <p:nvSpPr>
          <p:cNvPr id="39939" name="Rectangle 2"/>
          <p:cNvSpPr>
            <a:spLocks noGrp="1" noRot="1" noChangeAspect="1" noChangeArrowheads="1" noTextEdit="1"/>
          </p:cNvSpPr>
          <p:nvPr>
            <p:ph type="sldImg"/>
          </p:nvPr>
        </p:nvSpPr>
        <p:spPr>
          <a:xfrm>
            <a:off x="1111250" y="668338"/>
            <a:ext cx="4643438" cy="3482975"/>
          </a:xfrm>
          <a:ln/>
        </p:spPr>
      </p:sp>
      <p:sp>
        <p:nvSpPr>
          <p:cNvPr id="3994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98539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1FBAC5-E4D2-4428-B2E7-27970FC50F4F}" type="slidenum">
              <a:rPr lang="en-US" altLang="zh-CN" smtClean="0"/>
              <a:pPr>
                <a:spcBef>
                  <a:spcPct val="0"/>
                </a:spcBef>
              </a:pPr>
              <a:t>19</a:t>
            </a:fld>
            <a:endParaRPr lang="en-US" altLang="zh-CN" smtClean="0"/>
          </a:p>
        </p:txBody>
      </p:sp>
      <p:sp>
        <p:nvSpPr>
          <p:cNvPr id="41987" name="Rectangle 2"/>
          <p:cNvSpPr>
            <a:spLocks noGrp="1" noRot="1" noChangeAspect="1" noChangeArrowheads="1" noTextEdit="1"/>
          </p:cNvSpPr>
          <p:nvPr>
            <p:ph type="sldImg"/>
          </p:nvPr>
        </p:nvSpPr>
        <p:spPr>
          <a:xfrm>
            <a:off x="1111250" y="668338"/>
            <a:ext cx="4643438" cy="3482975"/>
          </a:xfrm>
          <a:ln/>
        </p:spPr>
      </p:sp>
      <p:sp>
        <p:nvSpPr>
          <p:cNvPr id="4198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62119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7383AB-A0C3-4830-824A-3228F6659307}" type="slidenum">
              <a:rPr lang="en-US" altLang="zh-CN" smtClean="0"/>
              <a:pPr>
                <a:spcBef>
                  <a:spcPct val="0"/>
                </a:spcBef>
              </a:pPr>
              <a:t>2</a:t>
            </a:fld>
            <a:endParaRPr lang="en-US" altLang="zh-CN" smtClean="0"/>
          </a:p>
        </p:txBody>
      </p:sp>
      <p:sp>
        <p:nvSpPr>
          <p:cNvPr id="9219" name="Rectangle 2"/>
          <p:cNvSpPr>
            <a:spLocks noGrp="1" noRot="1" noChangeAspect="1" noChangeArrowheads="1" noTextEdit="1"/>
          </p:cNvSpPr>
          <p:nvPr>
            <p:ph type="sldImg"/>
          </p:nvPr>
        </p:nvSpPr>
        <p:spPr>
          <a:xfrm>
            <a:off x="1111250" y="668338"/>
            <a:ext cx="4643438" cy="3482975"/>
          </a:xfrm>
          <a:ln/>
        </p:spPr>
      </p:sp>
      <p:sp>
        <p:nvSpPr>
          <p:cNvPr id="922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zh-CN" dirty="0" smtClean="0"/>
          </a:p>
        </p:txBody>
      </p:sp>
    </p:spTree>
    <p:extLst>
      <p:ext uri="{BB962C8B-B14F-4D97-AF65-F5344CB8AC3E}">
        <p14:creationId xmlns:p14="http://schemas.microsoft.com/office/powerpoint/2010/main" val="219070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32DA576-BED3-4A6B-A41E-143ECED821B2}" type="slidenum">
              <a:rPr lang="en-US" altLang="zh-CN" smtClean="0"/>
              <a:pPr>
                <a:spcBef>
                  <a:spcPct val="0"/>
                </a:spcBef>
              </a:pPr>
              <a:t>21</a:t>
            </a:fld>
            <a:endParaRPr lang="en-US" altLang="zh-CN" smtClean="0"/>
          </a:p>
        </p:txBody>
      </p:sp>
      <p:sp>
        <p:nvSpPr>
          <p:cNvPr id="45059" name="Rectangle 2"/>
          <p:cNvSpPr>
            <a:spLocks noGrp="1" noRot="1" noChangeAspect="1" noChangeArrowheads="1" noTextEdit="1"/>
          </p:cNvSpPr>
          <p:nvPr>
            <p:ph type="sldImg"/>
          </p:nvPr>
        </p:nvSpPr>
        <p:spPr>
          <a:xfrm>
            <a:off x="1111250" y="668338"/>
            <a:ext cx="4643438" cy="3482975"/>
          </a:xfrm>
          <a:ln/>
        </p:spPr>
      </p:sp>
      <p:sp>
        <p:nvSpPr>
          <p:cNvPr id="4506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19023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AB4303-E2EA-4EB4-A5D0-B02E97005FA4}" type="slidenum">
              <a:rPr lang="en-US" altLang="zh-CN" smtClean="0"/>
              <a:pPr>
                <a:spcBef>
                  <a:spcPct val="0"/>
                </a:spcBef>
              </a:pPr>
              <a:t>22</a:t>
            </a:fld>
            <a:endParaRPr lang="en-US" altLang="zh-CN" smtClean="0"/>
          </a:p>
        </p:txBody>
      </p:sp>
      <p:sp>
        <p:nvSpPr>
          <p:cNvPr id="47107" name="Rectangle 2"/>
          <p:cNvSpPr>
            <a:spLocks noGrp="1" noRot="1" noChangeAspect="1" noChangeArrowheads="1" noTextEdit="1"/>
          </p:cNvSpPr>
          <p:nvPr>
            <p:ph type="sldImg"/>
          </p:nvPr>
        </p:nvSpPr>
        <p:spPr>
          <a:xfrm>
            <a:off x="1111250" y="668338"/>
            <a:ext cx="4643438" cy="3482975"/>
          </a:xfrm>
          <a:ln/>
        </p:spPr>
      </p:sp>
      <p:sp>
        <p:nvSpPr>
          <p:cNvPr id="4710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62131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DB7AC95-E2B0-4397-884D-8DF73BA5A675}" type="slidenum">
              <a:rPr lang="en-US" altLang="zh-CN" smtClean="0"/>
              <a:pPr>
                <a:spcBef>
                  <a:spcPct val="0"/>
                </a:spcBef>
              </a:pPr>
              <a:t>23</a:t>
            </a:fld>
            <a:endParaRPr lang="en-US" altLang="zh-CN" smtClean="0"/>
          </a:p>
        </p:txBody>
      </p:sp>
      <p:sp>
        <p:nvSpPr>
          <p:cNvPr id="49155" name="Rectangle 2"/>
          <p:cNvSpPr>
            <a:spLocks noGrp="1" noRot="1" noChangeAspect="1" noChangeArrowheads="1" noTextEdit="1"/>
          </p:cNvSpPr>
          <p:nvPr>
            <p:ph type="sldImg"/>
          </p:nvPr>
        </p:nvSpPr>
        <p:spPr>
          <a:xfrm>
            <a:off x="1111250" y="668338"/>
            <a:ext cx="4643438" cy="3482975"/>
          </a:xfrm>
          <a:ln/>
        </p:spPr>
      </p:sp>
      <p:sp>
        <p:nvSpPr>
          <p:cNvPr id="4915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32617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E3F0D6-0E13-4EFD-B975-2B675D27AD52}" type="slidenum">
              <a:rPr lang="en-US" altLang="zh-CN" smtClean="0"/>
              <a:pPr>
                <a:spcBef>
                  <a:spcPct val="0"/>
                </a:spcBef>
              </a:pPr>
              <a:t>24</a:t>
            </a:fld>
            <a:endParaRPr lang="en-US" altLang="zh-CN" smtClean="0"/>
          </a:p>
        </p:txBody>
      </p:sp>
      <p:sp>
        <p:nvSpPr>
          <p:cNvPr id="51203" name="Rectangle 2"/>
          <p:cNvSpPr>
            <a:spLocks noGrp="1" noRot="1" noChangeAspect="1" noChangeArrowheads="1" noTextEdit="1"/>
          </p:cNvSpPr>
          <p:nvPr>
            <p:ph type="sldImg"/>
          </p:nvPr>
        </p:nvSpPr>
        <p:spPr>
          <a:xfrm>
            <a:off x="1111250" y="668338"/>
            <a:ext cx="4643438" cy="3482975"/>
          </a:xfrm>
          <a:ln/>
        </p:spPr>
      </p:sp>
      <p:sp>
        <p:nvSpPr>
          <p:cNvPr id="5120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017793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B2A2A0-7E82-4DA8-BAF7-561EC3F57658}" type="slidenum">
              <a:rPr lang="en-US" altLang="zh-CN" smtClean="0"/>
              <a:pPr>
                <a:spcBef>
                  <a:spcPct val="0"/>
                </a:spcBef>
              </a:pPr>
              <a:t>25</a:t>
            </a:fld>
            <a:endParaRPr lang="en-US" altLang="zh-CN" smtClean="0"/>
          </a:p>
        </p:txBody>
      </p:sp>
      <p:sp>
        <p:nvSpPr>
          <p:cNvPr id="53251" name="Rectangle 2"/>
          <p:cNvSpPr>
            <a:spLocks noGrp="1" noRot="1" noChangeAspect="1" noChangeArrowheads="1" noTextEdit="1"/>
          </p:cNvSpPr>
          <p:nvPr>
            <p:ph type="sldImg"/>
          </p:nvPr>
        </p:nvSpPr>
        <p:spPr>
          <a:xfrm>
            <a:off x="1143000" y="684213"/>
            <a:ext cx="4573588" cy="3430587"/>
          </a:xfrm>
          <a:ln/>
        </p:spPr>
      </p:sp>
      <p:sp>
        <p:nvSpPr>
          <p:cNvPr id="53252" name="Rectangle 3"/>
          <p:cNvSpPr>
            <a:spLocks noGrp="1" noChangeArrowheads="1"/>
          </p:cNvSpPr>
          <p:nvPr>
            <p:ph type="body" idx="1"/>
          </p:nvPr>
        </p:nvSpPr>
        <p:spPr>
          <a:xfrm>
            <a:off x="912813" y="4343400"/>
            <a:ext cx="5032375"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zh-CN" smtClean="0"/>
          </a:p>
        </p:txBody>
      </p:sp>
    </p:spTree>
    <p:extLst>
      <p:ext uri="{BB962C8B-B14F-4D97-AF65-F5344CB8AC3E}">
        <p14:creationId xmlns:p14="http://schemas.microsoft.com/office/powerpoint/2010/main" val="3925957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2FB54A-6270-4BA2-B7DB-0F174C7D1583}" type="slidenum">
              <a:rPr lang="en-US" altLang="zh-CN" smtClean="0"/>
              <a:pPr>
                <a:spcBef>
                  <a:spcPct val="0"/>
                </a:spcBef>
              </a:pPr>
              <a:t>26</a:t>
            </a:fld>
            <a:endParaRPr lang="en-US" altLang="zh-CN" smtClean="0"/>
          </a:p>
        </p:txBody>
      </p:sp>
      <p:sp>
        <p:nvSpPr>
          <p:cNvPr id="55299" name="Rectangle 2"/>
          <p:cNvSpPr>
            <a:spLocks noGrp="1" noRot="1" noChangeAspect="1" noChangeArrowheads="1" noTextEdit="1"/>
          </p:cNvSpPr>
          <p:nvPr>
            <p:ph type="sldImg"/>
          </p:nvPr>
        </p:nvSpPr>
        <p:spPr>
          <a:xfrm>
            <a:off x="1111250" y="668338"/>
            <a:ext cx="4643438" cy="3482975"/>
          </a:xfrm>
          <a:ln/>
        </p:spPr>
      </p:sp>
      <p:sp>
        <p:nvSpPr>
          <p:cNvPr id="5530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90801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379D4F1-3181-4A67-8CDA-429FF1BC26AD}" type="slidenum">
              <a:rPr lang="zh-CN" altLang="en-US" smtClean="0">
                <a:latin typeface="Arial" panose="020B0604020202020204" pitchFamily="34" charset="0"/>
              </a:rPr>
              <a:pPr>
                <a:spcBef>
                  <a:spcPct val="0"/>
                </a:spcBef>
              </a:pPr>
              <a:t>27</a:t>
            </a:fld>
            <a:endParaRPr lang="zh-CN" altLang="en-US" smtClean="0">
              <a:latin typeface="Arial" panose="020B0604020202020204" pitchFamily="34" charset="0"/>
            </a:endParaRPr>
          </a:p>
        </p:txBody>
      </p:sp>
    </p:spTree>
    <p:extLst>
      <p:ext uri="{BB962C8B-B14F-4D97-AF65-F5344CB8AC3E}">
        <p14:creationId xmlns:p14="http://schemas.microsoft.com/office/powerpoint/2010/main" val="3667874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848690-BD6B-4A64-A24C-9DE4ABE20E61}" type="slidenum">
              <a:rPr lang="en-US" altLang="zh-CN" smtClean="0"/>
              <a:pPr>
                <a:spcBef>
                  <a:spcPct val="0"/>
                </a:spcBef>
              </a:pPr>
              <a:t>28</a:t>
            </a:fld>
            <a:endParaRPr lang="en-US" altLang="zh-CN" smtClean="0"/>
          </a:p>
        </p:txBody>
      </p:sp>
      <p:sp>
        <p:nvSpPr>
          <p:cNvPr id="59395" name="Rectangle 2"/>
          <p:cNvSpPr>
            <a:spLocks noGrp="1" noRot="1" noChangeAspect="1" noChangeArrowheads="1" noTextEdit="1"/>
          </p:cNvSpPr>
          <p:nvPr>
            <p:ph type="sldImg"/>
          </p:nvPr>
        </p:nvSpPr>
        <p:spPr>
          <a:xfrm>
            <a:off x="1111250" y="668338"/>
            <a:ext cx="4643438" cy="3482975"/>
          </a:xfrm>
          <a:ln/>
        </p:spPr>
      </p:sp>
      <p:sp>
        <p:nvSpPr>
          <p:cNvPr id="5939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987737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407D49-E4D8-4940-A13E-01CCFD8A70D6}" type="slidenum">
              <a:rPr lang="en-US" altLang="zh-CN" smtClean="0"/>
              <a:pPr>
                <a:spcBef>
                  <a:spcPct val="0"/>
                </a:spcBef>
              </a:pPr>
              <a:t>29</a:t>
            </a:fld>
            <a:endParaRPr lang="en-US" altLang="zh-CN" smtClean="0"/>
          </a:p>
        </p:txBody>
      </p:sp>
      <p:sp>
        <p:nvSpPr>
          <p:cNvPr id="61443" name="Rectangle 2"/>
          <p:cNvSpPr>
            <a:spLocks noGrp="1" noRot="1" noChangeAspect="1" noChangeArrowheads="1" noTextEdit="1"/>
          </p:cNvSpPr>
          <p:nvPr>
            <p:ph type="sldImg"/>
          </p:nvPr>
        </p:nvSpPr>
        <p:spPr>
          <a:xfrm>
            <a:off x="1111250" y="668338"/>
            <a:ext cx="4643438" cy="3482975"/>
          </a:xfrm>
          <a:ln/>
        </p:spPr>
      </p:sp>
      <p:sp>
        <p:nvSpPr>
          <p:cNvPr id="6144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31771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E4C23D-4A79-4DB2-8131-5FF82256B3F7}" type="slidenum">
              <a:rPr lang="en-US" altLang="zh-CN" smtClean="0"/>
              <a:pPr>
                <a:spcBef>
                  <a:spcPct val="0"/>
                </a:spcBef>
              </a:pPr>
              <a:t>30</a:t>
            </a:fld>
            <a:endParaRPr lang="en-US" altLang="zh-CN" smtClean="0"/>
          </a:p>
        </p:txBody>
      </p:sp>
      <p:sp>
        <p:nvSpPr>
          <p:cNvPr id="63491" name="Rectangle 2"/>
          <p:cNvSpPr>
            <a:spLocks noGrp="1" noRot="1" noChangeAspect="1" noChangeArrowheads="1" noTextEdit="1"/>
          </p:cNvSpPr>
          <p:nvPr>
            <p:ph type="sldImg"/>
          </p:nvPr>
        </p:nvSpPr>
        <p:spPr>
          <a:xfrm>
            <a:off x="1111250" y="668338"/>
            <a:ext cx="4643438" cy="3482975"/>
          </a:xfrm>
          <a:ln/>
        </p:spPr>
      </p:sp>
      <p:sp>
        <p:nvSpPr>
          <p:cNvPr id="6349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11792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7383AB-A0C3-4830-824A-3228F6659307}" type="slidenum">
              <a:rPr lang="en-US" altLang="zh-CN" smtClean="0"/>
              <a:pPr>
                <a:spcBef>
                  <a:spcPct val="0"/>
                </a:spcBef>
              </a:pPr>
              <a:t>3</a:t>
            </a:fld>
            <a:endParaRPr lang="en-US" altLang="zh-CN" smtClean="0"/>
          </a:p>
        </p:txBody>
      </p:sp>
      <p:sp>
        <p:nvSpPr>
          <p:cNvPr id="9219" name="Rectangle 2"/>
          <p:cNvSpPr>
            <a:spLocks noGrp="1" noRot="1" noChangeAspect="1" noChangeArrowheads="1" noTextEdit="1"/>
          </p:cNvSpPr>
          <p:nvPr>
            <p:ph type="sldImg"/>
          </p:nvPr>
        </p:nvSpPr>
        <p:spPr>
          <a:xfrm>
            <a:off x="1111250" y="668338"/>
            <a:ext cx="4643438" cy="3482975"/>
          </a:xfrm>
          <a:ln/>
        </p:spPr>
      </p:sp>
      <p:sp>
        <p:nvSpPr>
          <p:cNvPr id="922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smtClean="0"/>
              <a:t>In our daily lives, wireless communication technology is used everywhere, from VCR remote control, to satellite weather forecast. The common characteristics of wireless communication systems is that there is no physical (visible) lines between two communication parties.</a:t>
            </a:r>
          </a:p>
          <a:p>
            <a:pPr marL="228600" indent="-228600" eaLnBrk="1" hangingPunct="1">
              <a:buFontTx/>
              <a:buAutoNum type="arabicPeriod"/>
            </a:pPr>
            <a:r>
              <a:rPr lang="en-US" altLang="zh-CN" smtClean="0"/>
              <a:t>Therefore, a wireless system is able to support user roaming. For example, we do not have  to use a remote control in a particular position to.., we can use our cellular phones almost everywhere. </a:t>
            </a:r>
          </a:p>
          <a:p>
            <a:pPr marL="228600" indent="-228600" eaLnBrk="1" hangingPunct="1">
              <a:buFontTx/>
              <a:buAutoNum type="arabicPeriod"/>
            </a:pPr>
            <a:r>
              <a:rPr lang="en-US" altLang="zh-CN" smtClean="0"/>
              <a:t>However, there are many impairments to a wireless channel, causing a lot of limitations to wireless communications system such as geographical.. (signal fading, additional noise, cochannel interference. Wireless systems also suffers from limit usable spectral width, so that the transmission rate is relatively low. </a:t>
            </a:r>
          </a:p>
          <a:p>
            <a:pPr marL="228600" indent="-228600" eaLnBrk="1" hangingPunct="1">
              <a:buFontTx/>
              <a:buAutoNum type="arabicPeriod"/>
            </a:pPr>
            <a:r>
              <a:rPr lang="en-US" altLang="zh-CN" smtClean="0"/>
              <a:t>Specifically, wireless cellular systems based on radio propagation has been evolving from narrow band (1G, late 170s) to wide-band(3G). </a:t>
            </a:r>
          </a:p>
          <a:p>
            <a:pPr marL="228600" indent="-228600" eaLnBrk="1" hangingPunct="1">
              <a:buFontTx/>
              <a:buAutoNum type="arabicPeriod"/>
            </a:pPr>
            <a:r>
              <a:rPr lang="en-US" altLang="zh-CN" smtClean="0"/>
              <a:t>With their geographical coverage limitation, wireless systems need a backbone network to extend their geographical coverage to enable global communications.</a:t>
            </a:r>
          </a:p>
          <a:p>
            <a:pPr marL="228600" indent="-228600" eaLnBrk="1" hangingPunct="1">
              <a:buFontTx/>
              <a:buAutoNum type="arabicPeriod"/>
            </a:pPr>
            <a:r>
              <a:rPr lang="en-US" altLang="zh-CN" smtClean="0"/>
              <a:t>The interoworking of a wireless network as the front-end and the Internet as the backbone has received much attention in recent years. </a:t>
            </a:r>
          </a:p>
          <a:p>
            <a:pPr marL="228600" indent="-228600" eaLnBrk="1" hangingPunct="1">
              <a:buFontTx/>
              <a:buAutoNum type="arabicPeriod"/>
            </a:pPr>
            <a:r>
              <a:rPr lang="en-US" altLang="zh-CN" smtClean="0"/>
              <a:t>So we will first take a look at the network architecture of current wireless systems,…, Then we will talk about the evolution from 2G to 3G systems.</a:t>
            </a:r>
          </a:p>
          <a:p>
            <a:pPr marL="228600" indent="-228600" eaLnBrk="1" hangingPunct="1"/>
            <a:r>
              <a:rPr lang="en-US" altLang="zh-CN" smtClean="0"/>
              <a:t> </a:t>
            </a:r>
          </a:p>
        </p:txBody>
      </p:sp>
    </p:spTree>
    <p:extLst>
      <p:ext uri="{BB962C8B-B14F-4D97-AF65-F5344CB8AC3E}">
        <p14:creationId xmlns:p14="http://schemas.microsoft.com/office/powerpoint/2010/main" val="1517939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FFCD9C4-6ABB-4C8B-9721-2F7E6A6DDCB0}" type="slidenum">
              <a:rPr lang="en-US" altLang="zh-CN" smtClean="0"/>
              <a:pPr>
                <a:spcBef>
                  <a:spcPct val="0"/>
                </a:spcBef>
              </a:pPr>
              <a:t>31</a:t>
            </a:fld>
            <a:endParaRPr lang="en-US" altLang="zh-CN" smtClean="0"/>
          </a:p>
        </p:txBody>
      </p:sp>
      <p:sp>
        <p:nvSpPr>
          <p:cNvPr id="65539" name="Rectangle 2"/>
          <p:cNvSpPr>
            <a:spLocks noGrp="1" noRot="1" noChangeAspect="1" noChangeArrowheads="1" noTextEdit="1"/>
          </p:cNvSpPr>
          <p:nvPr>
            <p:ph type="sldImg"/>
          </p:nvPr>
        </p:nvSpPr>
        <p:spPr>
          <a:xfrm>
            <a:off x="1111250" y="668338"/>
            <a:ext cx="4643438" cy="3482975"/>
          </a:xfrm>
          <a:ln/>
        </p:spPr>
      </p:sp>
      <p:sp>
        <p:nvSpPr>
          <p:cNvPr id="6554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TD-SCDMA</a:t>
            </a:r>
          </a:p>
        </p:txBody>
      </p:sp>
    </p:spTree>
    <p:extLst>
      <p:ext uri="{BB962C8B-B14F-4D97-AF65-F5344CB8AC3E}">
        <p14:creationId xmlns:p14="http://schemas.microsoft.com/office/powerpoint/2010/main" val="47063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97EF5E5-E357-497B-AE81-74568CA83B35}" type="slidenum">
              <a:rPr lang="en-US" altLang="zh-CN" smtClean="0"/>
              <a:pPr>
                <a:spcBef>
                  <a:spcPct val="0"/>
                </a:spcBef>
              </a:pPr>
              <a:t>32</a:t>
            </a:fld>
            <a:endParaRPr lang="en-US" altLang="zh-CN" smtClean="0"/>
          </a:p>
        </p:txBody>
      </p:sp>
      <p:sp>
        <p:nvSpPr>
          <p:cNvPr id="67587" name="Rectangle 2"/>
          <p:cNvSpPr>
            <a:spLocks noGrp="1" noRot="1" noChangeAspect="1" noChangeArrowheads="1" noTextEdit="1"/>
          </p:cNvSpPr>
          <p:nvPr>
            <p:ph type="sldImg"/>
          </p:nvPr>
        </p:nvSpPr>
        <p:spPr>
          <a:xfrm>
            <a:off x="1111250" y="668338"/>
            <a:ext cx="4643438" cy="3482975"/>
          </a:xfrm>
          <a:ln/>
        </p:spPr>
      </p:sp>
      <p:sp>
        <p:nvSpPr>
          <p:cNvPr id="6758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430386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C0F4DC7-FE1E-42C1-B0E5-42EDB1F06E2E}" type="slidenum">
              <a:rPr lang="en-US" altLang="zh-CN" smtClean="0"/>
              <a:pPr>
                <a:spcBef>
                  <a:spcPct val="0"/>
                </a:spcBef>
              </a:pPr>
              <a:t>33</a:t>
            </a:fld>
            <a:endParaRPr lang="en-US" altLang="zh-CN" smtClean="0"/>
          </a:p>
        </p:txBody>
      </p:sp>
      <p:sp>
        <p:nvSpPr>
          <p:cNvPr id="69635" name="Rectangle 2"/>
          <p:cNvSpPr>
            <a:spLocks noGrp="1" noRot="1" noChangeAspect="1" noChangeArrowheads="1" noTextEdit="1"/>
          </p:cNvSpPr>
          <p:nvPr>
            <p:ph type="sldImg"/>
          </p:nvPr>
        </p:nvSpPr>
        <p:spPr>
          <a:xfrm>
            <a:off x="1111250" y="668338"/>
            <a:ext cx="4643438" cy="3482975"/>
          </a:xfrm>
          <a:ln/>
        </p:spPr>
      </p:sp>
      <p:sp>
        <p:nvSpPr>
          <p:cNvPr id="6963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21241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2A3EAB-F7FB-4630-8A57-2DC28F7E21FB}" type="slidenum">
              <a:rPr lang="en-US" altLang="zh-CN" smtClean="0"/>
              <a:pPr>
                <a:spcBef>
                  <a:spcPct val="0"/>
                </a:spcBef>
              </a:pPr>
              <a:t>34</a:t>
            </a:fld>
            <a:endParaRPr lang="en-US" altLang="zh-CN" smtClean="0"/>
          </a:p>
        </p:txBody>
      </p:sp>
      <p:sp>
        <p:nvSpPr>
          <p:cNvPr id="71683" name="Rectangle 2"/>
          <p:cNvSpPr>
            <a:spLocks noGrp="1" noRot="1" noChangeAspect="1" noChangeArrowheads="1" noTextEdit="1"/>
          </p:cNvSpPr>
          <p:nvPr>
            <p:ph type="sldImg"/>
          </p:nvPr>
        </p:nvSpPr>
        <p:spPr>
          <a:xfrm>
            <a:off x="1111250" y="668338"/>
            <a:ext cx="4643438" cy="3482975"/>
          </a:xfrm>
          <a:ln/>
        </p:spPr>
      </p:sp>
      <p:sp>
        <p:nvSpPr>
          <p:cNvPr id="7168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17534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E5057B-E36D-428B-94C4-45C13966BA08}" type="slidenum">
              <a:rPr lang="en-US" altLang="zh-CN" smtClean="0"/>
              <a:pPr>
                <a:spcBef>
                  <a:spcPct val="0"/>
                </a:spcBef>
              </a:pPr>
              <a:t>35</a:t>
            </a:fld>
            <a:endParaRPr lang="en-US" altLang="zh-CN" smtClean="0"/>
          </a:p>
        </p:txBody>
      </p:sp>
      <p:sp>
        <p:nvSpPr>
          <p:cNvPr id="73731" name="Rectangle 2"/>
          <p:cNvSpPr>
            <a:spLocks noGrp="1" noRot="1" noChangeAspect="1" noChangeArrowheads="1" noTextEdit="1"/>
          </p:cNvSpPr>
          <p:nvPr>
            <p:ph type="sldImg"/>
          </p:nvPr>
        </p:nvSpPr>
        <p:spPr>
          <a:xfrm>
            <a:off x="1111250" y="668338"/>
            <a:ext cx="4643438" cy="3482975"/>
          </a:xfrm>
          <a:ln/>
        </p:spPr>
      </p:sp>
      <p:sp>
        <p:nvSpPr>
          <p:cNvPr id="7373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67907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特点：</a:t>
            </a:r>
            <a:r>
              <a:rPr lang="en-US" altLang="zh-CN" smtClean="0"/>
              <a:t>1</a:t>
            </a:r>
            <a:r>
              <a:rPr lang="zh-CN" altLang="en-US" smtClean="0"/>
              <a:t>）规模大：</a:t>
            </a:r>
            <a:r>
              <a:rPr lang="en-US" altLang="zh-CN" smtClean="0"/>
              <a:t>3</a:t>
            </a:r>
            <a:r>
              <a:rPr lang="zh-CN" altLang="en-US" smtClean="0"/>
              <a:t>平方公里，</a:t>
            </a:r>
            <a:r>
              <a:rPr lang="en-US" altLang="zh-CN" smtClean="0"/>
              <a:t>4</a:t>
            </a:r>
            <a:r>
              <a:rPr lang="zh-CN" altLang="en-US" smtClean="0"/>
              <a:t>万人校区</a:t>
            </a:r>
            <a:endParaRPr lang="en-US" altLang="zh-CN" smtClean="0"/>
          </a:p>
          <a:p>
            <a:r>
              <a:rPr lang="en-US" altLang="zh-CN" smtClean="0"/>
              <a:t>      2</a:t>
            </a:r>
            <a:r>
              <a:rPr lang="zh-CN" altLang="en-US" smtClean="0"/>
              <a:t>）技术先进：</a:t>
            </a:r>
            <a:r>
              <a:rPr lang="en-US" altLang="zh-CN" smtClean="0"/>
              <a:t>CRAN</a:t>
            </a:r>
            <a:r>
              <a:rPr lang="zh-CN" altLang="en-US" smtClean="0"/>
              <a:t>，</a:t>
            </a:r>
            <a:r>
              <a:rPr lang="en-US" altLang="zh-CN" smtClean="0"/>
              <a:t>8</a:t>
            </a:r>
            <a:r>
              <a:rPr lang="zh-CN" altLang="en-US" smtClean="0"/>
              <a:t>*</a:t>
            </a:r>
            <a:r>
              <a:rPr lang="en-US" altLang="zh-CN" smtClean="0"/>
              <a:t>8 MIMO  </a:t>
            </a:r>
            <a:r>
              <a:rPr lang="zh-CN" altLang="en-US" smtClean="0"/>
              <a:t>（比美国</a:t>
            </a:r>
            <a:r>
              <a:rPr lang="en-US" altLang="zh-CN" smtClean="0"/>
              <a:t>LTE</a:t>
            </a:r>
            <a:r>
              <a:rPr lang="zh-CN" altLang="en-US" smtClean="0"/>
              <a:t>系统， </a:t>
            </a:r>
            <a:r>
              <a:rPr lang="en-US" altLang="zh-CN" smtClean="0"/>
              <a:t>Verison</a:t>
            </a:r>
            <a:r>
              <a:rPr lang="zh-CN" altLang="en-US" smtClean="0"/>
              <a:t>， </a:t>
            </a:r>
            <a:r>
              <a:rPr lang="en-US" altLang="zh-CN" smtClean="0"/>
              <a:t>AT&amp;T</a:t>
            </a:r>
            <a:r>
              <a:rPr lang="zh-CN" altLang="en-US" smtClean="0"/>
              <a:t>），多层次结构，融合蜂窝与</a:t>
            </a:r>
            <a:r>
              <a:rPr lang="en-US" altLang="zh-CN" smtClean="0"/>
              <a:t>CMMB</a:t>
            </a:r>
            <a:r>
              <a:rPr lang="zh-CN" altLang="en-US" smtClean="0"/>
              <a:t>广播网络</a:t>
            </a:r>
            <a:endParaRPr lang="en-US" altLang="zh-CN" smtClean="0"/>
          </a:p>
          <a:p>
            <a:r>
              <a:rPr lang="en-US" altLang="zh-CN" smtClean="0"/>
              <a:t>      3</a:t>
            </a:r>
            <a:r>
              <a:rPr lang="zh-CN" altLang="en-US" smtClean="0"/>
              <a:t>）提供多种先进体验的服务：高清视频下载、基于位置服务，小区无缝切换（从蜂窝通信到无蜂窝通信），提供与云计算和数据中心相连接的服务空中接口</a:t>
            </a:r>
            <a:endParaRPr lang="en-US" altLang="zh-CN" smtClean="0"/>
          </a:p>
          <a:p>
            <a:r>
              <a:rPr lang="en-US" altLang="zh-CN" smtClean="0"/>
              <a:t>      4) </a:t>
            </a:r>
            <a:r>
              <a:rPr lang="zh-CN" altLang="en-US" smtClean="0"/>
              <a:t>美国是</a:t>
            </a:r>
            <a:r>
              <a:rPr lang="en-US" altLang="zh-CN" smtClean="0"/>
              <a:t>Rlease 8</a:t>
            </a:r>
            <a:r>
              <a:rPr lang="zh-CN" altLang="en-US" smtClean="0"/>
              <a:t>，我们是</a:t>
            </a:r>
            <a:r>
              <a:rPr lang="en-US" altLang="zh-CN" smtClean="0"/>
              <a:t>Rlease 10</a:t>
            </a:r>
          </a:p>
          <a:p>
            <a:r>
              <a:rPr lang="en-US" altLang="zh-CN" smtClean="0"/>
              <a:t>      </a:t>
            </a:r>
            <a:endParaRPr lang="zh-CN" altLang="en-US" smtClean="0"/>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3312A46-574B-4D83-9DF3-49CB9910BF10}" type="slidenum">
              <a:rPr lang="en-US" altLang="zh-CN" smtClean="0">
                <a:latin typeface="Arial" panose="020B0604020202020204" pitchFamily="34" charset="0"/>
              </a:rPr>
              <a:pPr>
                <a:spcBef>
                  <a:spcPct val="0"/>
                </a:spcBef>
              </a:pPr>
              <a:t>36</a:t>
            </a:fld>
            <a:endParaRPr lang="en-US" altLang="zh-CN" smtClean="0">
              <a:latin typeface="Arial" panose="020B0604020202020204" pitchFamily="34" charset="0"/>
            </a:endParaRPr>
          </a:p>
        </p:txBody>
      </p:sp>
    </p:spTree>
    <p:extLst>
      <p:ext uri="{BB962C8B-B14F-4D97-AF65-F5344CB8AC3E}">
        <p14:creationId xmlns:p14="http://schemas.microsoft.com/office/powerpoint/2010/main" val="1037003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7CFEFC-B004-4922-9143-DF4C6FDC4B15}" type="slidenum">
              <a:rPr lang="en-US" altLang="zh-CN" smtClean="0"/>
              <a:pPr>
                <a:spcBef>
                  <a:spcPct val="0"/>
                </a:spcBef>
              </a:pPr>
              <a:t>38</a:t>
            </a:fld>
            <a:endParaRPr lang="en-US" altLang="zh-CN" smtClean="0"/>
          </a:p>
        </p:txBody>
      </p:sp>
      <p:sp>
        <p:nvSpPr>
          <p:cNvPr id="78851" name="Rectangle 2"/>
          <p:cNvSpPr>
            <a:spLocks noGrp="1" noRot="1" noChangeAspect="1" noChangeArrowheads="1" noTextEdit="1"/>
          </p:cNvSpPr>
          <p:nvPr>
            <p:ph type="sldImg"/>
          </p:nvPr>
        </p:nvSpPr>
        <p:spPr>
          <a:xfrm>
            <a:off x="1111250" y="668338"/>
            <a:ext cx="4643438" cy="3482975"/>
          </a:xfrm>
          <a:ln/>
        </p:spPr>
      </p:sp>
      <p:sp>
        <p:nvSpPr>
          <p:cNvPr id="7885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smtClean="0"/>
              <a:t>In our daily lives, wireless communication technology is used everywhere, from VCR remote control, to satellite weather forecast. The common characteristics of wireless communication systems is that there is no physical (visible) lines between two communication parties.</a:t>
            </a:r>
          </a:p>
          <a:p>
            <a:pPr marL="228600" indent="-228600" eaLnBrk="1" hangingPunct="1">
              <a:buFontTx/>
              <a:buAutoNum type="arabicPeriod"/>
            </a:pPr>
            <a:r>
              <a:rPr lang="en-US" altLang="zh-CN" smtClean="0"/>
              <a:t>Therefore, a wireless system is able to support user roaming. For example, we do not have  to use a remote control in a particular position to.., we can use our cellular phones almost everywhere. </a:t>
            </a:r>
          </a:p>
          <a:p>
            <a:pPr marL="228600" indent="-228600" eaLnBrk="1" hangingPunct="1">
              <a:buFontTx/>
              <a:buAutoNum type="arabicPeriod"/>
            </a:pPr>
            <a:r>
              <a:rPr lang="en-US" altLang="zh-CN" smtClean="0"/>
              <a:t>However, there are many impairments to a wireless channel, causing a lot of limitations to wireless communications system such as geographical.. (signal fading, additional noise, cochannel interference. Wireless systems also suffers from limit usable spectral width, so that the transmission rate is relatively low. </a:t>
            </a:r>
          </a:p>
          <a:p>
            <a:pPr marL="228600" indent="-228600" eaLnBrk="1" hangingPunct="1">
              <a:buFontTx/>
              <a:buAutoNum type="arabicPeriod"/>
            </a:pPr>
            <a:r>
              <a:rPr lang="en-US" altLang="zh-CN" smtClean="0"/>
              <a:t>Specifically, wireless cellular systems based on radio propagation has been evolving from narrow band (1G, late 170s) to wide-band(3G). </a:t>
            </a:r>
          </a:p>
          <a:p>
            <a:pPr marL="228600" indent="-228600" eaLnBrk="1" hangingPunct="1">
              <a:buFontTx/>
              <a:buAutoNum type="arabicPeriod"/>
            </a:pPr>
            <a:r>
              <a:rPr lang="en-US" altLang="zh-CN" smtClean="0"/>
              <a:t>With their geographical coverage limitation, wireless systems need a backbone network to extend their geographical coverage to enable global communications.</a:t>
            </a:r>
          </a:p>
          <a:p>
            <a:pPr marL="228600" indent="-228600" eaLnBrk="1" hangingPunct="1">
              <a:buFontTx/>
              <a:buAutoNum type="arabicPeriod"/>
            </a:pPr>
            <a:r>
              <a:rPr lang="en-US" altLang="zh-CN" smtClean="0"/>
              <a:t>The interoworking of a wireless network as the front-end and the Internet as the backbone has received much attention in recent years. </a:t>
            </a:r>
          </a:p>
          <a:p>
            <a:pPr marL="228600" indent="-228600" eaLnBrk="1" hangingPunct="1">
              <a:buFontTx/>
              <a:buAutoNum type="arabicPeriod"/>
            </a:pPr>
            <a:r>
              <a:rPr lang="en-US" altLang="zh-CN" smtClean="0"/>
              <a:t>So we will first take a look at the network architecture of current wireless systems,…, Then we will talk about the evolution from 2G to 3G systems.</a:t>
            </a:r>
          </a:p>
          <a:p>
            <a:pPr marL="228600" indent="-228600" eaLnBrk="1" hangingPunct="1"/>
            <a:r>
              <a:rPr lang="en-US" altLang="zh-CN" smtClean="0"/>
              <a:t> </a:t>
            </a:r>
          </a:p>
        </p:txBody>
      </p:sp>
    </p:spTree>
    <p:extLst>
      <p:ext uri="{BB962C8B-B14F-4D97-AF65-F5344CB8AC3E}">
        <p14:creationId xmlns:p14="http://schemas.microsoft.com/office/powerpoint/2010/main" val="3081107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312936E-E33F-44E8-A483-BECE382618A4}" type="slidenum">
              <a:rPr lang="en-US" altLang="zh-CN" smtClean="0"/>
              <a:pPr>
                <a:spcBef>
                  <a:spcPct val="0"/>
                </a:spcBef>
              </a:pPr>
              <a:t>39</a:t>
            </a:fld>
            <a:endParaRPr lang="en-US" altLang="zh-CN" smtClean="0"/>
          </a:p>
        </p:txBody>
      </p:sp>
      <p:sp>
        <p:nvSpPr>
          <p:cNvPr id="80899" name="Rectangle 2"/>
          <p:cNvSpPr>
            <a:spLocks noGrp="1" noRot="1" noChangeAspect="1" noChangeArrowheads="1" noTextEdit="1"/>
          </p:cNvSpPr>
          <p:nvPr>
            <p:ph type="sldImg"/>
          </p:nvPr>
        </p:nvSpPr>
        <p:spPr>
          <a:xfrm>
            <a:off x="1111250" y="668338"/>
            <a:ext cx="4643438" cy="3482975"/>
          </a:xfrm>
          <a:ln/>
        </p:spPr>
      </p:sp>
      <p:sp>
        <p:nvSpPr>
          <p:cNvPr id="8090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Say, google maps, my home pictures</a:t>
            </a:r>
          </a:p>
        </p:txBody>
      </p:sp>
    </p:spTree>
    <p:extLst>
      <p:ext uri="{BB962C8B-B14F-4D97-AF65-F5344CB8AC3E}">
        <p14:creationId xmlns:p14="http://schemas.microsoft.com/office/powerpoint/2010/main" val="3366391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1530A0-14A1-4AAB-8F33-98566EBF973E}" type="slidenum">
              <a:rPr lang="en-US" altLang="zh-CN" smtClean="0"/>
              <a:pPr>
                <a:spcBef>
                  <a:spcPct val="0"/>
                </a:spcBef>
              </a:pPr>
              <a:t>40</a:t>
            </a:fld>
            <a:endParaRPr lang="en-US" altLang="zh-CN" smtClean="0"/>
          </a:p>
        </p:txBody>
      </p:sp>
      <p:sp>
        <p:nvSpPr>
          <p:cNvPr id="82947" name="Rectangle 2"/>
          <p:cNvSpPr>
            <a:spLocks noGrp="1" noRot="1" noChangeAspect="1" noChangeArrowheads="1" noTextEdit="1"/>
          </p:cNvSpPr>
          <p:nvPr>
            <p:ph type="sldImg"/>
          </p:nvPr>
        </p:nvSpPr>
        <p:spPr>
          <a:xfrm>
            <a:off x="1111250" y="668338"/>
            <a:ext cx="4643438" cy="3482975"/>
          </a:xfrm>
          <a:ln/>
        </p:spPr>
      </p:sp>
      <p:sp>
        <p:nvSpPr>
          <p:cNvPr id="8294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239224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85D6B6-4096-4A37-B850-64F2E0F74A20}" type="slidenum">
              <a:rPr lang="en-US" altLang="zh-CN" smtClean="0"/>
              <a:pPr>
                <a:spcBef>
                  <a:spcPct val="0"/>
                </a:spcBef>
              </a:pPr>
              <a:t>41</a:t>
            </a:fld>
            <a:endParaRPr lang="en-US" altLang="zh-CN" smtClean="0"/>
          </a:p>
        </p:txBody>
      </p:sp>
      <p:sp>
        <p:nvSpPr>
          <p:cNvPr id="84995" name="Rectangle 2"/>
          <p:cNvSpPr>
            <a:spLocks noGrp="1" noRot="1" noChangeAspect="1" noChangeArrowheads="1" noTextEdit="1"/>
          </p:cNvSpPr>
          <p:nvPr>
            <p:ph type="sldImg"/>
          </p:nvPr>
        </p:nvSpPr>
        <p:spPr>
          <a:xfrm>
            <a:off x="1111250" y="668338"/>
            <a:ext cx="4643438" cy="3482975"/>
          </a:xfrm>
          <a:ln/>
        </p:spPr>
      </p:sp>
      <p:sp>
        <p:nvSpPr>
          <p:cNvPr id="8499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96053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A2E2C971-C005-4A80-8DED-B9F28C39BDC5}" type="slidenum">
              <a:rPr lang="en-US" altLang="zh-CN" b="0"/>
              <a:pPr algn="r" eaLnBrk="1" hangingPunct="1">
                <a:spcBef>
                  <a:spcPct val="0"/>
                </a:spcBef>
              </a:pPr>
              <a:t>4</a:t>
            </a:fld>
            <a:endParaRPr lang="en-US" altLang="zh-CN" b="0"/>
          </a:p>
        </p:txBody>
      </p:sp>
      <p:sp>
        <p:nvSpPr>
          <p:cNvPr id="11267" name="Rectangle 2"/>
          <p:cNvSpPr>
            <a:spLocks noGrp="1" noRot="1" noChangeAspect="1" noChangeArrowheads="1" noTextEdit="1"/>
          </p:cNvSpPr>
          <p:nvPr>
            <p:ph type="sldImg"/>
          </p:nvPr>
        </p:nvSpPr>
        <p:spPr>
          <a:xfrm>
            <a:off x="1111250" y="668338"/>
            <a:ext cx="4643438" cy="3482975"/>
          </a:xfrm>
          <a:ln/>
        </p:spPr>
      </p:sp>
      <p:sp>
        <p:nvSpPr>
          <p:cNvPr id="1126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smtClean="0"/>
              <a:t>In our daily lives, wireless communication technology is used everywhere, from VCR remote control, to satellite weather forecast. The common characteristics of wireless communication systems is that there is no physical (visible) lines between two communication parties.</a:t>
            </a:r>
          </a:p>
          <a:p>
            <a:pPr marL="228600" indent="-228600" eaLnBrk="1" hangingPunct="1">
              <a:buFontTx/>
              <a:buAutoNum type="arabicPeriod"/>
            </a:pPr>
            <a:r>
              <a:rPr lang="en-US" altLang="zh-CN" smtClean="0"/>
              <a:t>Therefore, a wireless system is able to support user roaming. For example, we do not have  to use a remote control in a particular position to.., we can use our cellular phones almost everywhere. </a:t>
            </a:r>
          </a:p>
          <a:p>
            <a:pPr marL="228600" indent="-228600" eaLnBrk="1" hangingPunct="1">
              <a:buFontTx/>
              <a:buAutoNum type="arabicPeriod"/>
            </a:pPr>
            <a:r>
              <a:rPr lang="en-US" altLang="zh-CN" smtClean="0"/>
              <a:t>However, there are many impairments to a wireless channel, causing a lot of limitations to wireless communications system such as geographical.. (signal fading, additional noise, cochannel interference. Wireless systems also suffers from limit usable spectral width, so that the transmission rate is relatively low. </a:t>
            </a:r>
          </a:p>
          <a:p>
            <a:pPr marL="228600" indent="-228600" eaLnBrk="1" hangingPunct="1">
              <a:buFontTx/>
              <a:buAutoNum type="arabicPeriod"/>
            </a:pPr>
            <a:r>
              <a:rPr lang="en-US" altLang="zh-CN" smtClean="0"/>
              <a:t>Specifically, wireless cellular systems based on radio propagation has been evolving from narrow band (1G, late 170s) to wide-band(3G). </a:t>
            </a:r>
          </a:p>
          <a:p>
            <a:pPr marL="228600" indent="-228600" eaLnBrk="1" hangingPunct="1">
              <a:buFontTx/>
              <a:buAutoNum type="arabicPeriod"/>
            </a:pPr>
            <a:r>
              <a:rPr lang="en-US" altLang="zh-CN" smtClean="0"/>
              <a:t>With their geographical coverage limitation, wireless systems need a backbone network to extend their geographical coverage to enable global communications.</a:t>
            </a:r>
          </a:p>
          <a:p>
            <a:pPr marL="228600" indent="-228600" eaLnBrk="1" hangingPunct="1">
              <a:buFontTx/>
              <a:buAutoNum type="arabicPeriod"/>
            </a:pPr>
            <a:r>
              <a:rPr lang="en-US" altLang="zh-CN" smtClean="0"/>
              <a:t>The interoworking of a wireless network as the front-end and the Internet as the backbone has received much attention in recent years. </a:t>
            </a:r>
          </a:p>
          <a:p>
            <a:pPr marL="228600" indent="-228600" eaLnBrk="1" hangingPunct="1">
              <a:buFontTx/>
              <a:buAutoNum type="arabicPeriod"/>
            </a:pPr>
            <a:r>
              <a:rPr lang="en-US" altLang="zh-CN" smtClean="0"/>
              <a:t>So we will first take a look at the network architecture of current wireless systems,…, Then we will talk about the evolution from 2G to 3G systems.</a:t>
            </a:r>
          </a:p>
          <a:p>
            <a:pPr marL="228600" indent="-228600" eaLnBrk="1" hangingPunct="1"/>
            <a:r>
              <a:rPr lang="en-US" altLang="zh-CN" smtClean="0"/>
              <a:t> </a:t>
            </a:r>
          </a:p>
        </p:txBody>
      </p:sp>
    </p:spTree>
    <p:extLst>
      <p:ext uri="{BB962C8B-B14F-4D97-AF65-F5344CB8AC3E}">
        <p14:creationId xmlns:p14="http://schemas.microsoft.com/office/powerpoint/2010/main" val="3535458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A7BBA33-5DEC-4B14-A482-18D05516EE8A}" type="slidenum">
              <a:rPr lang="en-US" altLang="zh-CN" smtClean="0"/>
              <a:pPr>
                <a:spcBef>
                  <a:spcPct val="0"/>
                </a:spcBef>
              </a:pPr>
              <a:t>42</a:t>
            </a:fld>
            <a:endParaRPr lang="en-US" altLang="zh-CN" smtClean="0"/>
          </a:p>
        </p:txBody>
      </p:sp>
      <p:sp>
        <p:nvSpPr>
          <p:cNvPr id="87043" name="Rectangle 2"/>
          <p:cNvSpPr>
            <a:spLocks noGrp="1" noRot="1" noChangeAspect="1" noChangeArrowheads="1" noTextEdit="1"/>
          </p:cNvSpPr>
          <p:nvPr>
            <p:ph type="sldImg"/>
          </p:nvPr>
        </p:nvSpPr>
        <p:spPr>
          <a:xfrm>
            <a:off x="1111250" y="668338"/>
            <a:ext cx="4643438" cy="3482975"/>
          </a:xfrm>
          <a:ln/>
        </p:spPr>
      </p:sp>
      <p:sp>
        <p:nvSpPr>
          <p:cNvPr id="8704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74875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329C7DB-FEAA-43B3-812F-2EB724F4C001}" type="slidenum">
              <a:rPr lang="en-US" altLang="zh-CN" smtClean="0"/>
              <a:pPr>
                <a:spcBef>
                  <a:spcPct val="0"/>
                </a:spcBef>
              </a:pPr>
              <a:t>43</a:t>
            </a:fld>
            <a:endParaRPr lang="en-US" altLang="zh-CN" smtClean="0"/>
          </a:p>
        </p:txBody>
      </p:sp>
      <p:sp>
        <p:nvSpPr>
          <p:cNvPr id="89091" name="Rectangle 2"/>
          <p:cNvSpPr>
            <a:spLocks noGrp="1" noRot="1" noChangeAspect="1" noChangeArrowheads="1" noTextEdit="1"/>
          </p:cNvSpPr>
          <p:nvPr>
            <p:ph type="sldImg"/>
          </p:nvPr>
        </p:nvSpPr>
        <p:spPr>
          <a:xfrm>
            <a:off x="1111250" y="668338"/>
            <a:ext cx="4643438" cy="3482975"/>
          </a:xfrm>
          <a:ln/>
        </p:spPr>
      </p:sp>
      <p:sp>
        <p:nvSpPr>
          <p:cNvPr id="8909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56960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0AEF7D-C0AE-430C-B659-7D5D7CB6C4D9}" type="slidenum">
              <a:rPr lang="en-US" altLang="zh-CN" smtClean="0"/>
              <a:pPr>
                <a:spcBef>
                  <a:spcPct val="0"/>
                </a:spcBef>
              </a:pPr>
              <a:t>44</a:t>
            </a:fld>
            <a:endParaRPr lang="en-US" altLang="zh-CN" smtClean="0"/>
          </a:p>
        </p:txBody>
      </p:sp>
      <p:sp>
        <p:nvSpPr>
          <p:cNvPr id="91139" name="Rectangle 2"/>
          <p:cNvSpPr>
            <a:spLocks noGrp="1" noRot="1" noChangeAspect="1" noChangeArrowheads="1" noTextEdit="1"/>
          </p:cNvSpPr>
          <p:nvPr>
            <p:ph type="sldImg"/>
          </p:nvPr>
        </p:nvSpPr>
        <p:spPr>
          <a:xfrm>
            <a:off x="1111250" y="668338"/>
            <a:ext cx="4643438" cy="3482975"/>
          </a:xfrm>
          <a:ln/>
        </p:spPr>
      </p:sp>
      <p:sp>
        <p:nvSpPr>
          <p:cNvPr id="9114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04793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3E0503C-8441-4A0A-A328-F2C1758E8928}" type="slidenum">
              <a:rPr lang="en-US" altLang="zh-CN" smtClean="0"/>
              <a:pPr>
                <a:spcBef>
                  <a:spcPct val="0"/>
                </a:spcBef>
              </a:pPr>
              <a:t>45</a:t>
            </a:fld>
            <a:endParaRPr lang="en-US" altLang="zh-CN" smtClean="0"/>
          </a:p>
        </p:txBody>
      </p:sp>
      <p:sp>
        <p:nvSpPr>
          <p:cNvPr id="93187" name="Rectangle 2"/>
          <p:cNvSpPr>
            <a:spLocks noGrp="1" noRot="1" noChangeAspect="1" noChangeArrowheads="1" noTextEdit="1"/>
          </p:cNvSpPr>
          <p:nvPr>
            <p:ph type="sldImg"/>
          </p:nvPr>
        </p:nvSpPr>
        <p:spPr>
          <a:xfrm>
            <a:off x="1111250" y="668338"/>
            <a:ext cx="4643438" cy="3482975"/>
          </a:xfrm>
          <a:ln/>
        </p:spPr>
      </p:sp>
      <p:sp>
        <p:nvSpPr>
          <p:cNvPr id="9318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237841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672FF9-5477-4525-BA52-B191E30EFE35}" type="slidenum">
              <a:rPr lang="en-US" altLang="zh-CN" smtClean="0"/>
              <a:pPr>
                <a:spcBef>
                  <a:spcPct val="0"/>
                </a:spcBef>
              </a:pPr>
              <a:t>46</a:t>
            </a:fld>
            <a:endParaRPr lang="en-US" altLang="zh-CN" smtClean="0"/>
          </a:p>
        </p:txBody>
      </p:sp>
      <p:sp>
        <p:nvSpPr>
          <p:cNvPr id="95235" name="Rectangle 2"/>
          <p:cNvSpPr>
            <a:spLocks noGrp="1" noRot="1" noChangeAspect="1" noChangeArrowheads="1" noTextEdit="1"/>
          </p:cNvSpPr>
          <p:nvPr>
            <p:ph type="sldImg"/>
          </p:nvPr>
        </p:nvSpPr>
        <p:spPr>
          <a:xfrm>
            <a:off x="1111250" y="668338"/>
            <a:ext cx="4643438" cy="3482975"/>
          </a:xfrm>
          <a:ln/>
        </p:spPr>
      </p:sp>
      <p:sp>
        <p:nvSpPr>
          <p:cNvPr id="9523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66960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70DF10-6523-40E6-AAF2-400EC55B0AEE}" type="slidenum">
              <a:rPr lang="en-US" altLang="zh-CN" smtClean="0"/>
              <a:pPr>
                <a:spcBef>
                  <a:spcPct val="0"/>
                </a:spcBef>
              </a:pPr>
              <a:t>47</a:t>
            </a:fld>
            <a:endParaRPr lang="en-US" altLang="zh-CN" smtClean="0"/>
          </a:p>
        </p:txBody>
      </p:sp>
      <p:sp>
        <p:nvSpPr>
          <p:cNvPr id="97283" name="Rectangle 2"/>
          <p:cNvSpPr>
            <a:spLocks noGrp="1" noRot="1" noChangeAspect="1" noChangeArrowheads="1" noTextEdit="1"/>
          </p:cNvSpPr>
          <p:nvPr>
            <p:ph type="sldImg"/>
          </p:nvPr>
        </p:nvSpPr>
        <p:spPr>
          <a:xfrm>
            <a:off x="1111250" y="668338"/>
            <a:ext cx="4643438" cy="3482975"/>
          </a:xfrm>
          <a:ln/>
        </p:spPr>
      </p:sp>
      <p:sp>
        <p:nvSpPr>
          <p:cNvPr id="9728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smtClean="0"/>
              <a:t>In our daily lives, wireless communication technology is used everywhere, from VCR remote control, to satellite weather forecast. The common characteristics of wireless communication systems is that there is no physical (visible) lines between two communication parties.</a:t>
            </a:r>
          </a:p>
          <a:p>
            <a:pPr marL="228600" indent="-228600" eaLnBrk="1" hangingPunct="1">
              <a:buFontTx/>
              <a:buAutoNum type="arabicPeriod"/>
            </a:pPr>
            <a:r>
              <a:rPr lang="en-US" altLang="zh-CN" smtClean="0"/>
              <a:t>Therefore, a wireless system is able to support user roaming. For example, we do not have  to use a remote control in a particular position to.., we can use our cellular phones almost everywhere. </a:t>
            </a:r>
          </a:p>
          <a:p>
            <a:pPr marL="228600" indent="-228600" eaLnBrk="1" hangingPunct="1">
              <a:buFontTx/>
              <a:buAutoNum type="arabicPeriod"/>
            </a:pPr>
            <a:r>
              <a:rPr lang="en-US" altLang="zh-CN" smtClean="0"/>
              <a:t>However, there are many impairments to a wireless channel, causing a lot of limitations to wireless communications system such as geographical.. (signal fading, additional noise, cochannel interference. Wireless systems also suffers from limit usable spectral width, so that the transmission rate is relatively low. </a:t>
            </a:r>
          </a:p>
          <a:p>
            <a:pPr marL="228600" indent="-228600" eaLnBrk="1" hangingPunct="1">
              <a:buFontTx/>
              <a:buAutoNum type="arabicPeriod"/>
            </a:pPr>
            <a:r>
              <a:rPr lang="en-US" altLang="zh-CN" smtClean="0"/>
              <a:t>Specifically, wireless cellular systems based on radio propagation has been evolving from narrow band (1G, late 170s) to wide-band(3G). </a:t>
            </a:r>
          </a:p>
          <a:p>
            <a:pPr marL="228600" indent="-228600" eaLnBrk="1" hangingPunct="1">
              <a:buFontTx/>
              <a:buAutoNum type="arabicPeriod"/>
            </a:pPr>
            <a:r>
              <a:rPr lang="en-US" altLang="zh-CN" smtClean="0"/>
              <a:t>With their geographical coverage limitation, wireless systems need a backbone network to extend their geographical coverage to enable global communications.</a:t>
            </a:r>
          </a:p>
          <a:p>
            <a:pPr marL="228600" indent="-228600" eaLnBrk="1" hangingPunct="1">
              <a:buFontTx/>
              <a:buAutoNum type="arabicPeriod"/>
            </a:pPr>
            <a:r>
              <a:rPr lang="en-US" altLang="zh-CN" smtClean="0"/>
              <a:t>The interoworking of a wireless network as the front-end and the Internet as the backbone has received much attention in recent years. </a:t>
            </a:r>
          </a:p>
          <a:p>
            <a:pPr marL="228600" indent="-228600" eaLnBrk="1" hangingPunct="1">
              <a:buFontTx/>
              <a:buAutoNum type="arabicPeriod"/>
            </a:pPr>
            <a:r>
              <a:rPr lang="en-US" altLang="zh-CN" smtClean="0"/>
              <a:t>So we will first take a look at the network architecture of current wireless systems,…, Then we will talk about the evolution from 2G to 3G systems.</a:t>
            </a:r>
          </a:p>
          <a:p>
            <a:pPr marL="228600" indent="-228600" eaLnBrk="1" hangingPunct="1"/>
            <a:r>
              <a:rPr lang="en-US" altLang="zh-CN" smtClean="0"/>
              <a:t> </a:t>
            </a:r>
          </a:p>
        </p:txBody>
      </p:sp>
    </p:spTree>
    <p:extLst>
      <p:ext uri="{BB962C8B-B14F-4D97-AF65-F5344CB8AC3E}">
        <p14:creationId xmlns:p14="http://schemas.microsoft.com/office/powerpoint/2010/main" val="1496366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0BE1DB3-AA9B-43F3-82EC-09702055A059}" type="slidenum">
              <a:rPr lang="en-US" altLang="zh-CN" smtClean="0"/>
              <a:pPr>
                <a:spcBef>
                  <a:spcPct val="0"/>
                </a:spcBef>
              </a:pPr>
              <a:t>48</a:t>
            </a:fld>
            <a:endParaRPr lang="en-US" altLang="zh-CN" smtClean="0"/>
          </a:p>
        </p:txBody>
      </p:sp>
      <p:sp>
        <p:nvSpPr>
          <p:cNvPr id="99331" name="Rectangle 2"/>
          <p:cNvSpPr>
            <a:spLocks noGrp="1" noRot="1" noChangeAspect="1" noChangeArrowheads="1" noTextEdit="1"/>
          </p:cNvSpPr>
          <p:nvPr>
            <p:ph type="sldImg"/>
          </p:nvPr>
        </p:nvSpPr>
        <p:spPr>
          <a:xfrm>
            <a:off x="1111250" y="668338"/>
            <a:ext cx="4643438" cy="3482975"/>
          </a:xfrm>
          <a:ln/>
        </p:spPr>
      </p:sp>
      <p:sp>
        <p:nvSpPr>
          <p:cNvPr id="9933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756413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3BB1FF-D1F5-4D93-9C47-AF95AF58059D}" type="slidenum">
              <a:rPr lang="en-US" altLang="zh-CN" smtClean="0"/>
              <a:pPr>
                <a:spcBef>
                  <a:spcPct val="0"/>
                </a:spcBef>
              </a:pPr>
              <a:t>49</a:t>
            </a:fld>
            <a:endParaRPr lang="en-US" altLang="zh-CN" smtClean="0"/>
          </a:p>
        </p:txBody>
      </p:sp>
      <p:sp>
        <p:nvSpPr>
          <p:cNvPr id="101379" name="Rectangle 2"/>
          <p:cNvSpPr>
            <a:spLocks noGrp="1" noRot="1" noChangeAspect="1" noChangeArrowheads="1" noTextEdit="1"/>
          </p:cNvSpPr>
          <p:nvPr>
            <p:ph type="sldImg"/>
          </p:nvPr>
        </p:nvSpPr>
        <p:spPr>
          <a:xfrm>
            <a:off x="1111250" y="668338"/>
            <a:ext cx="4643438" cy="3482975"/>
          </a:xfrm>
          <a:ln/>
        </p:spPr>
      </p:sp>
      <p:sp>
        <p:nvSpPr>
          <p:cNvPr id="10138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014373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A99F96-F04D-47BA-827F-FF6231DB0DBF}" type="slidenum">
              <a:rPr lang="en-US" altLang="zh-CN" smtClean="0"/>
              <a:pPr>
                <a:spcBef>
                  <a:spcPct val="0"/>
                </a:spcBef>
              </a:pPr>
              <a:t>50</a:t>
            </a:fld>
            <a:endParaRPr lang="en-US" altLang="zh-CN" smtClean="0"/>
          </a:p>
        </p:txBody>
      </p:sp>
      <p:sp>
        <p:nvSpPr>
          <p:cNvPr id="103427" name="Rectangle 2"/>
          <p:cNvSpPr>
            <a:spLocks noGrp="1" noRot="1" noChangeAspect="1" noChangeArrowheads="1" noTextEdit="1"/>
          </p:cNvSpPr>
          <p:nvPr>
            <p:ph type="sldImg"/>
          </p:nvPr>
        </p:nvSpPr>
        <p:spPr>
          <a:xfrm>
            <a:off x="1111250" y="668338"/>
            <a:ext cx="4643438" cy="3482975"/>
          </a:xfrm>
          <a:ln/>
        </p:spPr>
      </p:sp>
      <p:sp>
        <p:nvSpPr>
          <p:cNvPr id="10342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11467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5116A6-B592-413B-803A-5861C2ABFDE4}" type="slidenum">
              <a:rPr lang="en-US" altLang="zh-CN" smtClean="0"/>
              <a:pPr>
                <a:spcBef>
                  <a:spcPct val="0"/>
                </a:spcBef>
              </a:pPr>
              <a:t>51</a:t>
            </a:fld>
            <a:endParaRPr lang="en-US" altLang="zh-CN" smtClean="0"/>
          </a:p>
        </p:txBody>
      </p:sp>
      <p:sp>
        <p:nvSpPr>
          <p:cNvPr id="105475" name="Rectangle 2"/>
          <p:cNvSpPr>
            <a:spLocks noGrp="1" noRot="1" noChangeAspect="1" noChangeArrowheads="1" noTextEdit="1"/>
          </p:cNvSpPr>
          <p:nvPr>
            <p:ph type="sldImg"/>
          </p:nvPr>
        </p:nvSpPr>
        <p:spPr>
          <a:xfrm>
            <a:off x="1111250" y="668338"/>
            <a:ext cx="4643438" cy="3482975"/>
          </a:xfrm>
          <a:ln/>
        </p:spPr>
      </p:sp>
      <p:sp>
        <p:nvSpPr>
          <p:cNvPr id="10547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39917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55EC650-04C6-4B73-91C2-2BAA4FBB7C87}" type="slidenum">
              <a:rPr lang="en-US" altLang="zh-CN" smtClean="0"/>
              <a:pPr>
                <a:spcBef>
                  <a:spcPct val="0"/>
                </a:spcBef>
              </a:pPr>
              <a:t>5</a:t>
            </a:fld>
            <a:endParaRPr lang="en-US" altLang="zh-CN" smtClean="0"/>
          </a:p>
        </p:txBody>
      </p:sp>
      <p:sp>
        <p:nvSpPr>
          <p:cNvPr id="13315" name="Rectangle 2"/>
          <p:cNvSpPr>
            <a:spLocks noGrp="1" noRot="1" noChangeAspect="1" noChangeArrowheads="1" noTextEdit="1"/>
          </p:cNvSpPr>
          <p:nvPr>
            <p:ph type="sldImg"/>
          </p:nvPr>
        </p:nvSpPr>
        <p:spPr>
          <a:xfrm>
            <a:off x="1111250" y="668338"/>
            <a:ext cx="4643438" cy="3482975"/>
          </a:xfrm>
          <a:ln/>
        </p:spPr>
      </p:sp>
      <p:sp>
        <p:nvSpPr>
          <p:cNvPr id="1331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090782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117E4C-FC1D-4653-B642-48CE4217BF0B}" type="slidenum">
              <a:rPr lang="en-US" altLang="zh-CN" smtClean="0"/>
              <a:pPr>
                <a:spcBef>
                  <a:spcPct val="0"/>
                </a:spcBef>
              </a:pPr>
              <a:t>52</a:t>
            </a:fld>
            <a:endParaRPr lang="en-US" altLang="zh-CN" smtClean="0"/>
          </a:p>
        </p:txBody>
      </p:sp>
      <p:sp>
        <p:nvSpPr>
          <p:cNvPr id="107523" name="Rectangle 2"/>
          <p:cNvSpPr>
            <a:spLocks noGrp="1" noRot="1" noChangeAspect="1" noChangeArrowheads="1" noTextEdit="1"/>
          </p:cNvSpPr>
          <p:nvPr>
            <p:ph type="sldImg"/>
          </p:nvPr>
        </p:nvSpPr>
        <p:spPr>
          <a:xfrm>
            <a:off x="1111250" y="668338"/>
            <a:ext cx="4643438" cy="3482975"/>
          </a:xfrm>
          <a:ln/>
        </p:spPr>
      </p:sp>
      <p:sp>
        <p:nvSpPr>
          <p:cNvPr id="10752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smtClean="0"/>
              <a:t>In our daily lives, wireless communication technology is used everywhere, from VCR remote control, to satellite weather forecast. The common characteristics of wireless communication systems is that there is no physical (visible) lines between two communication parties.</a:t>
            </a:r>
          </a:p>
          <a:p>
            <a:pPr marL="228600" indent="-228600" eaLnBrk="1" hangingPunct="1">
              <a:buFontTx/>
              <a:buAutoNum type="arabicPeriod"/>
            </a:pPr>
            <a:r>
              <a:rPr lang="en-US" altLang="zh-CN" smtClean="0"/>
              <a:t>Therefore, a wireless system is able to support user roaming. For example, we do not have  to use a remote control in a particular position to.., we can use our cellular phones almost everywhere. </a:t>
            </a:r>
          </a:p>
          <a:p>
            <a:pPr marL="228600" indent="-228600" eaLnBrk="1" hangingPunct="1">
              <a:buFontTx/>
              <a:buAutoNum type="arabicPeriod"/>
            </a:pPr>
            <a:r>
              <a:rPr lang="en-US" altLang="zh-CN" smtClean="0"/>
              <a:t>However, there are many impairments to a wireless channel, causing a lot of limitations to wireless communications system such as geographical.. (signal fading, additional noise, cochannel interference. Wireless systems also suffers from limit usable spectral width, so that the transmission rate is relatively low. </a:t>
            </a:r>
          </a:p>
          <a:p>
            <a:pPr marL="228600" indent="-228600" eaLnBrk="1" hangingPunct="1">
              <a:buFontTx/>
              <a:buAutoNum type="arabicPeriod"/>
            </a:pPr>
            <a:r>
              <a:rPr lang="en-US" altLang="zh-CN" smtClean="0"/>
              <a:t>Specifically, wireless cellular systems based on radio propagation has been evolving from narrow band (1G, late 170s) to wide-band(3G). </a:t>
            </a:r>
          </a:p>
          <a:p>
            <a:pPr marL="228600" indent="-228600" eaLnBrk="1" hangingPunct="1">
              <a:buFontTx/>
              <a:buAutoNum type="arabicPeriod"/>
            </a:pPr>
            <a:r>
              <a:rPr lang="en-US" altLang="zh-CN" smtClean="0"/>
              <a:t>With their geographical coverage limitation, wireless systems need a backbone network to extend their geographical coverage to enable global communications.</a:t>
            </a:r>
          </a:p>
          <a:p>
            <a:pPr marL="228600" indent="-228600" eaLnBrk="1" hangingPunct="1">
              <a:buFontTx/>
              <a:buAutoNum type="arabicPeriod"/>
            </a:pPr>
            <a:r>
              <a:rPr lang="en-US" altLang="zh-CN" smtClean="0"/>
              <a:t>The interoworking of a wireless network as the front-end and the Internet as the backbone has received much attention in recent years. </a:t>
            </a:r>
          </a:p>
          <a:p>
            <a:pPr marL="228600" indent="-228600" eaLnBrk="1" hangingPunct="1">
              <a:buFontTx/>
              <a:buAutoNum type="arabicPeriod"/>
            </a:pPr>
            <a:r>
              <a:rPr lang="en-US" altLang="zh-CN" smtClean="0"/>
              <a:t>So we will first take a look at the network architecture of current wireless systems,…, Then we will talk about the evolution from 2G to 3G systems.</a:t>
            </a:r>
          </a:p>
          <a:p>
            <a:pPr marL="228600" indent="-228600" eaLnBrk="1" hangingPunct="1"/>
            <a:r>
              <a:rPr lang="en-US" altLang="zh-CN" smtClean="0"/>
              <a:t> </a:t>
            </a:r>
          </a:p>
        </p:txBody>
      </p:sp>
    </p:spTree>
    <p:extLst>
      <p:ext uri="{BB962C8B-B14F-4D97-AF65-F5344CB8AC3E}">
        <p14:creationId xmlns:p14="http://schemas.microsoft.com/office/powerpoint/2010/main" val="2763900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514FE2-2BA1-465F-A9DB-57F3EDC54737}" type="slidenum">
              <a:rPr lang="en-US" altLang="zh-CN" smtClean="0"/>
              <a:pPr>
                <a:spcBef>
                  <a:spcPct val="0"/>
                </a:spcBef>
              </a:pPr>
              <a:t>53</a:t>
            </a:fld>
            <a:endParaRPr lang="en-US" altLang="zh-CN" smtClean="0"/>
          </a:p>
        </p:txBody>
      </p:sp>
      <p:sp>
        <p:nvSpPr>
          <p:cNvPr id="109571" name="Rectangle 2"/>
          <p:cNvSpPr>
            <a:spLocks noGrp="1" noRot="1" noChangeAspect="1" noChangeArrowheads="1" noTextEdit="1"/>
          </p:cNvSpPr>
          <p:nvPr>
            <p:ph type="sldImg"/>
          </p:nvPr>
        </p:nvSpPr>
        <p:spPr>
          <a:xfrm>
            <a:off x="1111250" y="668338"/>
            <a:ext cx="4643438" cy="3482975"/>
          </a:xfrm>
          <a:ln/>
        </p:spPr>
      </p:sp>
      <p:sp>
        <p:nvSpPr>
          <p:cNvPr id="10957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59698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69D2DD-9EA5-4FE8-A4F2-72916F1B2188}" type="slidenum">
              <a:rPr lang="en-US" altLang="zh-CN" smtClean="0"/>
              <a:pPr>
                <a:spcBef>
                  <a:spcPct val="0"/>
                </a:spcBef>
              </a:pPr>
              <a:t>54</a:t>
            </a:fld>
            <a:endParaRPr lang="en-US" altLang="zh-CN" smtClean="0"/>
          </a:p>
        </p:txBody>
      </p:sp>
      <p:sp>
        <p:nvSpPr>
          <p:cNvPr id="111619" name="Rectangle 2"/>
          <p:cNvSpPr>
            <a:spLocks noGrp="1" noRot="1" noChangeAspect="1" noChangeArrowheads="1" noTextEdit="1"/>
          </p:cNvSpPr>
          <p:nvPr>
            <p:ph type="sldImg"/>
          </p:nvPr>
        </p:nvSpPr>
        <p:spPr>
          <a:xfrm>
            <a:off x="1111250" y="668338"/>
            <a:ext cx="4643438" cy="3482975"/>
          </a:xfrm>
          <a:ln/>
        </p:spPr>
      </p:sp>
      <p:sp>
        <p:nvSpPr>
          <p:cNvPr id="11162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5278321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7D49B77-33DA-4703-9981-3FD6BCEC6B4E}" type="slidenum">
              <a:rPr lang="en-US" altLang="zh-CN" smtClean="0"/>
              <a:pPr>
                <a:spcBef>
                  <a:spcPct val="0"/>
                </a:spcBef>
              </a:pPr>
              <a:t>55</a:t>
            </a:fld>
            <a:endParaRPr lang="en-US" altLang="zh-CN" smtClean="0"/>
          </a:p>
        </p:txBody>
      </p:sp>
      <p:sp>
        <p:nvSpPr>
          <p:cNvPr id="113667" name="Rectangle 2"/>
          <p:cNvSpPr>
            <a:spLocks noGrp="1" noRot="1" noChangeAspect="1" noChangeArrowheads="1" noTextEdit="1"/>
          </p:cNvSpPr>
          <p:nvPr>
            <p:ph type="sldImg"/>
          </p:nvPr>
        </p:nvSpPr>
        <p:spPr>
          <a:xfrm>
            <a:off x="1111250" y="668338"/>
            <a:ext cx="4643438" cy="3482975"/>
          </a:xfrm>
          <a:ln/>
        </p:spPr>
      </p:sp>
      <p:sp>
        <p:nvSpPr>
          <p:cNvPr id="11366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935013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13BAC7-3639-4B5A-8DBA-FEADA1B14CA7}" type="slidenum">
              <a:rPr lang="en-US" altLang="zh-CN" smtClean="0"/>
              <a:pPr>
                <a:spcBef>
                  <a:spcPct val="0"/>
                </a:spcBef>
              </a:pPr>
              <a:t>56</a:t>
            </a:fld>
            <a:endParaRPr lang="en-US" altLang="zh-CN" smtClean="0"/>
          </a:p>
        </p:txBody>
      </p:sp>
      <p:sp>
        <p:nvSpPr>
          <p:cNvPr id="115715" name="Rectangle 2"/>
          <p:cNvSpPr>
            <a:spLocks noGrp="1" noRot="1" noChangeAspect="1" noChangeArrowheads="1" noTextEdit="1"/>
          </p:cNvSpPr>
          <p:nvPr>
            <p:ph type="sldImg"/>
          </p:nvPr>
        </p:nvSpPr>
        <p:spPr>
          <a:xfrm>
            <a:off x="1111250" y="668338"/>
            <a:ext cx="4643438" cy="3482975"/>
          </a:xfrm>
          <a:ln/>
        </p:spPr>
      </p:sp>
      <p:sp>
        <p:nvSpPr>
          <p:cNvPr id="11571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969835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954923E-80B1-4617-B6C1-B0BB6A3410DB}" type="slidenum">
              <a:rPr lang="en-US" altLang="zh-CN" smtClean="0"/>
              <a:pPr>
                <a:spcBef>
                  <a:spcPct val="0"/>
                </a:spcBef>
              </a:pPr>
              <a:t>57</a:t>
            </a:fld>
            <a:endParaRPr lang="en-US" altLang="zh-CN" smtClean="0"/>
          </a:p>
        </p:txBody>
      </p:sp>
      <p:sp>
        <p:nvSpPr>
          <p:cNvPr id="117763" name="Rectangle 2"/>
          <p:cNvSpPr>
            <a:spLocks noGrp="1" noRot="1" noChangeAspect="1" noChangeArrowheads="1" noTextEdit="1"/>
          </p:cNvSpPr>
          <p:nvPr>
            <p:ph type="sldImg"/>
          </p:nvPr>
        </p:nvSpPr>
        <p:spPr>
          <a:xfrm>
            <a:off x="1111250" y="668338"/>
            <a:ext cx="4643438" cy="3482975"/>
          </a:xfrm>
          <a:ln/>
        </p:spPr>
      </p:sp>
      <p:sp>
        <p:nvSpPr>
          <p:cNvPr id="11776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32192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3620A3-0A71-449F-AD28-D958D59932ED}" type="slidenum">
              <a:rPr lang="en-US" altLang="zh-CN" smtClean="0"/>
              <a:pPr>
                <a:spcBef>
                  <a:spcPct val="0"/>
                </a:spcBef>
              </a:pPr>
              <a:t>58</a:t>
            </a:fld>
            <a:endParaRPr lang="en-US" altLang="zh-CN" smtClean="0"/>
          </a:p>
        </p:txBody>
      </p:sp>
      <p:sp>
        <p:nvSpPr>
          <p:cNvPr id="119811" name="Rectangle 2"/>
          <p:cNvSpPr>
            <a:spLocks noGrp="1" noRot="1" noChangeAspect="1" noChangeArrowheads="1" noTextEdit="1"/>
          </p:cNvSpPr>
          <p:nvPr>
            <p:ph type="sldImg"/>
          </p:nvPr>
        </p:nvSpPr>
        <p:spPr>
          <a:xfrm>
            <a:off x="1111250" y="668338"/>
            <a:ext cx="4643438" cy="3482975"/>
          </a:xfrm>
          <a:ln/>
        </p:spPr>
      </p:sp>
      <p:sp>
        <p:nvSpPr>
          <p:cNvPr id="11981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283233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8329380-528D-4C03-A921-2F100F9E89D9}" type="slidenum">
              <a:rPr lang="en-US" altLang="zh-CN" smtClean="0"/>
              <a:pPr>
                <a:spcBef>
                  <a:spcPct val="0"/>
                </a:spcBef>
              </a:pPr>
              <a:t>59</a:t>
            </a:fld>
            <a:endParaRPr lang="en-US" altLang="zh-CN" smtClean="0"/>
          </a:p>
        </p:txBody>
      </p:sp>
      <p:sp>
        <p:nvSpPr>
          <p:cNvPr id="121859" name="Rectangle 2"/>
          <p:cNvSpPr>
            <a:spLocks noGrp="1" noRot="1" noChangeAspect="1" noChangeArrowheads="1" noTextEdit="1"/>
          </p:cNvSpPr>
          <p:nvPr>
            <p:ph type="sldImg"/>
          </p:nvPr>
        </p:nvSpPr>
        <p:spPr>
          <a:xfrm>
            <a:off x="1111250" y="668338"/>
            <a:ext cx="4643438" cy="3482975"/>
          </a:xfrm>
          <a:ln/>
        </p:spPr>
      </p:sp>
      <p:sp>
        <p:nvSpPr>
          <p:cNvPr id="12186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21555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42D424-B08F-4C7E-8387-3C089F0CFF7F}"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3907" name="Rectangle 2"/>
          <p:cNvSpPr>
            <a:spLocks noGrp="1" noRot="1" noChangeAspect="1" noChangeArrowheads="1" noTextEdit="1"/>
          </p:cNvSpPr>
          <p:nvPr>
            <p:ph type="sldImg"/>
          </p:nvPr>
        </p:nvSpPr>
        <p:spPr>
          <a:xfrm>
            <a:off x="1111250" y="668338"/>
            <a:ext cx="4643438" cy="3482975"/>
          </a:xfrm>
          <a:ln/>
        </p:spPr>
      </p:sp>
      <p:sp>
        <p:nvSpPr>
          <p:cNvPr id="12390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1955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5EE3D6B-2510-43F2-B0D0-22A102539769}" type="slidenum">
              <a:rPr lang="en-US" altLang="zh-CN" smtClean="0"/>
              <a:pPr>
                <a:spcBef>
                  <a:spcPct val="0"/>
                </a:spcBef>
              </a:pPr>
              <a:t>61</a:t>
            </a:fld>
            <a:endParaRPr lang="en-US" altLang="zh-CN" smtClean="0"/>
          </a:p>
        </p:txBody>
      </p:sp>
      <p:sp>
        <p:nvSpPr>
          <p:cNvPr id="125955" name="Rectangle 2"/>
          <p:cNvSpPr>
            <a:spLocks noGrp="1" noRot="1" noChangeAspect="1" noChangeArrowheads="1" noTextEdit="1"/>
          </p:cNvSpPr>
          <p:nvPr>
            <p:ph type="sldImg"/>
          </p:nvPr>
        </p:nvSpPr>
        <p:spPr>
          <a:xfrm>
            <a:off x="1111250" y="668338"/>
            <a:ext cx="4643438" cy="3482975"/>
          </a:xfrm>
          <a:ln/>
        </p:spPr>
      </p:sp>
      <p:sp>
        <p:nvSpPr>
          <p:cNvPr id="12595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47881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4A4E40-F276-4AFD-80E3-89C7DF3F0C9A}" type="slidenum">
              <a:rPr lang="en-US" altLang="zh-CN" smtClean="0"/>
              <a:pPr>
                <a:spcBef>
                  <a:spcPct val="0"/>
                </a:spcBef>
              </a:pPr>
              <a:t>6</a:t>
            </a:fld>
            <a:endParaRPr lang="en-US" altLang="zh-CN" smtClean="0"/>
          </a:p>
        </p:txBody>
      </p:sp>
      <p:sp>
        <p:nvSpPr>
          <p:cNvPr id="15363" name="Rectangle 2"/>
          <p:cNvSpPr>
            <a:spLocks noGrp="1" noRot="1" noChangeAspect="1" noChangeArrowheads="1" noTextEdit="1"/>
          </p:cNvSpPr>
          <p:nvPr>
            <p:ph type="sldImg"/>
          </p:nvPr>
        </p:nvSpPr>
        <p:spPr>
          <a:xfrm>
            <a:off x="1111250" y="668338"/>
            <a:ext cx="4643438" cy="3482975"/>
          </a:xfrm>
          <a:ln/>
        </p:spPr>
      </p:sp>
      <p:sp>
        <p:nvSpPr>
          <p:cNvPr id="1536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6684742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573C3FF-EBA8-470A-A433-5861BD04F552}" type="slidenum">
              <a:rPr lang="en-US" altLang="zh-CN" smtClean="0"/>
              <a:pPr>
                <a:spcBef>
                  <a:spcPct val="0"/>
                </a:spcBef>
              </a:pPr>
              <a:t>62</a:t>
            </a:fld>
            <a:endParaRPr lang="en-US" altLang="zh-CN" smtClean="0"/>
          </a:p>
        </p:txBody>
      </p:sp>
      <p:sp>
        <p:nvSpPr>
          <p:cNvPr id="128003" name="Rectangle 2"/>
          <p:cNvSpPr>
            <a:spLocks noGrp="1" noRot="1" noChangeAspect="1" noChangeArrowheads="1" noTextEdit="1"/>
          </p:cNvSpPr>
          <p:nvPr>
            <p:ph type="sldImg"/>
          </p:nvPr>
        </p:nvSpPr>
        <p:spPr>
          <a:xfrm>
            <a:off x="1111250" y="668338"/>
            <a:ext cx="4643438" cy="3482975"/>
          </a:xfrm>
          <a:ln/>
        </p:spPr>
      </p:sp>
      <p:sp>
        <p:nvSpPr>
          <p:cNvPr id="128004"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566746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1565FC2-3B6E-43B4-BCD7-433D2FCAE93F}" type="slidenum">
              <a:rPr lang="en-US" altLang="zh-CN" smtClean="0"/>
              <a:pPr>
                <a:spcBef>
                  <a:spcPct val="0"/>
                </a:spcBef>
              </a:pPr>
              <a:t>63</a:t>
            </a:fld>
            <a:endParaRPr lang="en-US" altLang="zh-CN" smtClean="0"/>
          </a:p>
        </p:txBody>
      </p:sp>
      <p:sp>
        <p:nvSpPr>
          <p:cNvPr id="130051" name="Rectangle 2"/>
          <p:cNvSpPr>
            <a:spLocks noGrp="1" noRot="1" noChangeAspect="1" noChangeArrowheads="1" noTextEdit="1"/>
          </p:cNvSpPr>
          <p:nvPr>
            <p:ph type="sldImg"/>
          </p:nvPr>
        </p:nvSpPr>
        <p:spPr>
          <a:xfrm>
            <a:off x="1111250" y="668338"/>
            <a:ext cx="4643438" cy="3482975"/>
          </a:xfrm>
          <a:ln/>
        </p:spPr>
      </p:sp>
      <p:sp>
        <p:nvSpPr>
          <p:cNvPr id="130052"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27344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FD7556-777A-4689-B301-728820304E27}"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2099" name="Rectangle 2"/>
          <p:cNvSpPr>
            <a:spLocks noGrp="1" noRot="1" noChangeAspect="1" noChangeArrowheads="1" noTextEdit="1"/>
          </p:cNvSpPr>
          <p:nvPr>
            <p:ph type="sldImg"/>
          </p:nvPr>
        </p:nvSpPr>
        <p:spPr>
          <a:xfrm>
            <a:off x="1111250" y="668338"/>
            <a:ext cx="4643438" cy="3482975"/>
          </a:xfrm>
          <a:ln/>
        </p:spPr>
      </p:sp>
      <p:sp>
        <p:nvSpPr>
          <p:cNvPr id="13210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57740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5116A6-B592-413B-803A-5861C2ABFDE4}" type="slidenum">
              <a:rPr lang="en-US" altLang="zh-CN" smtClean="0"/>
              <a:pPr>
                <a:spcBef>
                  <a:spcPct val="0"/>
                </a:spcBef>
              </a:pPr>
              <a:t>65</a:t>
            </a:fld>
            <a:endParaRPr lang="en-US" altLang="zh-CN" smtClean="0"/>
          </a:p>
        </p:txBody>
      </p:sp>
      <p:sp>
        <p:nvSpPr>
          <p:cNvPr id="105475" name="Rectangle 2"/>
          <p:cNvSpPr>
            <a:spLocks noGrp="1" noRot="1" noChangeAspect="1" noChangeArrowheads="1" noTextEdit="1"/>
          </p:cNvSpPr>
          <p:nvPr>
            <p:ph type="sldImg"/>
          </p:nvPr>
        </p:nvSpPr>
        <p:spPr>
          <a:xfrm>
            <a:off x="1111250" y="668338"/>
            <a:ext cx="4643438" cy="3482975"/>
          </a:xfrm>
          <a:ln/>
        </p:spPr>
      </p:sp>
      <p:sp>
        <p:nvSpPr>
          <p:cNvPr id="105476"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03720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A2172C6-B7B1-44D6-A869-C849E91C4E52}" type="slidenum">
              <a:rPr lang="en-US" altLang="zh-CN" smtClean="0"/>
              <a:pPr>
                <a:spcBef>
                  <a:spcPct val="0"/>
                </a:spcBef>
              </a:pPr>
              <a:t>7</a:t>
            </a:fld>
            <a:endParaRPr lang="en-US" altLang="zh-CN" smtClean="0"/>
          </a:p>
        </p:txBody>
      </p:sp>
      <p:sp>
        <p:nvSpPr>
          <p:cNvPr id="17411" name="Rectangle 2"/>
          <p:cNvSpPr>
            <a:spLocks noGrp="1" noRot="1" noChangeAspect="1" noChangeArrowheads="1" noTextEdit="1"/>
          </p:cNvSpPr>
          <p:nvPr>
            <p:ph type="sldImg"/>
          </p:nvPr>
        </p:nvSpPr>
        <p:spPr>
          <a:xfrm>
            <a:off x="1143000" y="684213"/>
            <a:ext cx="4573588" cy="3430587"/>
          </a:xfrm>
          <a:ln/>
        </p:spPr>
      </p:sp>
      <p:sp>
        <p:nvSpPr>
          <p:cNvPr id="17412" name="Rectangle 3"/>
          <p:cNvSpPr>
            <a:spLocks noGrp="1" noChangeArrowheads="1"/>
          </p:cNvSpPr>
          <p:nvPr>
            <p:ph type="body" idx="1"/>
          </p:nvPr>
        </p:nvSpPr>
        <p:spPr>
          <a:xfrm>
            <a:off x="912813" y="4343400"/>
            <a:ext cx="5032375"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zh-CN" smtClean="0"/>
          </a:p>
        </p:txBody>
      </p:sp>
    </p:spTree>
    <p:extLst>
      <p:ext uri="{BB962C8B-B14F-4D97-AF65-F5344CB8AC3E}">
        <p14:creationId xmlns:p14="http://schemas.microsoft.com/office/powerpoint/2010/main" val="353037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604378-CC0B-4590-A93C-D3C80DA077CA}" type="slidenum">
              <a:rPr lang="en-US" altLang="zh-CN" smtClean="0"/>
              <a:pPr>
                <a:spcBef>
                  <a:spcPct val="0"/>
                </a:spcBef>
              </a:pPr>
              <a:t>8</a:t>
            </a:fld>
            <a:endParaRPr lang="en-US" altLang="zh-CN" smtClean="0"/>
          </a:p>
        </p:txBody>
      </p:sp>
      <p:sp>
        <p:nvSpPr>
          <p:cNvPr id="19459" name="Rectangle 2"/>
          <p:cNvSpPr>
            <a:spLocks noGrp="1" noRot="1" noChangeAspect="1" noChangeArrowheads="1" noTextEdit="1"/>
          </p:cNvSpPr>
          <p:nvPr>
            <p:ph type="sldImg"/>
          </p:nvPr>
        </p:nvSpPr>
        <p:spPr>
          <a:xfrm>
            <a:off x="1111250" y="668338"/>
            <a:ext cx="4643438" cy="3482975"/>
          </a:xfrm>
          <a:ln/>
        </p:spPr>
      </p:sp>
      <p:sp>
        <p:nvSpPr>
          <p:cNvPr id="1946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498609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9A8FDC5-8D7B-479C-AB0F-2AF5DC31BDD9}" type="slidenum">
              <a:rPr lang="en-US" altLang="zh-CN" smtClean="0"/>
              <a:pPr>
                <a:spcBef>
                  <a:spcPct val="0"/>
                </a:spcBef>
              </a:pPr>
              <a:t>9</a:t>
            </a:fld>
            <a:endParaRPr lang="en-US" altLang="zh-CN" smtClean="0"/>
          </a:p>
        </p:txBody>
      </p:sp>
      <p:sp>
        <p:nvSpPr>
          <p:cNvPr id="21507" name="Rectangle 2"/>
          <p:cNvSpPr>
            <a:spLocks noGrp="1" noRot="1" noChangeAspect="1" noChangeArrowheads="1" noTextEdit="1"/>
          </p:cNvSpPr>
          <p:nvPr>
            <p:ph type="sldImg"/>
          </p:nvPr>
        </p:nvSpPr>
        <p:spPr>
          <a:xfrm>
            <a:off x="1111250" y="668338"/>
            <a:ext cx="4643438" cy="3482975"/>
          </a:xfrm>
          <a:ln/>
        </p:spPr>
      </p:sp>
      <p:sp>
        <p:nvSpPr>
          <p:cNvPr id="2150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397596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8"/>
          <p:cNvSpPr>
            <a:spLocks noChangeShapeType="1"/>
          </p:cNvSpPr>
          <p:nvPr/>
        </p:nvSpPr>
        <p:spPr bwMode="auto">
          <a:xfrm>
            <a:off x="0" y="1273175"/>
            <a:ext cx="9144000" cy="0"/>
          </a:xfrm>
          <a:prstGeom prst="line">
            <a:avLst/>
          </a:prstGeom>
          <a:noFill/>
          <a:ln w="3175">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Line 9"/>
          <p:cNvSpPr>
            <a:spLocks noChangeShapeType="1"/>
          </p:cNvSpPr>
          <p:nvPr/>
        </p:nvSpPr>
        <p:spPr bwMode="auto">
          <a:xfrm>
            <a:off x="0" y="3484563"/>
            <a:ext cx="9144000" cy="0"/>
          </a:xfrm>
          <a:prstGeom prst="line">
            <a:avLst/>
          </a:prstGeom>
          <a:noFill/>
          <a:ln w="3175">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Text Box 11"/>
          <p:cNvSpPr txBox="1">
            <a:spLocks noChangeArrowheads="1"/>
          </p:cNvSpPr>
          <p:nvPr/>
        </p:nvSpPr>
        <p:spPr bwMode="auto">
          <a:xfrm>
            <a:off x="4284663" y="801688"/>
            <a:ext cx="4859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eaLnBrk="1" hangingPunct="1">
              <a:spcBef>
                <a:spcPct val="20000"/>
              </a:spcBef>
              <a:buClr>
                <a:schemeClr val="bg1"/>
              </a:buClr>
              <a:buSzPct val="100000"/>
              <a:defRPr/>
            </a:pPr>
            <a:r>
              <a:rPr lang="en-US" altLang="zh-CN" sz="2400" smtClean="0">
                <a:solidFill>
                  <a:srgbClr val="CC3300"/>
                </a:solidFill>
                <a:latin typeface="Arial" charset="0"/>
                <a:ea typeface="宋体" charset="-122"/>
              </a:rPr>
              <a:t>Dept of Electronic Engineering</a:t>
            </a:r>
          </a:p>
        </p:txBody>
      </p:sp>
      <p:pic>
        <p:nvPicPr>
          <p:cNvPr id="7" name="Picture 15" descr="sjtu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4173538"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ctrTitle" sz="quarter"/>
          </p:nvPr>
        </p:nvSpPr>
        <p:spPr>
          <a:xfrm>
            <a:off x="0" y="2209800"/>
            <a:ext cx="9144000" cy="1143000"/>
          </a:xfrm>
        </p:spPr>
        <p:txBody>
          <a:bodyPr lIns="92075" tIns="46038" rIns="92075" bIns="46038"/>
          <a:lstStyle>
            <a:lvl1pPr algn="ctr">
              <a:defRPr sz="4000">
                <a:solidFill>
                  <a:schemeClr val="tx1"/>
                </a:solidFill>
              </a:defRPr>
            </a:lvl1pPr>
          </a:lstStyle>
          <a:p>
            <a:r>
              <a:rPr lang="en-US" altLang="zh-CN"/>
              <a:t>Click to edit Master title style</a:t>
            </a:r>
          </a:p>
        </p:txBody>
      </p:sp>
      <p:sp>
        <p:nvSpPr>
          <p:cNvPr id="41988" name="Rectangle 4"/>
          <p:cNvSpPr>
            <a:spLocks noGrp="1" noChangeArrowheads="1"/>
          </p:cNvSpPr>
          <p:nvPr>
            <p:ph type="subTitle" sz="quarter" idx="1"/>
          </p:nvPr>
        </p:nvSpPr>
        <p:spPr>
          <a:xfrm>
            <a:off x="1587500" y="3602038"/>
            <a:ext cx="5867400" cy="2493962"/>
          </a:xfrm>
        </p:spPr>
        <p:txBody>
          <a:bodyPr lIns="92075" tIns="46038" rIns="92075" bIns="46038"/>
          <a:lstStyle>
            <a:lvl1pPr marL="0" indent="0" algn="ctr">
              <a:buFontTx/>
              <a:buNone/>
              <a:defRPr sz="2800"/>
            </a:lvl1pPr>
          </a:lstStyle>
          <a:p>
            <a:r>
              <a:rPr lang="en-US" altLang="zh-CN"/>
              <a:t>Click to edit Master subtitle style</a:t>
            </a:r>
          </a:p>
        </p:txBody>
      </p:sp>
      <p:sp>
        <p:nvSpPr>
          <p:cNvPr id="8" name="Rectangle 5"/>
          <p:cNvSpPr>
            <a:spLocks noGrp="1" noChangeArrowheads="1"/>
          </p:cNvSpPr>
          <p:nvPr>
            <p:ph type="dt" sz="quarter" idx="10"/>
          </p:nvPr>
        </p:nvSpPr>
        <p:spPr bwMode="auto">
          <a:xfrm>
            <a:off x="457200" y="6400800"/>
            <a:ext cx="1905000" cy="3048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l" eaLnBrk="1" hangingPunct="1">
              <a:defRPr sz="1400" b="0">
                <a:solidFill>
                  <a:schemeClr val="bg2"/>
                </a:solidFill>
                <a:ea typeface="宋体" charset="-122"/>
              </a:defRPr>
            </a:lvl1pPr>
          </a:lstStyle>
          <a:p>
            <a:pPr>
              <a:defRPr/>
            </a:pPr>
            <a:endParaRPr lang="en-US" altLang="zh-CN"/>
          </a:p>
        </p:txBody>
      </p:sp>
      <p:sp>
        <p:nvSpPr>
          <p:cNvPr id="9" name="Rectangle 6"/>
          <p:cNvSpPr>
            <a:spLocks noGrp="1" noChangeArrowheads="1"/>
          </p:cNvSpPr>
          <p:nvPr>
            <p:ph type="ftr" sz="quarter" idx="11"/>
          </p:nvPr>
        </p:nvSpPr>
        <p:spPr>
          <a:xfrm>
            <a:off x="3124200" y="6400800"/>
            <a:ext cx="2895600" cy="304800"/>
          </a:xfrm>
        </p:spPr>
        <p:txBody>
          <a:bodyPr/>
          <a:lstStyle>
            <a:lvl1pPr>
              <a:defRPr sz="1400">
                <a:solidFill>
                  <a:schemeClr val="bg2"/>
                </a:solidFill>
              </a:defRPr>
            </a:lvl1pPr>
          </a:lstStyle>
          <a:p>
            <a:pPr>
              <a:defRPr/>
            </a:pPr>
            <a:endParaRPr lang="en-US" altLang="zh-CN"/>
          </a:p>
        </p:txBody>
      </p:sp>
      <p:sp>
        <p:nvSpPr>
          <p:cNvPr id="10" name="Rectangle 7"/>
          <p:cNvSpPr>
            <a:spLocks noGrp="1" noChangeArrowheads="1"/>
          </p:cNvSpPr>
          <p:nvPr>
            <p:ph type="sldNum" sz="quarter" idx="12"/>
          </p:nvPr>
        </p:nvSpPr>
        <p:spPr>
          <a:xfrm>
            <a:off x="6705600" y="6400800"/>
            <a:ext cx="1905000" cy="304800"/>
          </a:xfrm>
        </p:spPr>
        <p:txBody>
          <a:bodyPr/>
          <a:lstStyle>
            <a:lvl1pPr>
              <a:defRPr>
                <a:solidFill>
                  <a:schemeClr val="bg2"/>
                </a:solidFill>
              </a:defRPr>
            </a:lvl1pPr>
          </a:lstStyle>
          <a:p>
            <a:pPr>
              <a:defRPr/>
            </a:pPr>
            <a:fld id="{6203F024-9F34-4EC8-A5AE-D9729789D198}" type="slidenum">
              <a:rPr lang="en-US" altLang="zh-CN"/>
              <a:pPr>
                <a:defRPr/>
              </a:pPr>
              <a:t>‹#›</a:t>
            </a:fld>
            <a:endParaRPr lang="en-US" altLang="zh-CN"/>
          </a:p>
        </p:txBody>
      </p:sp>
    </p:spTree>
    <p:extLst>
      <p:ext uri="{BB962C8B-B14F-4D97-AF65-F5344CB8AC3E}">
        <p14:creationId xmlns:p14="http://schemas.microsoft.com/office/powerpoint/2010/main" val="1139705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5" name="Rectangle 5"/>
          <p:cNvSpPr>
            <a:spLocks noGrp="1" noChangeArrowheads="1"/>
          </p:cNvSpPr>
          <p:nvPr>
            <p:ph type="sldNum" sz="quarter" idx="11"/>
          </p:nvPr>
        </p:nvSpPr>
        <p:spPr>
          <a:ln/>
        </p:spPr>
        <p:txBody>
          <a:bodyPr/>
          <a:lstStyle>
            <a:lvl1pPr>
              <a:defRPr/>
            </a:lvl1pPr>
          </a:lstStyle>
          <a:p>
            <a:pPr>
              <a:defRPr/>
            </a:pPr>
            <a:fld id="{7082E0D4-A062-4B0E-A225-4FDF4FB91864}" type="slidenum">
              <a:rPr lang="en-US" altLang="zh-CN"/>
              <a:pPr>
                <a:defRPr/>
              </a:pPr>
              <a:t>‹#›</a:t>
            </a:fld>
            <a:endParaRPr lang="en-US" altLang="zh-CN"/>
          </a:p>
        </p:txBody>
      </p:sp>
    </p:spTree>
    <p:extLst>
      <p:ext uri="{BB962C8B-B14F-4D97-AF65-F5344CB8AC3E}">
        <p14:creationId xmlns:p14="http://schemas.microsoft.com/office/powerpoint/2010/main" val="888984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7325" y="134938"/>
            <a:ext cx="2063750" cy="6105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4488" y="134938"/>
            <a:ext cx="6040437" cy="6105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5" name="Rectangle 5"/>
          <p:cNvSpPr>
            <a:spLocks noGrp="1" noChangeArrowheads="1"/>
          </p:cNvSpPr>
          <p:nvPr>
            <p:ph type="sldNum" sz="quarter" idx="11"/>
          </p:nvPr>
        </p:nvSpPr>
        <p:spPr>
          <a:ln/>
        </p:spPr>
        <p:txBody>
          <a:bodyPr/>
          <a:lstStyle>
            <a:lvl1pPr>
              <a:defRPr/>
            </a:lvl1pPr>
          </a:lstStyle>
          <a:p>
            <a:pPr>
              <a:defRPr/>
            </a:pPr>
            <a:fld id="{797B5C3D-342E-4723-88A7-60ED59750F83}" type="slidenum">
              <a:rPr lang="en-US" altLang="zh-CN"/>
              <a:pPr>
                <a:defRPr/>
              </a:pPr>
              <a:t>‹#›</a:t>
            </a:fld>
            <a:endParaRPr lang="en-US" altLang="zh-CN"/>
          </a:p>
        </p:txBody>
      </p:sp>
    </p:spTree>
    <p:extLst>
      <p:ext uri="{BB962C8B-B14F-4D97-AF65-F5344CB8AC3E}">
        <p14:creationId xmlns:p14="http://schemas.microsoft.com/office/powerpoint/2010/main" val="2146438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44488" y="982663"/>
            <a:ext cx="8256587" cy="5257800"/>
          </a:xfrm>
        </p:spPr>
        <p:txBody>
          <a:bodyPr/>
          <a:lstStyle/>
          <a:p>
            <a:pPr lvl="0"/>
            <a:endParaRPr lang="zh-CN" altLang="en-US" noProof="0" smtClean="0"/>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5" name="Rectangle 5"/>
          <p:cNvSpPr>
            <a:spLocks noGrp="1" noChangeArrowheads="1"/>
          </p:cNvSpPr>
          <p:nvPr>
            <p:ph type="sldNum" sz="quarter" idx="11"/>
          </p:nvPr>
        </p:nvSpPr>
        <p:spPr>
          <a:ln/>
        </p:spPr>
        <p:txBody>
          <a:bodyPr/>
          <a:lstStyle>
            <a:lvl1pPr>
              <a:defRPr/>
            </a:lvl1pPr>
          </a:lstStyle>
          <a:p>
            <a:pPr>
              <a:defRPr/>
            </a:pPr>
            <a:fld id="{BD945C62-9EBF-43AC-B851-64BA18CECABE}" type="slidenum">
              <a:rPr lang="en-US" altLang="zh-CN"/>
              <a:pPr>
                <a:defRPr/>
              </a:pPr>
              <a:t>‹#›</a:t>
            </a:fld>
            <a:endParaRPr lang="en-US" altLang="zh-CN"/>
          </a:p>
        </p:txBody>
      </p:sp>
    </p:spTree>
    <p:extLst>
      <p:ext uri="{BB962C8B-B14F-4D97-AF65-F5344CB8AC3E}">
        <p14:creationId xmlns:p14="http://schemas.microsoft.com/office/powerpoint/2010/main" val="3797951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标题，图表与文本">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smtClean="0"/>
              <a:t>单击此处编辑母版标题样式</a:t>
            </a:r>
            <a:endParaRPr lang="zh-CN" altLang="en-US"/>
          </a:p>
        </p:txBody>
      </p:sp>
      <p:sp>
        <p:nvSpPr>
          <p:cNvPr id="3" name="图表占位符 2"/>
          <p:cNvSpPr>
            <a:spLocks noGrp="1"/>
          </p:cNvSpPr>
          <p:nvPr>
            <p:ph type="chart" sz="half" idx="1"/>
          </p:nvPr>
        </p:nvSpPr>
        <p:spPr>
          <a:xfrm>
            <a:off x="344488" y="982663"/>
            <a:ext cx="4051300" cy="5257800"/>
          </a:xfrm>
        </p:spPr>
        <p:txBody>
          <a:bodyPr/>
          <a:lstStyle/>
          <a:p>
            <a:pPr lvl="0"/>
            <a:endParaRPr lang="zh-CN" altLang="en-US" noProof="0" smtClean="0"/>
          </a:p>
        </p:txBody>
      </p:sp>
      <p:sp>
        <p:nvSpPr>
          <p:cNvPr id="4" name="文本占位符 3"/>
          <p:cNvSpPr>
            <a:spLocks noGrp="1"/>
          </p:cNvSpPr>
          <p:nvPr>
            <p:ph type="body" sz="half" idx="2"/>
          </p:nvPr>
        </p:nvSpPr>
        <p:spPr>
          <a:xfrm>
            <a:off x="4548188" y="982663"/>
            <a:ext cx="4052887"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6" name="Rectangle 5"/>
          <p:cNvSpPr>
            <a:spLocks noGrp="1" noChangeArrowheads="1"/>
          </p:cNvSpPr>
          <p:nvPr>
            <p:ph type="sldNum" sz="quarter" idx="11"/>
          </p:nvPr>
        </p:nvSpPr>
        <p:spPr>
          <a:ln/>
        </p:spPr>
        <p:txBody>
          <a:bodyPr/>
          <a:lstStyle>
            <a:lvl1pPr>
              <a:defRPr/>
            </a:lvl1pPr>
          </a:lstStyle>
          <a:p>
            <a:pPr>
              <a:defRPr/>
            </a:pPr>
            <a:fld id="{447C65C6-1493-4898-A401-436A041DC56A}" type="slidenum">
              <a:rPr lang="en-US" altLang="zh-CN"/>
              <a:pPr>
                <a:defRPr/>
              </a:pPr>
              <a:t>‹#›</a:t>
            </a:fld>
            <a:endParaRPr lang="en-US" altLang="zh-CN"/>
          </a:p>
        </p:txBody>
      </p:sp>
    </p:spTree>
    <p:extLst>
      <p:ext uri="{BB962C8B-B14F-4D97-AF65-F5344CB8AC3E}">
        <p14:creationId xmlns:p14="http://schemas.microsoft.com/office/powerpoint/2010/main" val="2262225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4488" y="982663"/>
            <a:ext cx="8256587"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4488" y="3687763"/>
            <a:ext cx="8256587"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6" name="Rectangle 5"/>
          <p:cNvSpPr>
            <a:spLocks noGrp="1" noChangeArrowheads="1"/>
          </p:cNvSpPr>
          <p:nvPr>
            <p:ph type="sldNum" sz="quarter" idx="11"/>
          </p:nvPr>
        </p:nvSpPr>
        <p:spPr>
          <a:ln/>
        </p:spPr>
        <p:txBody>
          <a:bodyPr/>
          <a:lstStyle>
            <a:lvl1pPr>
              <a:defRPr/>
            </a:lvl1pPr>
          </a:lstStyle>
          <a:p>
            <a:pPr>
              <a:defRPr/>
            </a:pPr>
            <a:fld id="{FAAA3DC7-D55B-4298-8CBC-BD8D7D5BCBF2}" type="slidenum">
              <a:rPr lang="en-US" altLang="zh-CN"/>
              <a:pPr>
                <a:defRPr/>
              </a:pPr>
              <a:t>‹#›</a:t>
            </a:fld>
            <a:endParaRPr lang="en-US" altLang="zh-CN"/>
          </a:p>
        </p:txBody>
      </p:sp>
    </p:spTree>
    <p:extLst>
      <p:ext uri="{BB962C8B-B14F-4D97-AF65-F5344CB8AC3E}">
        <p14:creationId xmlns:p14="http://schemas.microsoft.com/office/powerpoint/2010/main" val="790720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3" name="直接连接符 2"/>
          <p:cNvCxnSpPr/>
          <p:nvPr userDrawn="1"/>
        </p:nvCxnSpPr>
        <p:spPr>
          <a:xfrm flipV="1">
            <a:off x="0" y="974725"/>
            <a:ext cx="9144000" cy="476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282574" y="274638"/>
            <a:ext cx="4899025" cy="596900"/>
          </a:xfrm>
        </p:spPr>
        <p:txBody>
          <a:bodyPr/>
          <a:lstStyle/>
          <a:p>
            <a:endParaRPr lang="zh-CN" altLang="en-US" dirty="0" smtClean="0"/>
          </a:p>
        </p:txBody>
      </p:sp>
    </p:spTree>
    <p:extLst>
      <p:ext uri="{BB962C8B-B14F-4D97-AF65-F5344CB8AC3E}">
        <p14:creationId xmlns:p14="http://schemas.microsoft.com/office/powerpoint/2010/main" val="5125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8"/>
          <p:cNvSpPr>
            <a:spLocks noChangeShapeType="1"/>
          </p:cNvSpPr>
          <p:nvPr/>
        </p:nvSpPr>
        <p:spPr bwMode="auto">
          <a:xfrm>
            <a:off x="0" y="1273175"/>
            <a:ext cx="9144000" cy="0"/>
          </a:xfrm>
          <a:prstGeom prst="line">
            <a:avLst/>
          </a:prstGeom>
          <a:noFill/>
          <a:ln w="3175">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5" name="Line 9"/>
          <p:cNvSpPr>
            <a:spLocks noChangeShapeType="1"/>
          </p:cNvSpPr>
          <p:nvPr/>
        </p:nvSpPr>
        <p:spPr bwMode="auto">
          <a:xfrm>
            <a:off x="0" y="3484563"/>
            <a:ext cx="9144000" cy="0"/>
          </a:xfrm>
          <a:prstGeom prst="line">
            <a:avLst/>
          </a:prstGeom>
          <a:noFill/>
          <a:ln w="3175">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6" name="Text Box 11"/>
          <p:cNvSpPr txBox="1">
            <a:spLocks noChangeArrowheads="1"/>
          </p:cNvSpPr>
          <p:nvPr/>
        </p:nvSpPr>
        <p:spPr bwMode="auto">
          <a:xfrm>
            <a:off x="4284663" y="801688"/>
            <a:ext cx="4859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FFFFFF"/>
              </a:buClr>
              <a:buSzPct val="100000"/>
              <a:buFontTx/>
              <a:buNone/>
              <a:tabLst/>
              <a:defRPr/>
            </a:pPr>
            <a:r>
              <a:rPr kumimoji="0" lang="en-US" altLang="zh-CN" sz="2400" b="1" i="0" u="none" strike="noStrike" kern="1200" cap="none" spc="0" normalizeH="0" baseline="0" noProof="0" smtClean="0">
                <a:ln>
                  <a:noFill/>
                </a:ln>
                <a:solidFill>
                  <a:srgbClr val="CC3300"/>
                </a:solidFill>
                <a:effectLst/>
                <a:uLnTx/>
                <a:uFillTx/>
                <a:latin typeface="Arial" charset="0"/>
                <a:ea typeface="宋体" charset="-122"/>
                <a:cs typeface="+mn-cs"/>
              </a:rPr>
              <a:t>Dept of Electronic Engineering</a:t>
            </a:r>
          </a:p>
        </p:txBody>
      </p:sp>
      <p:pic>
        <p:nvPicPr>
          <p:cNvPr id="7" name="Picture 15" descr="sjtu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4173538"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ctrTitle" sz="quarter"/>
          </p:nvPr>
        </p:nvSpPr>
        <p:spPr>
          <a:xfrm>
            <a:off x="0" y="2209800"/>
            <a:ext cx="9144000" cy="1143000"/>
          </a:xfrm>
        </p:spPr>
        <p:txBody>
          <a:bodyPr lIns="92075" tIns="46038" rIns="92075" bIns="46038"/>
          <a:lstStyle>
            <a:lvl1pPr algn="ctr">
              <a:defRPr sz="4000">
                <a:solidFill>
                  <a:schemeClr val="tx1"/>
                </a:solidFill>
              </a:defRPr>
            </a:lvl1pPr>
          </a:lstStyle>
          <a:p>
            <a:r>
              <a:rPr lang="en-US" altLang="zh-CN"/>
              <a:t>Click to edit Master title style</a:t>
            </a:r>
          </a:p>
        </p:txBody>
      </p:sp>
      <p:sp>
        <p:nvSpPr>
          <p:cNvPr id="41988" name="Rectangle 4"/>
          <p:cNvSpPr>
            <a:spLocks noGrp="1" noChangeArrowheads="1"/>
          </p:cNvSpPr>
          <p:nvPr>
            <p:ph type="subTitle" sz="quarter" idx="1"/>
          </p:nvPr>
        </p:nvSpPr>
        <p:spPr>
          <a:xfrm>
            <a:off x="1587500" y="3602038"/>
            <a:ext cx="5867400" cy="2493962"/>
          </a:xfrm>
        </p:spPr>
        <p:txBody>
          <a:bodyPr lIns="92075" tIns="46038" rIns="92075" bIns="46038"/>
          <a:lstStyle>
            <a:lvl1pPr marL="0" indent="0" algn="ctr">
              <a:buFontTx/>
              <a:buNone/>
              <a:defRPr sz="2800"/>
            </a:lvl1pPr>
          </a:lstStyle>
          <a:p>
            <a:r>
              <a:rPr lang="en-US" altLang="zh-CN"/>
              <a:t>Click to edit Master subtitle style</a:t>
            </a:r>
          </a:p>
        </p:txBody>
      </p:sp>
      <p:sp>
        <p:nvSpPr>
          <p:cNvPr id="8" name="Rectangle 5"/>
          <p:cNvSpPr>
            <a:spLocks noGrp="1" noChangeArrowheads="1"/>
          </p:cNvSpPr>
          <p:nvPr>
            <p:ph type="dt" sz="quarter" idx="10"/>
          </p:nvPr>
        </p:nvSpPr>
        <p:spPr bwMode="auto">
          <a:xfrm>
            <a:off x="457200" y="6400800"/>
            <a:ext cx="1905000" cy="3048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l" eaLnBrk="1" hangingPunct="1">
              <a:defRPr sz="1400" b="0">
                <a:solidFill>
                  <a:schemeClr val="bg2"/>
                </a:solidFill>
                <a:ea typeface="宋体"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777777"/>
              </a:solidFill>
              <a:effectLst/>
              <a:uLnTx/>
              <a:uFillTx/>
              <a:latin typeface="Times New Roman" panose="02020603050405020304" pitchFamily="18" charset="0"/>
              <a:ea typeface="宋体" charset="-122"/>
              <a:cs typeface="+mn-cs"/>
            </a:endParaRPr>
          </a:p>
        </p:txBody>
      </p:sp>
      <p:sp>
        <p:nvSpPr>
          <p:cNvPr id="9" name="Rectangle 6"/>
          <p:cNvSpPr>
            <a:spLocks noGrp="1" noChangeArrowheads="1"/>
          </p:cNvSpPr>
          <p:nvPr>
            <p:ph type="ftr" sz="quarter" idx="11"/>
          </p:nvPr>
        </p:nvSpPr>
        <p:spPr>
          <a:xfrm>
            <a:off x="3124200" y="6400800"/>
            <a:ext cx="2895600" cy="304800"/>
          </a:xfrm>
        </p:spPr>
        <p:txBody>
          <a:bodyPr/>
          <a:lstStyle>
            <a:lvl1pPr>
              <a:defRPr sz="1400">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777777"/>
              </a:solidFill>
              <a:effectLst/>
              <a:uLnTx/>
              <a:uFillTx/>
              <a:latin typeface="Times New Roman" panose="02020603050405020304" pitchFamily="18" charset="0"/>
              <a:ea typeface="宋体" charset="-122"/>
              <a:cs typeface="+mn-cs"/>
            </a:endParaRPr>
          </a:p>
        </p:txBody>
      </p:sp>
      <p:sp>
        <p:nvSpPr>
          <p:cNvPr id="10" name="Rectangle 7"/>
          <p:cNvSpPr>
            <a:spLocks noGrp="1" noChangeArrowheads="1"/>
          </p:cNvSpPr>
          <p:nvPr>
            <p:ph type="sldNum" sz="quarter" idx="12"/>
          </p:nvPr>
        </p:nvSpPr>
        <p:spPr>
          <a:xfrm>
            <a:off x="6705600" y="6400800"/>
            <a:ext cx="1905000" cy="3048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10D5772-F718-499E-83C5-F5D9EE8CD4D0}" type="slidenum">
              <a:rPr kumimoji="0" lang="en-US" altLang="zh-CN" sz="1400" b="0" i="0" u="none" strike="noStrike" kern="1200" cap="none" spc="0" normalizeH="0" baseline="0" noProof="0">
                <a:ln>
                  <a:noFill/>
                </a:ln>
                <a:solidFill>
                  <a:srgbClr val="777777"/>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777777"/>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96957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E377042-595A-450B-87E2-1591B2962ECB}"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60894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7300420-6A61-4DC9-BD3C-202737C890A2}"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42778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4488" y="982663"/>
            <a:ext cx="4051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48188" y="982663"/>
            <a:ext cx="4052887"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EF4AAF8-4B04-4BF7-B315-EF7CD09B7DE4}"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86789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5" name="Rectangle 5"/>
          <p:cNvSpPr>
            <a:spLocks noGrp="1" noChangeArrowheads="1"/>
          </p:cNvSpPr>
          <p:nvPr>
            <p:ph type="sldNum" sz="quarter" idx="11"/>
          </p:nvPr>
        </p:nvSpPr>
        <p:spPr>
          <a:ln/>
        </p:spPr>
        <p:txBody>
          <a:bodyPr/>
          <a:lstStyle>
            <a:lvl1pPr>
              <a:defRPr/>
            </a:lvl1pPr>
          </a:lstStyle>
          <a:p>
            <a:pPr>
              <a:defRPr/>
            </a:pPr>
            <a:fld id="{A7D330FA-20D3-41EA-92D6-26279C66008E}" type="slidenum">
              <a:rPr lang="en-US" altLang="zh-CN"/>
              <a:pPr>
                <a:defRPr/>
              </a:pPr>
              <a:t>‹#›</a:t>
            </a:fld>
            <a:endParaRPr lang="en-US" altLang="zh-CN"/>
          </a:p>
        </p:txBody>
      </p:sp>
    </p:spTree>
    <p:extLst>
      <p:ext uri="{BB962C8B-B14F-4D97-AF65-F5344CB8AC3E}">
        <p14:creationId xmlns:p14="http://schemas.microsoft.com/office/powerpoint/2010/main" val="3911881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8"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7E4E7BA-DF19-423B-B1FE-A37F586A8FA9}"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94085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4"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A9EE158-F10C-4C82-A149-8AD75F97F0FC}"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62607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3"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0A0AACA-6F55-4272-88AA-FDE9282FEE17}"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36494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3DBD014-F411-4072-B6C9-60EC729FB1DD}"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2309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AB84013-5783-4CDC-B61B-F9222FEAC63E}"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05881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8E58F19-9199-4EFE-B55A-8DECA025366F}"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85632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7325" y="134938"/>
            <a:ext cx="2063750" cy="6105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4488" y="134938"/>
            <a:ext cx="6040437" cy="6105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FCF6FE4-8C83-4FF3-99D2-CA9BD9DB3B12}"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98405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44488" y="982663"/>
            <a:ext cx="8256587" cy="5257800"/>
          </a:xfrm>
        </p:spPr>
        <p:txBody>
          <a:bodyPr/>
          <a:lstStyle/>
          <a:p>
            <a:pPr lvl="0"/>
            <a:endParaRPr lang="zh-CN" altLang="en-US" noProof="0" smtClean="0"/>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3AC4E5A-4BAA-4C50-8D56-7DF5ACD17F5B}"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692629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AndTx" preserve="1">
  <p:cSld name="标题，图表与文本">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smtClean="0"/>
              <a:t>单击此处编辑母版标题样式</a:t>
            </a:r>
            <a:endParaRPr lang="zh-CN" altLang="en-US"/>
          </a:p>
        </p:txBody>
      </p:sp>
      <p:sp>
        <p:nvSpPr>
          <p:cNvPr id="3" name="图表占位符 2"/>
          <p:cNvSpPr>
            <a:spLocks noGrp="1"/>
          </p:cNvSpPr>
          <p:nvPr>
            <p:ph type="chart" sz="half" idx="1"/>
          </p:nvPr>
        </p:nvSpPr>
        <p:spPr>
          <a:xfrm>
            <a:off x="344488" y="982663"/>
            <a:ext cx="4051300" cy="5257800"/>
          </a:xfrm>
        </p:spPr>
        <p:txBody>
          <a:bodyPr/>
          <a:lstStyle/>
          <a:p>
            <a:pPr lvl="0"/>
            <a:endParaRPr lang="zh-CN" altLang="en-US" noProof="0" smtClean="0"/>
          </a:p>
        </p:txBody>
      </p:sp>
      <p:sp>
        <p:nvSpPr>
          <p:cNvPr id="4" name="文本占位符 3"/>
          <p:cNvSpPr>
            <a:spLocks noGrp="1"/>
          </p:cNvSpPr>
          <p:nvPr>
            <p:ph type="body" sz="half" idx="2"/>
          </p:nvPr>
        </p:nvSpPr>
        <p:spPr>
          <a:xfrm>
            <a:off x="4548188" y="982663"/>
            <a:ext cx="4052887"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052752B-0969-40BA-949B-BAFDD5F772FF}"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33964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4488" y="982663"/>
            <a:ext cx="8256587"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4488" y="3687763"/>
            <a:ext cx="8256587"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F89D67B-076E-4F7A-AC36-873B1930492C}"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58771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5" name="Rectangle 5"/>
          <p:cNvSpPr>
            <a:spLocks noGrp="1" noChangeArrowheads="1"/>
          </p:cNvSpPr>
          <p:nvPr>
            <p:ph type="sldNum" sz="quarter" idx="11"/>
          </p:nvPr>
        </p:nvSpPr>
        <p:spPr>
          <a:ln/>
        </p:spPr>
        <p:txBody>
          <a:bodyPr/>
          <a:lstStyle>
            <a:lvl1pPr>
              <a:defRPr/>
            </a:lvl1pPr>
          </a:lstStyle>
          <a:p>
            <a:pPr>
              <a:defRPr/>
            </a:pPr>
            <a:fld id="{5B6B5CB1-E501-4402-A989-5417B61E1F46}" type="slidenum">
              <a:rPr lang="en-US" altLang="zh-CN"/>
              <a:pPr>
                <a:defRPr/>
              </a:pPr>
              <a:t>‹#›</a:t>
            </a:fld>
            <a:endParaRPr lang="en-US" altLang="zh-CN"/>
          </a:p>
        </p:txBody>
      </p:sp>
    </p:spTree>
    <p:extLst>
      <p:ext uri="{BB962C8B-B14F-4D97-AF65-F5344CB8AC3E}">
        <p14:creationId xmlns:p14="http://schemas.microsoft.com/office/powerpoint/2010/main" val="522716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3" name="直接连接符 2"/>
          <p:cNvCxnSpPr/>
          <p:nvPr userDrawn="1"/>
        </p:nvCxnSpPr>
        <p:spPr>
          <a:xfrm flipV="1">
            <a:off x="0" y="974725"/>
            <a:ext cx="9144000" cy="476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282574" y="274638"/>
            <a:ext cx="4899025" cy="596900"/>
          </a:xfrm>
        </p:spPr>
        <p:txBody>
          <a:bodyPr/>
          <a:lstStyle/>
          <a:p>
            <a:endParaRPr lang="zh-CN" altLang="en-US" dirty="0" smtClean="0"/>
          </a:p>
        </p:txBody>
      </p:sp>
    </p:spTree>
    <p:extLst>
      <p:ext uri="{BB962C8B-B14F-4D97-AF65-F5344CB8AC3E}">
        <p14:creationId xmlns:p14="http://schemas.microsoft.com/office/powerpoint/2010/main" val="653263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8"/>
          <p:cNvSpPr>
            <a:spLocks noChangeShapeType="1"/>
          </p:cNvSpPr>
          <p:nvPr/>
        </p:nvSpPr>
        <p:spPr bwMode="auto">
          <a:xfrm>
            <a:off x="0" y="1273175"/>
            <a:ext cx="9144000" cy="0"/>
          </a:xfrm>
          <a:prstGeom prst="line">
            <a:avLst/>
          </a:prstGeom>
          <a:noFill/>
          <a:ln w="3175">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5" name="Line 9"/>
          <p:cNvSpPr>
            <a:spLocks noChangeShapeType="1"/>
          </p:cNvSpPr>
          <p:nvPr/>
        </p:nvSpPr>
        <p:spPr bwMode="auto">
          <a:xfrm>
            <a:off x="0" y="3484563"/>
            <a:ext cx="9144000" cy="0"/>
          </a:xfrm>
          <a:prstGeom prst="line">
            <a:avLst/>
          </a:prstGeom>
          <a:noFill/>
          <a:ln w="3175">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6" name="Text Box 11"/>
          <p:cNvSpPr txBox="1">
            <a:spLocks noChangeArrowheads="1"/>
          </p:cNvSpPr>
          <p:nvPr/>
        </p:nvSpPr>
        <p:spPr bwMode="auto">
          <a:xfrm>
            <a:off x="4284663" y="801688"/>
            <a:ext cx="4859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FFFFFF"/>
              </a:buClr>
              <a:buSzPct val="100000"/>
              <a:buFontTx/>
              <a:buNone/>
              <a:tabLst/>
              <a:defRPr/>
            </a:pPr>
            <a:r>
              <a:rPr kumimoji="0" lang="en-US" altLang="zh-CN" sz="2400" b="1" i="0" u="none" strike="noStrike" kern="1200" cap="none" spc="0" normalizeH="0" baseline="0" noProof="0" smtClean="0">
                <a:ln>
                  <a:noFill/>
                </a:ln>
                <a:solidFill>
                  <a:srgbClr val="CC3300"/>
                </a:solidFill>
                <a:effectLst/>
                <a:uLnTx/>
                <a:uFillTx/>
                <a:latin typeface="Arial" charset="0"/>
                <a:ea typeface="宋体" charset="-122"/>
                <a:cs typeface="+mn-cs"/>
              </a:rPr>
              <a:t>Dept of Electronic Engineering</a:t>
            </a:r>
          </a:p>
        </p:txBody>
      </p:sp>
      <p:pic>
        <p:nvPicPr>
          <p:cNvPr id="7" name="Picture 15" descr="sjtu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4173538"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ctrTitle" sz="quarter"/>
          </p:nvPr>
        </p:nvSpPr>
        <p:spPr>
          <a:xfrm>
            <a:off x="0" y="2209800"/>
            <a:ext cx="9144000" cy="1143000"/>
          </a:xfrm>
        </p:spPr>
        <p:txBody>
          <a:bodyPr lIns="92075" tIns="46038" rIns="92075" bIns="46038"/>
          <a:lstStyle>
            <a:lvl1pPr algn="ctr">
              <a:defRPr sz="4000">
                <a:solidFill>
                  <a:schemeClr val="tx1"/>
                </a:solidFill>
              </a:defRPr>
            </a:lvl1pPr>
          </a:lstStyle>
          <a:p>
            <a:r>
              <a:rPr lang="en-US" altLang="zh-CN"/>
              <a:t>Click to edit Master title style</a:t>
            </a:r>
          </a:p>
        </p:txBody>
      </p:sp>
      <p:sp>
        <p:nvSpPr>
          <p:cNvPr id="41988" name="Rectangle 4"/>
          <p:cNvSpPr>
            <a:spLocks noGrp="1" noChangeArrowheads="1"/>
          </p:cNvSpPr>
          <p:nvPr>
            <p:ph type="subTitle" sz="quarter" idx="1"/>
          </p:nvPr>
        </p:nvSpPr>
        <p:spPr>
          <a:xfrm>
            <a:off x="1587500" y="3602038"/>
            <a:ext cx="5867400" cy="2493962"/>
          </a:xfrm>
        </p:spPr>
        <p:txBody>
          <a:bodyPr lIns="92075" tIns="46038" rIns="92075" bIns="46038"/>
          <a:lstStyle>
            <a:lvl1pPr marL="0" indent="0" algn="ctr">
              <a:buFontTx/>
              <a:buNone/>
              <a:defRPr sz="2800"/>
            </a:lvl1pPr>
          </a:lstStyle>
          <a:p>
            <a:r>
              <a:rPr lang="en-US" altLang="zh-CN"/>
              <a:t>Click to edit Master subtitle style</a:t>
            </a:r>
          </a:p>
        </p:txBody>
      </p:sp>
      <p:sp>
        <p:nvSpPr>
          <p:cNvPr id="8" name="Rectangle 5"/>
          <p:cNvSpPr>
            <a:spLocks noGrp="1" noChangeArrowheads="1"/>
          </p:cNvSpPr>
          <p:nvPr>
            <p:ph type="dt" sz="quarter" idx="10"/>
          </p:nvPr>
        </p:nvSpPr>
        <p:spPr bwMode="auto">
          <a:xfrm>
            <a:off x="457200" y="6400800"/>
            <a:ext cx="1905000" cy="3048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l" eaLnBrk="1" hangingPunct="1">
              <a:defRPr sz="1400" b="0">
                <a:solidFill>
                  <a:schemeClr val="bg2"/>
                </a:solidFill>
                <a:ea typeface="宋体"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777777"/>
              </a:solidFill>
              <a:effectLst/>
              <a:uLnTx/>
              <a:uFillTx/>
              <a:latin typeface="Times New Roman" panose="02020603050405020304" pitchFamily="18" charset="0"/>
              <a:ea typeface="宋体" charset="-122"/>
              <a:cs typeface="+mn-cs"/>
            </a:endParaRPr>
          </a:p>
        </p:txBody>
      </p:sp>
      <p:sp>
        <p:nvSpPr>
          <p:cNvPr id="9" name="Rectangle 6"/>
          <p:cNvSpPr>
            <a:spLocks noGrp="1" noChangeArrowheads="1"/>
          </p:cNvSpPr>
          <p:nvPr>
            <p:ph type="ftr" sz="quarter" idx="11"/>
          </p:nvPr>
        </p:nvSpPr>
        <p:spPr>
          <a:xfrm>
            <a:off x="3124200" y="6400800"/>
            <a:ext cx="2895600" cy="304800"/>
          </a:xfrm>
        </p:spPr>
        <p:txBody>
          <a:bodyPr/>
          <a:lstStyle>
            <a:lvl1pPr>
              <a:defRPr sz="1400">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777777"/>
              </a:solidFill>
              <a:effectLst/>
              <a:uLnTx/>
              <a:uFillTx/>
              <a:latin typeface="Times New Roman" panose="02020603050405020304" pitchFamily="18" charset="0"/>
              <a:ea typeface="宋体" charset="-122"/>
              <a:cs typeface="+mn-cs"/>
            </a:endParaRPr>
          </a:p>
        </p:txBody>
      </p:sp>
      <p:sp>
        <p:nvSpPr>
          <p:cNvPr id="10" name="Rectangle 7"/>
          <p:cNvSpPr>
            <a:spLocks noGrp="1" noChangeArrowheads="1"/>
          </p:cNvSpPr>
          <p:nvPr>
            <p:ph type="sldNum" sz="quarter" idx="12"/>
          </p:nvPr>
        </p:nvSpPr>
        <p:spPr>
          <a:xfrm>
            <a:off x="6705600" y="6400800"/>
            <a:ext cx="1905000" cy="304800"/>
          </a:xfrm>
        </p:spPr>
        <p:txBody>
          <a:bodyPr/>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10D5772-F718-499E-83C5-F5D9EE8CD4D0}" type="slidenum">
              <a:rPr kumimoji="0" lang="en-US" altLang="zh-CN" sz="1400" b="0" i="0" u="none" strike="noStrike" kern="1200" cap="none" spc="0" normalizeH="0" baseline="0" noProof="0">
                <a:ln>
                  <a:noFill/>
                </a:ln>
                <a:solidFill>
                  <a:srgbClr val="777777"/>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777777"/>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449702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E377042-595A-450B-87E2-1591B2962ECB}"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89011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7300420-6A61-4DC9-BD3C-202737C890A2}"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980227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4488" y="982663"/>
            <a:ext cx="4051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48188" y="982663"/>
            <a:ext cx="4052887"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EF4AAF8-4B04-4BF7-B315-EF7CD09B7DE4}"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328535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8"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7E4E7BA-DF19-423B-B1FE-A37F586A8FA9}"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36148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4"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A9EE158-F10C-4C82-A149-8AD75F97F0FC}"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601846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3"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0A0AACA-6F55-4272-88AA-FDE9282FEE17}"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031512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3DBD014-F411-4072-B6C9-60EC729FB1DD}"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83076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AB84013-5783-4CDC-B61B-F9222FEAC63E}"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15449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4488" y="982663"/>
            <a:ext cx="4051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48188" y="982663"/>
            <a:ext cx="4052887"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6" name="Rectangle 5"/>
          <p:cNvSpPr>
            <a:spLocks noGrp="1" noChangeArrowheads="1"/>
          </p:cNvSpPr>
          <p:nvPr>
            <p:ph type="sldNum" sz="quarter" idx="11"/>
          </p:nvPr>
        </p:nvSpPr>
        <p:spPr>
          <a:ln/>
        </p:spPr>
        <p:txBody>
          <a:bodyPr/>
          <a:lstStyle>
            <a:lvl1pPr>
              <a:defRPr/>
            </a:lvl1pPr>
          </a:lstStyle>
          <a:p>
            <a:pPr>
              <a:defRPr/>
            </a:pPr>
            <a:fld id="{2A0B269E-520A-46B1-999E-2B5ADCD4C92E}" type="slidenum">
              <a:rPr lang="en-US" altLang="zh-CN"/>
              <a:pPr>
                <a:defRPr/>
              </a:pPr>
              <a:t>‹#›</a:t>
            </a:fld>
            <a:endParaRPr lang="en-US" altLang="zh-CN"/>
          </a:p>
        </p:txBody>
      </p:sp>
    </p:spTree>
    <p:extLst>
      <p:ext uri="{BB962C8B-B14F-4D97-AF65-F5344CB8AC3E}">
        <p14:creationId xmlns:p14="http://schemas.microsoft.com/office/powerpoint/2010/main" val="2937070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8E58F19-9199-4EFE-B55A-8DECA025366F}"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611341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7325" y="134938"/>
            <a:ext cx="2063750" cy="6105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4488" y="134938"/>
            <a:ext cx="6040437" cy="6105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FCF6FE4-8C83-4FF3-99D2-CA9BD9DB3B12}"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936322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44488" y="982663"/>
            <a:ext cx="8256587" cy="5257800"/>
          </a:xfrm>
        </p:spPr>
        <p:txBody>
          <a:bodyPr/>
          <a:lstStyle/>
          <a:p>
            <a:pPr lvl="0"/>
            <a:endParaRPr lang="zh-CN" altLang="en-US" noProof="0" smtClean="0"/>
          </a:p>
        </p:txBody>
      </p:sp>
      <p:sp>
        <p:nvSpPr>
          <p:cNvPr id="4"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5"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3AC4E5A-4BAA-4C50-8D56-7DF5ACD17F5B}"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286380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chartAndTx" preserve="1">
  <p:cSld name="标题，图表与文本">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smtClean="0"/>
              <a:t>单击此处编辑母版标题样式</a:t>
            </a:r>
            <a:endParaRPr lang="zh-CN" altLang="en-US"/>
          </a:p>
        </p:txBody>
      </p:sp>
      <p:sp>
        <p:nvSpPr>
          <p:cNvPr id="3" name="图表占位符 2"/>
          <p:cNvSpPr>
            <a:spLocks noGrp="1"/>
          </p:cNvSpPr>
          <p:nvPr>
            <p:ph type="chart" sz="half" idx="1"/>
          </p:nvPr>
        </p:nvSpPr>
        <p:spPr>
          <a:xfrm>
            <a:off x="344488" y="982663"/>
            <a:ext cx="4051300" cy="5257800"/>
          </a:xfrm>
        </p:spPr>
        <p:txBody>
          <a:bodyPr/>
          <a:lstStyle/>
          <a:p>
            <a:pPr lvl="0"/>
            <a:endParaRPr lang="zh-CN" altLang="en-US" noProof="0" smtClean="0"/>
          </a:p>
        </p:txBody>
      </p:sp>
      <p:sp>
        <p:nvSpPr>
          <p:cNvPr id="4" name="文本占位符 3"/>
          <p:cNvSpPr>
            <a:spLocks noGrp="1"/>
          </p:cNvSpPr>
          <p:nvPr>
            <p:ph type="body" sz="half" idx="2"/>
          </p:nvPr>
        </p:nvSpPr>
        <p:spPr>
          <a:xfrm>
            <a:off x="4548188" y="982663"/>
            <a:ext cx="4052887"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052752B-0969-40BA-949B-BAFDD5F772FF}"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097183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4488" y="982663"/>
            <a:ext cx="8256587"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4488" y="3687763"/>
            <a:ext cx="8256587"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6" name="Rectangle 5"/>
          <p:cNvSpPr>
            <a:spLocks noGrp="1" noChangeArrowheads="1"/>
          </p:cNvSpPr>
          <p:nvPr>
            <p:ph type="sldNum" sz="quarter" idx="11"/>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F89D67B-076E-4F7A-AC36-873B1930492C}"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435191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3" name="直接连接符 2"/>
          <p:cNvCxnSpPr/>
          <p:nvPr userDrawn="1"/>
        </p:nvCxnSpPr>
        <p:spPr>
          <a:xfrm flipV="1">
            <a:off x="0" y="974725"/>
            <a:ext cx="9144000" cy="476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282574" y="274638"/>
            <a:ext cx="4899025" cy="596900"/>
          </a:xfrm>
        </p:spPr>
        <p:txBody>
          <a:bodyPr/>
          <a:lstStyle/>
          <a:p>
            <a:endParaRPr lang="zh-CN" altLang="en-US" dirty="0" smtClean="0"/>
          </a:p>
        </p:txBody>
      </p:sp>
    </p:spTree>
    <p:extLst>
      <p:ext uri="{BB962C8B-B14F-4D97-AF65-F5344CB8AC3E}">
        <p14:creationId xmlns:p14="http://schemas.microsoft.com/office/powerpoint/2010/main" val="323614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8" name="Rectangle 5"/>
          <p:cNvSpPr>
            <a:spLocks noGrp="1" noChangeArrowheads="1"/>
          </p:cNvSpPr>
          <p:nvPr>
            <p:ph type="sldNum" sz="quarter" idx="11"/>
          </p:nvPr>
        </p:nvSpPr>
        <p:spPr>
          <a:ln/>
        </p:spPr>
        <p:txBody>
          <a:bodyPr/>
          <a:lstStyle>
            <a:lvl1pPr>
              <a:defRPr/>
            </a:lvl1pPr>
          </a:lstStyle>
          <a:p>
            <a:pPr>
              <a:defRPr/>
            </a:pPr>
            <a:fld id="{9E80EDA7-47D6-4F71-BA14-8A43904882BF}" type="slidenum">
              <a:rPr lang="en-US" altLang="zh-CN"/>
              <a:pPr>
                <a:defRPr/>
              </a:pPr>
              <a:t>‹#›</a:t>
            </a:fld>
            <a:endParaRPr lang="en-US" altLang="zh-CN"/>
          </a:p>
        </p:txBody>
      </p:sp>
    </p:spTree>
    <p:extLst>
      <p:ext uri="{BB962C8B-B14F-4D97-AF65-F5344CB8AC3E}">
        <p14:creationId xmlns:p14="http://schemas.microsoft.com/office/powerpoint/2010/main" val="197880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4" name="Rectangle 5"/>
          <p:cNvSpPr>
            <a:spLocks noGrp="1" noChangeArrowheads="1"/>
          </p:cNvSpPr>
          <p:nvPr>
            <p:ph type="sldNum" sz="quarter" idx="11"/>
          </p:nvPr>
        </p:nvSpPr>
        <p:spPr>
          <a:ln/>
        </p:spPr>
        <p:txBody>
          <a:bodyPr/>
          <a:lstStyle>
            <a:lvl1pPr>
              <a:defRPr/>
            </a:lvl1pPr>
          </a:lstStyle>
          <a:p>
            <a:pPr>
              <a:defRPr/>
            </a:pPr>
            <a:fld id="{9152543D-52A7-4BF0-B22D-C23B235DD86E}" type="slidenum">
              <a:rPr lang="en-US" altLang="zh-CN"/>
              <a:pPr>
                <a:defRPr/>
              </a:pPr>
              <a:t>‹#›</a:t>
            </a:fld>
            <a:endParaRPr lang="en-US" altLang="zh-CN"/>
          </a:p>
        </p:txBody>
      </p:sp>
    </p:spTree>
    <p:extLst>
      <p:ext uri="{BB962C8B-B14F-4D97-AF65-F5344CB8AC3E}">
        <p14:creationId xmlns:p14="http://schemas.microsoft.com/office/powerpoint/2010/main" val="196294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3" name="Rectangle 5"/>
          <p:cNvSpPr>
            <a:spLocks noGrp="1" noChangeArrowheads="1"/>
          </p:cNvSpPr>
          <p:nvPr>
            <p:ph type="sldNum" sz="quarter" idx="11"/>
          </p:nvPr>
        </p:nvSpPr>
        <p:spPr>
          <a:ln/>
        </p:spPr>
        <p:txBody>
          <a:bodyPr/>
          <a:lstStyle>
            <a:lvl1pPr>
              <a:defRPr/>
            </a:lvl1pPr>
          </a:lstStyle>
          <a:p>
            <a:pPr>
              <a:defRPr/>
            </a:pPr>
            <a:fld id="{0936A18F-36BF-4BEB-8370-3829FDB90EE2}" type="slidenum">
              <a:rPr lang="en-US" altLang="zh-CN"/>
              <a:pPr>
                <a:defRPr/>
              </a:pPr>
              <a:t>‹#›</a:t>
            </a:fld>
            <a:endParaRPr lang="en-US" altLang="zh-CN"/>
          </a:p>
        </p:txBody>
      </p:sp>
    </p:spTree>
    <p:extLst>
      <p:ext uri="{BB962C8B-B14F-4D97-AF65-F5344CB8AC3E}">
        <p14:creationId xmlns:p14="http://schemas.microsoft.com/office/powerpoint/2010/main" val="267746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6" name="Rectangle 5"/>
          <p:cNvSpPr>
            <a:spLocks noGrp="1" noChangeArrowheads="1"/>
          </p:cNvSpPr>
          <p:nvPr>
            <p:ph type="sldNum" sz="quarter" idx="11"/>
          </p:nvPr>
        </p:nvSpPr>
        <p:spPr>
          <a:ln/>
        </p:spPr>
        <p:txBody>
          <a:bodyPr/>
          <a:lstStyle>
            <a:lvl1pPr>
              <a:defRPr/>
            </a:lvl1pPr>
          </a:lstStyle>
          <a:p>
            <a:pPr>
              <a:defRPr/>
            </a:pPr>
            <a:fld id="{BCE5BA44-56F7-429F-AEBA-8D925E2096A9}" type="slidenum">
              <a:rPr lang="en-US" altLang="zh-CN"/>
              <a:pPr>
                <a:defRPr/>
              </a:pPr>
              <a:t>‹#›</a:t>
            </a:fld>
            <a:endParaRPr lang="en-US" altLang="zh-CN"/>
          </a:p>
        </p:txBody>
      </p:sp>
    </p:spTree>
    <p:extLst>
      <p:ext uri="{BB962C8B-B14F-4D97-AF65-F5344CB8AC3E}">
        <p14:creationId xmlns:p14="http://schemas.microsoft.com/office/powerpoint/2010/main" val="146716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a:t>Dr. Xinbing Wang</a:t>
            </a:r>
          </a:p>
        </p:txBody>
      </p:sp>
      <p:sp>
        <p:nvSpPr>
          <p:cNvPr id="6" name="Rectangle 5"/>
          <p:cNvSpPr>
            <a:spLocks noGrp="1" noChangeArrowheads="1"/>
          </p:cNvSpPr>
          <p:nvPr>
            <p:ph type="sldNum" sz="quarter" idx="11"/>
          </p:nvPr>
        </p:nvSpPr>
        <p:spPr>
          <a:ln/>
        </p:spPr>
        <p:txBody>
          <a:bodyPr/>
          <a:lstStyle>
            <a:lvl1pPr>
              <a:defRPr/>
            </a:lvl1pPr>
          </a:lstStyle>
          <a:p>
            <a:pPr>
              <a:defRPr/>
            </a:pPr>
            <a:fld id="{28DDAE32-12A1-4810-B115-DF8A6911607F}" type="slidenum">
              <a:rPr lang="en-US" altLang="zh-CN"/>
              <a:pPr>
                <a:defRPr/>
              </a:pPr>
              <a:t>‹#›</a:t>
            </a:fld>
            <a:endParaRPr lang="en-US" altLang="zh-CN"/>
          </a:p>
        </p:txBody>
      </p:sp>
    </p:spTree>
    <p:extLst>
      <p:ext uri="{BB962C8B-B14F-4D97-AF65-F5344CB8AC3E}">
        <p14:creationId xmlns:p14="http://schemas.microsoft.com/office/powerpoint/2010/main" val="2756152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pn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2.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1.png"/><Relationship Id="rId2" Type="http://schemas.openxmlformats.org/officeDocument/2006/relationships/slideLayout" Target="../slideLayouts/slideLayout32.xml"/><Relationship Id="rId16"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4" name="Rectangle 4"/>
          <p:cNvSpPr>
            <a:spLocks noGrp="1" noChangeArrowheads="1"/>
          </p:cNvSpPr>
          <p:nvPr>
            <p:ph type="ftr" sz="quarter" idx="3"/>
          </p:nvPr>
        </p:nvSpPr>
        <p:spPr bwMode="auto">
          <a:xfrm>
            <a:off x="5535613" y="6613525"/>
            <a:ext cx="2222500" cy="2286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eaLnBrk="1" hangingPunct="1">
              <a:defRPr sz="1600" b="0">
                <a:ea typeface="宋体" charset="-122"/>
              </a:defRPr>
            </a:lvl1pPr>
          </a:lstStyle>
          <a:p>
            <a:pPr>
              <a:defRPr/>
            </a:pPr>
            <a:r>
              <a:rPr lang="en-US" altLang="zh-CN"/>
              <a:t>Dr. Xinbing Wang</a:t>
            </a:r>
          </a:p>
        </p:txBody>
      </p:sp>
      <p:sp>
        <p:nvSpPr>
          <p:cNvPr id="40965" name="Rectangle 5"/>
          <p:cNvSpPr>
            <a:spLocks noGrp="1" noChangeArrowheads="1"/>
          </p:cNvSpPr>
          <p:nvPr>
            <p:ph type="sldNum" sz="quarter" idx="4"/>
          </p:nvPr>
        </p:nvSpPr>
        <p:spPr bwMode="auto">
          <a:xfrm>
            <a:off x="8086725" y="6589713"/>
            <a:ext cx="762000" cy="2286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eaLnBrk="1" hangingPunct="1">
              <a:defRPr sz="1400" b="0">
                <a:ea typeface="宋体" panose="02010600030101010101" pitchFamily="2" charset="-122"/>
              </a:defRPr>
            </a:lvl1pPr>
          </a:lstStyle>
          <a:p>
            <a:pPr>
              <a:defRPr/>
            </a:pPr>
            <a:fld id="{8B58955F-2A3E-489F-B83E-25387F76C660}" type="slidenum">
              <a:rPr lang="en-US" altLang="zh-CN"/>
              <a:pPr>
                <a:defRPr/>
              </a:pPr>
              <a:t>‹#›</a:t>
            </a:fld>
            <a:endParaRPr lang="en-US" altLang="zh-CN"/>
          </a:p>
        </p:txBody>
      </p:sp>
      <p:sp>
        <p:nvSpPr>
          <p:cNvPr id="1028" name="Rectangle 6"/>
          <p:cNvSpPr>
            <a:spLocks noGrp="1" noChangeArrowheads="1"/>
          </p:cNvSpPr>
          <p:nvPr>
            <p:ph type="body" idx="1"/>
          </p:nvPr>
        </p:nvSpPr>
        <p:spPr bwMode="auto">
          <a:xfrm>
            <a:off x="344488" y="982663"/>
            <a:ext cx="82565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Line 22"/>
          <p:cNvSpPr>
            <a:spLocks noChangeShapeType="1"/>
          </p:cNvSpPr>
          <p:nvPr userDrawn="1"/>
        </p:nvSpPr>
        <p:spPr bwMode="auto">
          <a:xfrm>
            <a:off x="0" y="906463"/>
            <a:ext cx="9144000" cy="0"/>
          </a:xfrm>
          <a:prstGeom prst="line">
            <a:avLst/>
          </a:prstGeom>
          <a:noFill/>
          <a:ln w="1905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Text Box 24"/>
          <p:cNvSpPr txBox="1">
            <a:spLocks noChangeArrowheads="1"/>
          </p:cNvSpPr>
          <p:nvPr userDrawn="1"/>
        </p:nvSpPr>
        <p:spPr bwMode="auto">
          <a:xfrm>
            <a:off x="0" y="6521450"/>
            <a:ext cx="233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eaLnBrk="1" hangingPunct="1">
              <a:spcBef>
                <a:spcPct val="20000"/>
              </a:spcBef>
              <a:buClr>
                <a:schemeClr val="bg1"/>
              </a:buClr>
              <a:buSzPct val="100000"/>
              <a:defRPr/>
            </a:pPr>
            <a:r>
              <a:rPr lang="en-US" altLang="zh-CN" sz="1600" b="0" smtClean="0">
                <a:solidFill>
                  <a:srgbClr val="CC3300"/>
                </a:solidFill>
                <a:latin typeface="Arial" charset="0"/>
                <a:ea typeface="宋体" charset="-122"/>
              </a:rPr>
              <a:t>Electronic Engineering</a:t>
            </a:r>
          </a:p>
        </p:txBody>
      </p:sp>
      <p:pic>
        <p:nvPicPr>
          <p:cNvPr id="1031" name="Picture 28" descr="sjtu_logo"/>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9050" y="47625"/>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29"/>
          <p:cNvSpPr>
            <a:spLocks noGrp="1" noChangeArrowheads="1"/>
          </p:cNvSpPr>
          <p:nvPr>
            <p:ph type="title"/>
          </p:nvPr>
        </p:nvSpPr>
        <p:spPr bwMode="auto">
          <a:xfrm>
            <a:off x="987425" y="134938"/>
            <a:ext cx="606266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Tree>
  </p:cSld>
  <p:clrMap bg1="lt1" tx1="dk1" bg2="lt2" tx2="dk2" accent1="accent1" accent2="accent2" accent3="accent3" accent4="accent4" accent5="accent5" accent6="accent6" hlink="hlink" folHlink="folHlink"/>
  <p:sldLayoutIdLst>
    <p:sldLayoutId id="2147483812"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3" r:id="rId15"/>
  </p:sldLayoutIdLst>
  <p:hf hd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fontAlgn="base">
        <a:spcBef>
          <a:spcPct val="0"/>
        </a:spcBef>
        <a:spcAft>
          <a:spcPct val="0"/>
        </a:spcAft>
        <a:defRPr sz="3600">
          <a:solidFill>
            <a:schemeClr val="tx2"/>
          </a:solidFill>
          <a:latin typeface="Times New Roman" pitchFamily="18" charset="0"/>
        </a:defRPr>
      </a:lvl6pPr>
      <a:lvl7pPr marL="914400" algn="l" rtl="0" fontAlgn="base">
        <a:spcBef>
          <a:spcPct val="0"/>
        </a:spcBef>
        <a:spcAft>
          <a:spcPct val="0"/>
        </a:spcAft>
        <a:defRPr sz="3600">
          <a:solidFill>
            <a:schemeClr val="tx2"/>
          </a:solidFill>
          <a:latin typeface="Times New Roman" pitchFamily="18" charset="0"/>
        </a:defRPr>
      </a:lvl7pPr>
      <a:lvl8pPr marL="1371600" algn="l" rtl="0" fontAlgn="base">
        <a:spcBef>
          <a:spcPct val="0"/>
        </a:spcBef>
        <a:spcAft>
          <a:spcPct val="0"/>
        </a:spcAft>
        <a:defRPr sz="3600">
          <a:solidFill>
            <a:schemeClr val="tx2"/>
          </a:solidFill>
          <a:latin typeface="Times New Roman" pitchFamily="18" charset="0"/>
        </a:defRPr>
      </a:lvl8pPr>
      <a:lvl9pPr marL="1828800" algn="l" rtl="0" fontAlgn="base">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2"/>
        </a:buClr>
        <a:buBlip>
          <a:blip r:embed="rId18"/>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Font typeface="Times New Roman" panose="02020603050405020304" pitchFamily="18" charset="0"/>
        <a:buChar char="–"/>
        <a:defRPr sz="2800">
          <a:solidFill>
            <a:schemeClr val="tx1"/>
          </a:solidFill>
          <a:latin typeface="+mn-lt"/>
        </a:defRPr>
      </a:lvl2pPr>
      <a:lvl3pPr marL="1143000" indent="-228600" algn="l" rtl="0" eaLnBrk="0" fontAlgn="base" hangingPunct="0">
        <a:spcBef>
          <a:spcPct val="20000"/>
        </a:spcBef>
        <a:spcAft>
          <a:spcPct val="0"/>
        </a:spcAft>
        <a:buClr>
          <a:srgbClr val="000099"/>
        </a:buClr>
        <a:buSzPct val="80000"/>
        <a:buBlip>
          <a:blip r:embed="rId18"/>
        </a:buBlip>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SzPct val="100000"/>
        <a:buChar char="»"/>
        <a:defRPr sz="2000">
          <a:solidFill>
            <a:schemeClr val="tx1"/>
          </a:solidFill>
          <a:latin typeface="+mn-lt"/>
        </a:defRPr>
      </a:lvl5pPr>
      <a:lvl6pPr marL="2514600" indent="-228600" algn="l" rtl="0" fontAlgn="base">
        <a:spcBef>
          <a:spcPct val="20000"/>
        </a:spcBef>
        <a:spcAft>
          <a:spcPct val="0"/>
        </a:spcAft>
        <a:buClr>
          <a:schemeClr val="tx1"/>
        </a:buClr>
        <a:buSzPct val="100000"/>
        <a:buChar char="»"/>
        <a:defRPr sz="2000">
          <a:solidFill>
            <a:schemeClr val="tx1"/>
          </a:solidFill>
          <a:latin typeface="+mn-lt"/>
        </a:defRPr>
      </a:lvl6pPr>
      <a:lvl7pPr marL="2971800" indent="-228600" algn="l" rtl="0" fontAlgn="base">
        <a:spcBef>
          <a:spcPct val="20000"/>
        </a:spcBef>
        <a:spcAft>
          <a:spcPct val="0"/>
        </a:spcAft>
        <a:buClr>
          <a:schemeClr val="tx1"/>
        </a:buClr>
        <a:buSzPct val="100000"/>
        <a:buChar char="»"/>
        <a:defRPr sz="2000">
          <a:solidFill>
            <a:schemeClr val="tx1"/>
          </a:solidFill>
          <a:latin typeface="+mn-lt"/>
        </a:defRPr>
      </a:lvl7pPr>
      <a:lvl8pPr marL="3429000" indent="-228600" algn="l" rtl="0" fontAlgn="base">
        <a:spcBef>
          <a:spcPct val="20000"/>
        </a:spcBef>
        <a:spcAft>
          <a:spcPct val="0"/>
        </a:spcAft>
        <a:buClr>
          <a:schemeClr val="tx1"/>
        </a:buClr>
        <a:buSzPct val="100000"/>
        <a:buChar char="»"/>
        <a:defRPr sz="2000">
          <a:solidFill>
            <a:schemeClr val="tx1"/>
          </a:solidFill>
          <a:latin typeface="+mn-lt"/>
        </a:defRPr>
      </a:lvl8pPr>
      <a:lvl9pPr marL="3886200" indent="-228600" algn="l" rtl="0" fontAlgn="base">
        <a:spcBef>
          <a:spcPct val="20000"/>
        </a:spcBef>
        <a:spcAft>
          <a:spcPct val="0"/>
        </a:spcAft>
        <a:buClr>
          <a:schemeClr val="tx1"/>
        </a:buClr>
        <a:buSzPct val="10000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4" name="Rectangle 4"/>
          <p:cNvSpPr>
            <a:spLocks noGrp="1" noChangeArrowheads="1"/>
          </p:cNvSpPr>
          <p:nvPr>
            <p:ph type="ftr" sz="quarter" idx="3"/>
          </p:nvPr>
        </p:nvSpPr>
        <p:spPr bwMode="auto">
          <a:xfrm>
            <a:off x="5535613" y="6613525"/>
            <a:ext cx="2222500" cy="2286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eaLnBrk="1" hangingPunct="1">
              <a:defRPr sz="1600" b="0">
                <a:ea typeface="宋体"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40965" name="Rectangle 5"/>
          <p:cNvSpPr>
            <a:spLocks noGrp="1" noChangeArrowheads="1"/>
          </p:cNvSpPr>
          <p:nvPr>
            <p:ph type="sldNum" sz="quarter" idx="4"/>
          </p:nvPr>
        </p:nvSpPr>
        <p:spPr bwMode="auto">
          <a:xfrm>
            <a:off x="8086725" y="6589713"/>
            <a:ext cx="762000" cy="2286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eaLnBrk="1" hangingPunct="1">
              <a:defRPr sz="1400" b="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30FFBEA-6C24-4C4F-80C9-E98594E1D60D}"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8" name="Rectangle 6"/>
          <p:cNvSpPr>
            <a:spLocks noGrp="1" noChangeArrowheads="1"/>
          </p:cNvSpPr>
          <p:nvPr>
            <p:ph type="body" idx="1"/>
          </p:nvPr>
        </p:nvSpPr>
        <p:spPr bwMode="auto">
          <a:xfrm>
            <a:off x="344488" y="982663"/>
            <a:ext cx="82565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Line 22"/>
          <p:cNvSpPr>
            <a:spLocks noChangeShapeType="1"/>
          </p:cNvSpPr>
          <p:nvPr userDrawn="1"/>
        </p:nvSpPr>
        <p:spPr bwMode="auto">
          <a:xfrm>
            <a:off x="0" y="906463"/>
            <a:ext cx="9144000" cy="0"/>
          </a:xfrm>
          <a:prstGeom prst="line">
            <a:avLst/>
          </a:prstGeom>
          <a:noFill/>
          <a:ln w="1905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030" name="Text Box 24"/>
          <p:cNvSpPr txBox="1">
            <a:spLocks noChangeArrowheads="1"/>
          </p:cNvSpPr>
          <p:nvPr userDrawn="1"/>
        </p:nvSpPr>
        <p:spPr bwMode="auto">
          <a:xfrm>
            <a:off x="0" y="6521450"/>
            <a:ext cx="233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FFFFFF"/>
              </a:buClr>
              <a:buSzPct val="100000"/>
              <a:buFontTx/>
              <a:buNone/>
              <a:tabLst/>
              <a:defRPr/>
            </a:pPr>
            <a:r>
              <a:rPr kumimoji="0" lang="en-US" altLang="zh-CN" sz="1600" b="0" i="0" u="none" strike="noStrike" kern="1200" cap="none" spc="0" normalizeH="0" baseline="0" noProof="0" smtClean="0">
                <a:ln>
                  <a:noFill/>
                </a:ln>
                <a:solidFill>
                  <a:srgbClr val="CC3300"/>
                </a:solidFill>
                <a:effectLst/>
                <a:uLnTx/>
                <a:uFillTx/>
                <a:latin typeface="Arial" charset="0"/>
                <a:ea typeface="宋体" charset="-122"/>
                <a:cs typeface="+mn-cs"/>
              </a:rPr>
              <a:t>Electronic Engineering</a:t>
            </a:r>
          </a:p>
        </p:txBody>
      </p:sp>
      <p:pic>
        <p:nvPicPr>
          <p:cNvPr id="1031" name="Picture 28" descr="sjtu_logo"/>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9050" y="47625"/>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29"/>
          <p:cNvSpPr>
            <a:spLocks noGrp="1" noChangeArrowheads="1"/>
          </p:cNvSpPr>
          <p:nvPr>
            <p:ph type="title"/>
          </p:nvPr>
        </p:nvSpPr>
        <p:spPr bwMode="auto">
          <a:xfrm>
            <a:off x="987425" y="134938"/>
            <a:ext cx="606266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Tree>
    <p:extLst>
      <p:ext uri="{BB962C8B-B14F-4D97-AF65-F5344CB8AC3E}">
        <p14:creationId xmlns:p14="http://schemas.microsoft.com/office/powerpoint/2010/main" val="45555794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hf hd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fontAlgn="base">
        <a:spcBef>
          <a:spcPct val="0"/>
        </a:spcBef>
        <a:spcAft>
          <a:spcPct val="0"/>
        </a:spcAft>
        <a:defRPr sz="3600">
          <a:solidFill>
            <a:schemeClr val="tx2"/>
          </a:solidFill>
          <a:latin typeface="Times New Roman" pitchFamily="18" charset="0"/>
        </a:defRPr>
      </a:lvl6pPr>
      <a:lvl7pPr marL="914400" algn="l" rtl="0" fontAlgn="base">
        <a:spcBef>
          <a:spcPct val="0"/>
        </a:spcBef>
        <a:spcAft>
          <a:spcPct val="0"/>
        </a:spcAft>
        <a:defRPr sz="3600">
          <a:solidFill>
            <a:schemeClr val="tx2"/>
          </a:solidFill>
          <a:latin typeface="Times New Roman" pitchFamily="18" charset="0"/>
        </a:defRPr>
      </a:lvl7pPr>
      <a:lvl8pPr marL="1371600" algn="l" rtl="0" fontAlgn="base">
        <a:spcBef>
          <a:spcPct val="0"/>
        </a:spcBef>
        <a:spcAft>
          <a:spcPct val="0"/>
        </a:spcAft>
        <a:defRPr sz="3600">
          <a:solidFill>
            <a:schemeClr val="tx2"/>
          </a:solidFill>
          <a:latin typeface="Times New Roman" pitchFamily="18" charset="0"/>
        </a:defRPr>
      </a:lvl8pPr>
      <a:lvl9pPr marL="1828800" algn="l" rtl="0" fontAlgn="base">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2"/>
        </a:buClr>
        <a:buBlip>
          <a:blip r:embed="rId18"/>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Font typeface="Times New Roman" panose="02020603050405020304" pitchFamily="18" charset="0"/>
        <a:buChar char="–"/>
        <a:defRPr sz="2800">
          <a:solidFill>
            <a:schemeClr val="tx1"/>
          </a:solidFill>
          <a:latin typeface="+mn-lt"/>
        </a:defRPr>
      </a:lvl2pPr>
      <a:lvl3pPr marL="1143000" indent="-228600" algn="l" rtl="0" eaLnBrk="0" fontAlgn="base" hangingPunct="0">
        <a:spcBef>
          <a:spcPct val="20000"/>
        </a:spcBef>
        <a:spcAft>
          <a:spcPct val="0"/>
        </a:spcAft>
        <a:buClr>
          <a:srgbClr val="000099"/>
        </a:buClr>
        <a:buSzPct val="80000"/>
        <a:buBlip>
          <a:blip r:embed="rId18"/>
        </a:buBlip>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SzPct val="100000"/>
        <a:buChar char="»"/>
        <a:defRPr sz="2000">
          <a:solidFill>
            <a:schemeClr val="tx1"/>
          </a:solidFill>
          <a:latin typeface="+mn-lt"/>
        </a:defRPr>
      </a:lvl5pPr>
      <a:lvl6pPr marL="2514600" indent="-228600" algn="l" rtl="0" fontAlgn="base">
        <a:spcBef>
          <a:spcPct val="20000"/>
        </a:spcBef>
        <a:spcAft>
          <a:spcPct val="0"/>
        </a:spcAft>
        <a:buClr>
          <a:schemeClr val="tx1"/>
        </a:buClr>
        <a:buSzPct val="100000"/>
        <a:buChar char="»"/>
        <a:defRPr sz="2000">
          <a:solidFill>
            <a:schemeClr val="tx1"/>
          </a:solidFill>
          <a:latin typeface="+mn-lt"/>
        </a:defRPr>
      </a:lvl6pPr>
      <a:lvl7pPr marL="2971800" indent="-228600" algn="l" rtl="0" fontAlgn="base">
        <a:spcBef>
          <a:spcPct val="20000"/>
        </a:spcBef>
        <a:spcAft>
          <a:spcPct val="0"/>
        </a:spcAft>
        <a:buClr>
          <a:schemeClr val="tx1"/>
        </a:buClr>
        <a:buSzPct val="100000"/>
        <a:buChar char="»"/>
        <a:defRPr sz="2000">
          <a:solidFill>
            <a:schemeClr val="tx1"/>
          </a:solidFill>
          <a:latin typeface="+mn-lt"/>
        </a:defRPr>
      </a:lvl7pPr>
      <a:lvl8pPr marL="3429000" indent="-228600" algn="l" rtl="0" fontAlgn="base">
        <a:spcBef>
          <a:spcPct val="20000"/>
        </a:spcBef>
        <a:spcAft>
          <a:spcPct val="0"/>
        </a:spcAft>
        <a:buClr>
          <a:schemeClr val="tx1"/>
        </a:buClr>
        <a:buSzPct val="100000"/>
        <a:buChar char="»"/>
        <a:defRPr sz="2000">
          <a:solidFill>
            <a:schemeClr val="tx1"/>
          </a:solidFill>
          <a:latin typeface="+mn-lt"/>
        </a:defRPr>
      </a:lvl8pPr>
      <a:lvl9pPr marL="3886200" indent="-228600" algn="l" rtl="0" fontAlgn="base">
        <a:spcBef>
          <a:spcPct val="20000"/>
        </a:spcBef>
        <a:spcAft>
          <a:spcPct val="0"/>
        </a:spcAft>
        <a:buClr>
          <a:schemeClr val="tx1"/>
        </a:buClr>
        <a:buSzPct val="10000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4" name="Rectangle 4"/>
          <p:cNvSpPr>
            <a:spLocks noGrp="1" noChangeArrowheads="1"/>
          </p:cNvSpPr>
          <p:nvPr>
            <p:ph type="ftr" sz="quarter" idx="3"/>
          </p:nvPr>
        </p:nvSpPr>
        <p:spPr bwMode="auto">
          <a:xfrm>
            <a:off x="5535613" y="6613525"/>
            <a:ext cx="2222500" cy="2286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eaLnBrk="1" hangingPunct="1">
              <a:defRPr sz="1600" b="0">
                <a:ea typeface="宋体"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charset="-122"/>
                <a:cs typeface="+mn-cs"/>
              </a:rPr>
              <a:t>Dr. Xinbing Wang</a:t>
            </a:r>
          </a:p>
        </p:txBody>
      </p:sp>
      <p:sp>
        <p:nvSpPr>
          <p:cNvPr id="40965" name="Rectangle 5"/>
          <p:cNvSpPr>
            <a:spLocks noGrp="1" noChangeArrowheads="1"/>
          </p:cNvSpPr>
          <p:nvPr>
            <p:ph type="sldNum" sz="quarter" idx="4"/>
          </p:nvPr>
        </p:nvSpPr>
        <p:spPr bwMode="auto">
          <a:xfrm>
            <a:off x="8086725" y="6589713"/>
            <a:ext cx="762000" cy="2286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eaLnBrk="1" hangingPunct="1">
              <a:defRPr sz="1400" b="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30FFBEA-6C24-4C4F-80C9-E98594E1D60D}" type="slidenum">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8" name="Rectangle 6"/>
          <p:cNvSpPr>
            <a:spLocks noGrp="1" noChangeArrowheads="1"/>
          </p:cNvSpPr>
          <p:nvPr>
            <p:ph type="body" idx="1"/>
          </p:nvPr>
        </p:nvSpPr>
        <p:spPr bwMode="auto">
          <a:xfrm>
            <a:off x="344488" y="982663"/>
            <a:ext cx="82565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Line 22"/>
          <p:cNvSpPr>
            <a:spLocks noChangeShapeType="1"/>
          </p:cNvSpPr>
          <p:nvPr userDrawn="1"/>
        </p:nvSpPr>
        <p:spPr bwMode="auto">
          <a:xfrm>
            <a:off x="0" y="906463"/>
            <a:ext cx="9144000" cy="0"/>
          </a:xfrm>
          <a:prstGeom prst="line">
            <a:avLst/>
          </a:prstGeom>
          <a:noFill/>
          <a:ln w="1905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030" name="Text Box 24"/>
          <p:cNvSpPr txBox="1">
            <a:spLocks noChangeArrowheads="1"/>
          </p:cNvSpPr>
          <p:nvPr userDrawn="1"/>
        </p:nvSpPr>
        <p:spPr bwMode="auto">
          <a:xfrm>
            <a:off x="0" y="6521450"/>
            <a:ext cx="233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20000"/>
              </a:spcBef>
              <a:spcAft>
                <a:spcPct val="0"/>
              </a:spcAft>
              <a:buClr>
                <a:srgbClr val="FFFFFF"/>
              </a:buClr>
              <a:buSzPct val="100000"/>
              <a:buFontTx/>
              <a:buNone/>
              <a:tabLst/>
              <a:defRPr/>
            </a:pPr>
            <a:r>
              <a:rPr kumimoji="0" lang="en-US" altLang="zh-CN" sz="1600" b="0" i="0" u="none" strike="noStrike" kern="1200" cap="none" spc="0" normalizeH="0" baseline="0" noProof="0" smtClean="0">
                <a:ln>
                  <a:noFill/>
                </a:ln>
                <a:solidFill>
                  <a:srgbClr val="CC3300"/>
                </a:solidFill>
                <a:effectLst/>
                <a:uLnTx/>
                <a:uFillTx/>
                <a:latin typeface="Arial" charset="0"/>
                <a:ea typeface="宋体" charset="-122"/>
                <a:cs typeface="+mn-cs"/>
              </a:rPr>
              <a:t>Electronic Engineering</a:t>
            </a:r>
          </a:p>
        </p:txBody>
      </p:sp>
      <p:pic>
        <p:nvPicPr>
          <p:cNvPr id="1031" name="Picture 28" descr="sjtu_logo"/>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9050" y="47625"/>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29"/>
          <p:cNvSpPr>
            <a:spLocks noGrp="1" noChangeArrowheads="1"/>
          </p:cNvSpPr>
          <p:nvPr>
            <p:ph type="title"/>
          </p:nvPr>
        </p:nvSpPr>
        <p:spPr bwMode="auto">
          <a:xfrm>
            <a:off x="987425" y="134938"/>
            <a:ext cx="606266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Tree>
    <p:extLst>
      <p:ext uri="{BB962C8B-B14F-4D97-AF65-F5344CB8AC3E}">
        <p14:creationId xmlns:p14="http://schemas.microsoft.com/office/powerpoint/2010/main" val="3518156974"/>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hf hd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fontAlgn="base">
        <a:spcBef>
          <a:spcPct val="0"/>
        </a:spcBef>
        <a:spcAft>
          <a:spcPct val="0"/>
        </a:spcAft>
        <a:defRPr sz="3600">
          <a:solidFill>
            <a:schemeClr val="tx2"/>
          </a:solidFill>
          <a:latin typeface="Times New Roman" pitchFamily="18" charset="0"/>
        </a:defRPr>
      </a:lvl6pPr>
      <a:lvl7pPr marL="914400" algn="l" rtl="0" fontAlgn="base">
        <a:spcBef>
          <a:spcPct val="0"/>
        </a:spcBef>
        <a:spcAft>
          <a:spcPct val="0"/>
        </a:spcAft>
        <a:defRPr sz="3600">
          <a:solidFill>
            <a:schemeClr val="tx2"/>
          </a:solidFill>
          <a:latin typeface="Times New Roman" pitchFamily="18" charset="0"/>
        </a:defRPr>
      </a:lvl7pPr>
      <a:lvl8pPr marL="1371600" algn="l" rtl="0" fontAlgn="base">
        <a:spcBef>
          <a:spcPct val="0"/>
        </a:spcBef>
        <a:spcAft>
          <a:spcPct val="0"/>
        </a:spcAft>
        <a:defRPr sz="3600">
          <a:solidFill>
            <a:schemeClr val="tx2"/>
          </a:solidFill>
          <a:latin typeface="Times New Roman" pitchFamily="18" charset="0"/>
        </a:defRPr>
      </a:lvl8pPr>
      <a:lvl9pPr marL="1828800" algn="l" rtl="0" fontAlgn="base">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2"/>
        </a:buClr>
        <a:buBlip>
          <a:blip r:embed="rId18"/>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Font typeface="Times New Roman" panose="02020603050405020304" pitchFamily="18" charset="0"/>
        <a:buChar char="–"/>
        <a:defRPr sz="2800">
          <a:solidFill>
            <a:schemeClr val="tx1"/>
          </a:solidFill>
          <a:latin typeface="+mn-lt"/>
        </a:defRPr>
      </a:lvl2pPr>
      <a:lvl3pPr marL="1143000" indent="-228600" algn="l" rtl="0" eaLnBrk="0" fontAlgn="base" hangingPunct="0">
        <a:spcBef>
          <a:spcPct val="20000"/>
        </a:spcBef>
        <a:spcAft>
          <a:spcPct val="0"/>
        </a:spcAft>
        <a:buClr>
          <a:srgbClr val="000099"/>
        </a:buClr>
        <a:buSzPct val="80000"/>
        <a:buBlip>
          <a:blip r:embed="rId18"/>
        </a:buBlip>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SzPct val="100000"/>
        <a:buChar char="»"/>
        <a:defRPr sz="2000">
          <a:solidFill>
            <a:schemeClr val="tx1"/>
          </a:solidFill>
          <a:latin typeface="+mn-lt"/>
        </a:defRPr>
      </a:lvl5pPr>
      <a:lvl6pPr marL="2514600" indent="-228600" algn="l" rtl="0" fontAlgn="base">
        <a:spcBef>
          <a:spcPct val="20000"/>
        </a:spcBef>
        <a:spcAft>
          <a:spcPct val="0"/>
        </a:spcAft>
        <a:buClr>
          <a:schemeClr val="tx1"/>
        </a:buClr>
        <a:buSzPct val="100000"/>
        <a:buChar char="»"/>
        <a:defRPr sz="2000">
          <a:solidFill>
            <a:schemeClr val="tx1"/>
          </a:solidFill>
          <a:latin typeface="+mn-lt"/>
        </a:defRPr>
      </a:lvl6pPr>
      <a:lvl7pPr marL="2971800" indent="-228600" algn="l" rtl="0" fontAlgn="base">
        <a:spcBef>
          <a:spcPct val="20000"/>
        </a:spcBef>
        <a:spcAft>
          <a:spcPct val="0"/>
        </a:spcAft>
        <a:buClr>
          <a:schemeClr val="tx1"/>
        </a:buClr>
        <a:buSzPct val="100000"/>
        <a:buChar char="»"/>
        <a:defRPr sz="2000">
          <a:solidFill>
            <a:schemeClr val="tx1"/>
          </a:solidFill>
          <a:latin typeface="+mn-lt"/>
        </a:defRPr>
      </a:lvl7pPr>
      <a:lvl8pPr marL="3429000" indent="-228600" algn="l" rtl="0" fontAlgn="base">
        <a:spcBef>
          <a:spcPct val="20000"/>
        </a:spcBef>
        <a:spcAft>
          <a:spcPct val="0"/>
        </a:spcAft>
        <a:buClr>
          <a:schemeClr val="tx1"/>
        </a:buClr>
        <a:buSzPct val="100000"/>
        <a:buChar char="»"/>
        <a:defRPr sz="2000">
          <a:solidFill>
            <a:schemeClr val="tx1"/>
          </a:solidFill>
          <a:latin typeface="+mn-lt"/>
        </a:defRPr>
      </a:lvl8pPr>
      <a:lvl9pPr marL="3886200" indent="-228600" algn="l" rtl="0" fontAlgn="base">
        <a:spcBef>
          <a:spcPct val="20000"/>
        </a:spcBef>
        <a:spcAft>
          <a:spcPct val="0"/>
        </a:spcAft>
        <a:buClr>
          <a:schemeClr val="tx1"/>
        </a:buClr>
        <a:buSzPct val="10000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mailto:tzhanghomework@163.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1.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5.bin"/><Relationship Id="rId5" Type="http://schemas.openxmlformats.org/officeDocument/2006/relationships/image" Target="../media/image10.wmf"/><Relationship Id="rId10" Type="http://schemas.openxmlformats.org/officeDocument/2006/relationships/oleObject" Target="../embeddings/oleObject4.bin"/><Relationship Id="rId4" Type="http://schemas.openxmlformats.org/officeDocument/2006/relationships/image" Target="../media/image2.png"/><Relationship Id="rId9"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4.wmf"/><Relationship Id="rId18" Type="http://schemas.openxmlformats.org/officeDocument/2006/relationships/image" Target="../media/image16.wmf"/><Relationship Id="rId3" Type="http://schemas.openxmlformats.org/officeDocument/2006/relationships/notesSlide" Target="../notesSlides/notesSlide24.xml"/><Relationship Id="rId7" Type="http://schemas.openxmlformats.org/officeDocument/2006/relationships/image" Target="../media/image17.png"/><Relationship Id="rId12" Type="http://schemas.openxmlformats.org/officeDocument/2006/relationships/oleObject" Target="../embeddings/oleObject9.bin"/><Relationship Id="rId17" Type="http://schemas.openxmlformats.org/officeDocument/2006/relationships/oleObject" Target="../embeddings/oleObject11.bin"/><Relationship Id="rId2" Type="http://schemas.openxmlformats.org/officeDocument/2006/relationships/slideLayout" Target="../slideLayouts/slideLayout6.xml"/><Relationship Id="rId16" Type="http://schemas.openxmlformats.org/officeDocument/2006/relationships/image" Target="../media/image15.wmf"/><Relationship Id="rId1" Type="http://schemas.openxmlformats.org/officeDocument/2006/relationships/vmlDrawing" Target="../drawings/vmlDrawing2.vml"/><Relationship Id="rId6" Type="http://schemas.openxmlformats.org/officeDocument/2006/relationships/image" Target="../media/image11.png"/><Relationship Id="rId11" Type="http://schemas.openxmlformats.org/officeDocument/2006/relationships/image" Target="../media/image13.wmf"/><Relationship Id="rId5" Type="http://schemas.openxmlformats.org/officeDocument/2006/relationships/oleObject" Target="../embeddings/oleObject6.bin"/><Relationship Id="rId15" Type="http://schemas.openxmlformats.org/officeDocument/2006/relationships/oleObject" Target="../embeddings/oleObject10.bin"/><Relationship Id="rId10" Type="http://schemas.openxmlformats.org/officeDocument/2006/relationships/oleObject" Target="../embeddings/oleObject8.bin"/><Relationship Id="rId4" Type="http://schemas.openxmlformats.org/officeDocument/2006/relationships/image" Target="../media/image2.png"/><Relationship Id="rId9" Type="http://schemas.openxmlformats.org/officeDocument/2006/relationships/image" Target="../media/image12.wmf"/><Relationship Id="rId1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31.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0.wmf"/><Relationship Id="rId10" Type="http://schemas.openxmlformats.org/officeDocument/2006/relationships/image" Target="../media/image20.wmf"/><Relationship Id="rId4" Type="http://schemas.openxmlformats.org/officeDocument/2006/relationships/image" Target="../media/image2.png"/><Relationship Id="rId9" Type="http://schemas.openxmlformats.org/officeDocument/2006/relationships/oleObject" Target="../embeddings/oleObject14.bin"/></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hyperlink" Target="http://en.wikipedia.org./wiki/IEEE_802.4" TargetMode="External"/><Relationship Id="rId13" Type="http://schemas.openxmlformats.org/officeDocument/2006/relationships/hyperlink" Target="http://en.wikipedia.org./wiki/Metropolitan_Area_Network" TargetMode="External"/><Relationship Id="rId18" Type="http://schemas.openxmlformats.org/officeDocument/2006/relationships/hyperlink" Target="http://en.wikipedia.org./wiki/Wireless_LAN" TargetMode="External"/><Relationship Id="rId3" Type="http://schemas.openxmlformats.org/officeDocument/2006/relationships/hyperlink" Target="http://en.wikipedia.org./wiki/IEEE_802.1" TargetMode="External"/><Relationship Id="rId7" Type="http://schemas.openxmlformats.org/officeDocument/2006/relationships/hyperlink" Target="http://en.wikipedia.org./wiki/Ethernet" TargetMode="External"/><Relationship Id="rId12" Type="http://schemas.openxmlformats.org/officeDocument/2006/relationships/hyperlink" Target="http://en.wikipedia.org./wiki/IEEE_802.6" TargetMode="External"/><Relationship Id="rId17" Type="http://schemas.openxmlformats.org/officeDocument/2006/relationships/hyperlink" Target="http://en.wikipedia.org./wiki/IEEE_802.11" TargetMode="External"/><Relationship Id="rId2" Type="http://schemas.openxmlformats.org/officeDocument/2006/relationships/image" Target="../media/image2.png"/><Relationship Id="rId16" Type="http://schemas.openxmlformats.org/officeDocument/2006/relationships/hyperlink" Target="http://en.wikipedia.org./wiki/IEEE_802.10" TargetMode="External"/><Relationship Id="rId1" Type="http://schemas.openxmlformats.org/officeDocument/2006/relationships/slideLayout" Target="../slideLayouts/slideLayout2.xml"/><Relationship Id="rId6" Type="http://schemas.openxmlformats.org/officeDocument/2006/relationships/hyperlink" Target="http://en.wikipedia.org./wiki/IEEE_802.3" TargetMode="External"/><Relationship Id="rId11" Type="http://schemas.openxmlformats.org/officeDocument/2006/relationships/hyperlink" Target="http://en.wikipedia.org./wiki/Token_Ring" TargetMode="External"/><Relationship Id="rId5" Type="http://schemas.openxmlformats.org/officeDocument/2006/relationships/hyperlink" Target="http://en.wikipedia.org./wiki/Logical_Link_Control" TargetMode="External"/><Relationship Id="rId15" Type="http://schemas.openxmlformats.org/officeDocument/2006/relationships/hyperlink" Target="http://en.wikipedia.org./wiki/IEEE_802.8" TargetMode="External"/><Relationship Id="rId10" Type="http://schemas.openxmlformats.org/officeDocument/2006/relationships/hyperlink" Target="http://en.wikipedia.org./wiki/IEEE_802.5" TargetMode="External"/><Relationship Id="rId19" Type="http://schemas.openxmlformats.org/officeDocument/2006/relationships/hyperlink" Target="http://en.wikipedia.org./wiki/Wi-Fi" TargetMode="External"/><Relationship Id="rId4" Type="http://schemas.openxmlformats.org/officeDocument/2006/relationships/hyperlink" Target="http://en.wikipedia.org./wiki/IEEE_802.2" TargetMode="External"/><Relationship Id="rId9" Type="http://schemas.openxmlformats.org/officeDocument/2006/relationships/hyperlink" Target="http://en.wikipedia.org./wiki/Token_bus" TargetMode="External"/><Relationship Id="rId14" Type="http://schemas.openxmlformats.org/officeDocument/2006/relationships/hyperlink" Target="http://en.wikipedia.org./wiki/IEEE_802.7"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en.wikipedia.org./wiki/Bluetooth" TargetMode="External"/><Relationship Id="rId13" Type="http://schemas.openxmlformats.org/officeDocument/2006/relationships/hyperlink" Target="http://en.wikipedia.org./wiki/WiMAX" TargetMode="External"/><Relationship Id="rId18" Type="http://schemas.openxmlformats.org/officeDocument/2006/relationships/hyperlink" Target="http://en.wikipedia.org./wiki/IEEE_802.21" TargetMode="External"/><Relationship Id="rId3" Type="http://schemas.openxmlformats.org/officeDocument/2006/relationships/hyperlink" Target="http://en.wikipedia.org./wiki/IEEE_802.12" TargetMode="External"/><Relationship Id="rId7" Type="http://schemas.openxmlformats.org/officeDocument/2006/relationships/hyperlink" Target="http://en.wikipedia.org./wiki/IEEE_802.15.1" TargetMode="External"/><Relationship Id="rId12" Type="http://schemas.openxmlformats.org/officeDocument/2006/relationships/hyperlink" Target="http://en.wikipedia.org./wiki/Broadband_Wireless_Access" TargetMode="External"/><Relationship Id="rId17" Type="http://schemas.openxmlformats.org/officeDocument/2006/relationships/hyperlink" Target="http://en.wikipedia.org./wiki/IEEE_802.20" TargetMode="External"/><Relationship Id="rId2" Type="http://schemas.openxmlformats.org/officeDocument/2006/relationships/image" Target="../media/image2.png"/><Relationship Id="rId16" Type="http://schemas.openxmlformats.org/officeDocument/2006/relationships/hyperlink" Target="http://en.wikipedia.org./w/index.php?title=IEEE_802.19&amp;action=edit" TargetMode="External"/><Relationship Id="rId1" Type="http://schemas.openxmlformats.org/officeDocument/2006/relationships/slideLayout" Target="../slideLayouts/slideLayout2.xml"/><Relationship Id="rId6" Type="http://schemas.openxmlformats.org/officeDocument/2006/relationships/hyperlink" Target="http://en.wikipedia.org./wiki/Wireless_PAN" TargetMode="External"/><Relationship Id="rId11" Type="http://schemas.openxmlformats.org/officeDocument/2006/relationships/hyperlink" Target="http://en.wikipedia.org./wiki/IEEE_802.16" TargetMode="External"/><Relationship Id="rId5" Type="http://schemas.openxmlformats.org/officeDocument/2006/relationships/hyperlink" Target="http://en.wikipedia.org./wiki/IEEE_802.15" TargetMode="External"/><Relationship Id="rId15" Type="http://schemas.openxmlformats.org/officeDocument/2006/relationships/hyperlink" Target="http://en.wikipedia.org./wiki/IEEE_802.18" TargetMode="External"/><Relationship Id="rId10" Type="http://schemas.openxmlformats.org/officeDocument/2006/relationships/hyperlink" Target="http://en.wikipedia.org./wiki/ZigBee" TargetMode="External"/><Relationship Id="rId19" Type="http://schemas.openxmlformats.org/officeDocument/2006/relationships/hyperlink" Target="http://en.wikipedia.org./wiki/IEEE_802.22" TargetMode="External"/><Relationship Id="rId4" Type="http://schemas.openxmlformats.org/officeDocument/2006/relationships/hyperlink" Target="http://en.wikipedia.org./wiki/Cable_modem" TargetMode="External"/><Relationship Id="rId9" Type="http://schemas.openxmlformats.org/officeDocument/2006/relationships/hyperlink" Target="http://en.wikipedia.org./wiki/IEEE_802.15.4" TargetMode="External"/><Relationship Id="rId14" Type="http://schemas.openxmlformats.org/officeDocument/2006/relationships/hyperlink" Target="http://en.wikipedia.org./wiki/IEEE_802.1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FA3C68B2-73B0-4D05-8B8F-58A3A11367EC}" type="slidenum">
              <a:rPr lang="en-US" altLang="zh-CN" sz="1400" smtClean="0">
                <a:solidFill>
                  <a:schemeClr val="bg2"/>
                </a:solidFill>
              </a:rPr>
              <a:pPr>
                <a:spcBef>
                  <a:spcPct val="0"/>
                </a:spcBef>
                <a:buClrTx/>
                <a:buFontTx/>
                <a:buNone/>
              </a:pPr>
              <a:t>1</a:t>
            </a:fld>
            <a:endParaRPr lang="en-US" altLang="zh-CN" sz="1400" smtClean="0">
              <a:solidFill>
                <a:schemeClr val="bg2"/>
              </a:solidFill>
            </a:endParaRPr>
          </a:p>
        </p:txBody>
      </p:sp>
      <p:sp>
        <p:nvSpPr>
          <p:cNvPr id="6147" name="Rectangle 3"/>
          <p:cNvSpPr>
            <a:spLocks noChangeArrowheads="1"/>
          </p:cNvSpPr>
          <p:nvPr/>
        </p:nvSpPr>
        <p:spPr bwMode="auto">
          <a:xfrm>
            <a:off x="1116013" y="3738563"/>
            <a:ext cx="6962775"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zh-CN" altLang="en-US" sz="3600" b="0" dirty="0">
                <a:ea typeface="宋体" panose="02010600030101010101" pitchFamily="2" charset="-122"/>
              </a:rPr>
              <a:t>第一讲</a:t>
            </a:r>
            <a:r>
              <a:rPr lang="en-US" altLang="zh-CN" sz="3600" b="0" dirty="0">
                <a:ea typeface="宋体" panose="02010600030101010101" pitchFamily="2" charset="-122"/>
              </a:rPr>
              <a:t/>
            </a:r>
            <a:br>
              <a:rPr lang="en-US" altLang="zh-CN" sz="3600" b="0" dirty="0">
                <a:ea typeface="宋体" panose="02010600030101010101" pitchFamily="2" charset="-122"/>
              </a:rPr>
            </a:br>
            <a:r>
              <a:rPr lang="en-US" altLang="zh-CN" sz="3600" b="0" dirty="0">
                <a:ea typeface="宋体" panose="02010600030101010101" pitchFamily="2" charset="-122"/>
              </a:rPr>
              <a:t/>
            </a:r>
            <a:br>
              <a:rPr lang="en-US" altLang="zh-CN" sz="3600" b="0" dirty="0">
                <a:ea typeface="宋体" panose="02010600030101010101" pitchFamily="2" charset="-122"/>
              </a:rPr>
            </a:br>
            <a:r>
              <a:rPr lang="zh-CN" altLang="en-US" sz="3600" b="0" dirty="0" smtClean="0">
                <a:ea typeface="宋体" panose="02010600030101010101" pitchFamily="2" charset="-122"/>
              </a:rPr>
              <a:t>张涛</a:t>
            </a:r>
            <a:endParaRPr lang="en-US" altLang="zh-CN" sz="3600" b="0" dirty="0">
              <a:ea typeface="宋体" panose="02010600030101010101" pitchFamily="2" charset="-122"/>
            </a:endParaRPr>
          </a:p>
        </p:txBody>
      </p:sp>
      <p:sp>
        <p:nvSpPr>
          <p:cNvPr id="6148" name="Rectangle 2"/>
          <p:cNvSpPr>
            <a:spLocks noGrp="1" noChangeArrowheads="1"/>
          </p:cNvSpPr>
          <p:nvPr>
            <p:ph type="ctrTitle"/>
          </p:nvPr>
        </p:nvSpPr>
        <p:spPr>
          <a:xfrm>
            <a:off x="522288" y="1430338"/>
            <a:ext cx="7848600" cy="1920875"/>
          </a:xfrm>
        </p:spPr>
        <p:txBody>
          <a:bodyPr/>
          <a:lstStyle/>
          <a:p>
            <a:pPr eaLnBrk="1" hangingPunct="1"/>
            <a:r>
              <a:rPr lang="zh-CN" altLang="en-US" b="1" smtClean="0">
                <a:solidFill>
                  <a:srgbClr val="CC0000"/>
                </a:solidFill>
                <a:ea typeface="宋体" panose="02010600030101010101" pitchFamily="2" charset="-122"/>
              </a:rPr>
              <a:t>无线通信和移动网络</a:t>
            </a:r>
            <a:endParaRPr lang="en-US" altLang="zh-CN" b="1" smtClean="0">
              <a:solidFill>
                <a:srgbClr val="CC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2253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78ED0111-46D8-48DD-93CD-769070980106}" type="slidenum">
              <a:rPr lang="en-US" altLang="zh-CN" sz="1400" smtClean="0"/>
              <a:pPr>
                <a:spcBef>
                  <a:spcPct val="0"/>
                </a:spcBef>
                <a:buClrTx/>
                <a:buFontTx/>
                <a:buNone/>
              </a:pPr>
              <a:t>10</a:t>
            </a:fld>
            <a:endParaRPr lang="en-US" altLang="zh-CN" sz="1400" smtClean="0"/>
          </a:p>
        </p:txBody>
      </p:sp>
      <p:sp>
        <p:nvSpPr>
          <p:cNvPr id="22532" name="Rectangle 2"/>
          <p:cNvSpPr>
            <a:spLocks noGrp="1" noChangeArrowheads="1"/>
          </p:cNvSpPr>
          <p:nvPr>
            <p:ph type="title"/>
          </p:nvPr>
        </p:nvSpPr>
        <p:spPr>
          <a:xfrm>
            <a:off x="1071563" y="123825"/>
            <a:ext cx="6273800" cy="720725"/>
          </a:xfrm>
        </p:spPr>
        <p:txBody>
          <a:bodyPr/>
          <a:lstStyle/>
          <a:p>
            <a:pPr eaLnBrk="1" hangingPunct="1"/>
            <a:r>
              <a:rPr lang="zh-CN" altLang="en-US" smtClean="0">
                <a:ea typeface="宋体" panose="02010600030101010101" pitchFamily="2" charset="-122"/>
              </a:rPr>
              <a:t>便携性的影响</a:t>
            </a:r>
            <a:endParaRPr lang="en-US" altLang="zh-CN" smtClean="0">
              <a:ea typeface="宋体" panose="02010600030101010101" pitchFamily="2" charset="-122"/>
            </a:endParaRPr>
          </a:p>
        </p:txBody>
      </p:sp>
      <p:sp>
        <p:nvSpPr>
          <p:cNvPr id="22533" name="Rectangle 3"/>
          <p:cNvSpPr>
            <a:spLocks noChangeArrowheads="1"/>
          </p:cNvSpPr>
          <p:nvPr/>
        </p:nvSpPr>
        <p:spPr bwMode="auto">
          <a:xfrm>
            <a:off x="585788" y="952500"/>
            <a:ext cx="77343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r>
              <a:rPr lang="zh-CN" altLang="en-US" sz="2800" b="0">
                <a:ea typeface="宋体" panose="02010600030101010101" pitchFamily="2" charset="-122"/>
              </a:rPr>
              <a:t>耗电量</a:t>
            </a:r>
            <a:endParaRPr lang="en-US" altLang="zh-CN" sz="2800" b="0">
              <a:ea typeface="宋体" panose="02010600030101010101" pitchFamily="2" charset="-122"/>
            </a:endParaRPr>
          </a:p>
          <a:p>
            <a:pPr lvl="1" eaLnBrk="1" hangingPunct="1"/>
            <a:r>
              <a:rPr lang="zh-CN" altLang="en-US" sz="2000" b="0">
                <a:ea typeface="宋体" panose="02010600030101010101" pitchFamily="2" charset="-122"/>
              </a:rPr>
              <a:t>有限的计算效率，低质量的显示，小容量磁盘和有限的电池容量</a:t>
            </a:r>
            <a:endParaRPr lang="en-GB" altLang="zh-CN" sz="2000" b="0">
              <a:ea typeface="宋体" panose="02010600030101010101" pitchFamily="2" charset="-122"/>
            </a:endParaRPr>
          </a:p>
          <a:p>
            <a:pPr lvl="2" eaLnBrk="1" hangingPunct="1"/>
            <a:r>
              <a:rPr lang="en-GB" altLang="zh-CN" sz="1800" b="0">
                <a:ea typeface="宋体" panose="02010600030101010101" pitchFamily="2" charset="-122"/>
              </a:rPr>
              <a:t>CPU</a:t>
            </a:r>
            <a:r>
              <a:rPr lang="zh-CN" altLang="en-US" sz="1800" b="0">
                <a:ea typeface="宋体" panose="02010600030101010101" pitchFamily="2" charset="-122"/>
              </a:rPr>
              <a:t>耗电量</a:t>
            </a:r>
            <a:endParaRPr lang="en-GB" altLang="zh-CN" sz="1800" b="0">
              <a:ea typeface="宋体" panose="02010600030101010101" pitchFamily="2" charset="-122"/>
            </a:endParaRPr>
          </a:p>
          <a:p>
            <a:pPr lvl="2" eaLnBrk="1" hangingPunct="1"/>
            <a:r>
              <a:rPr lang="zh-CN" altLang="en-US" sz="1800" b="0">
                <a:ea typeface="宋体" panose="02010600030101010101" pitchFamily="2" charset="-122"/>
              </a:rPr>
              <a:t>收发器耗电量</a:t>
            </a:r>
            <a:endParaRPr lang="en-GB" altLang="zh-CN" sz="1800" b="0">
              <a:ea typeface="宋体" panose="02010600030101010101" pitchFamily="2" charset="-122"/>
            </a:endParaRPr>
          </a:p>
          <a:p>
            <a:pPr lvl="1" eaLnBrk="1" hangingPunct="1"/>
            <a:r>
              <a:rPr lang="zh-CN" altLang="en-US" sz="2000" b="0">
                <a:ea typeface="宋体" panose="02010600030101010101" pitchFamily="2" charset="-122"/>
              </a:rPr>
              <a:t>数据丢失</a:t>
            </a:r>
            <a:endParaRPr lang="en-GB" altLang="zh-CN" sz="2000" b="0">
              <a:ea typeface="宋体" panose="02010600030101010101" pitchFamily="2" charset="-122"/>
            </a:endParaRPr>
          </a:p>
          <a:p>
            <a:pPr lvl="1" eaLnBrk="1" hangingPunct="1"/>
            <a:r>
              <a:rPr lang="zh-CN" altLang="en-US" sz="2000" b="0">
                <a:ea typeface="宋体" panose="02010600030101010101" pitchFamily="2" charset="-122"/>
              </a:rPr>
              <a:t> 提前在设计中考虑到更高的可能性（如缺陷，盗窃）</a:t>
            </a:r>
            <a:endParaRPr lang="en-GB" altLang="zh-CN" sz="2000" b="0">
              <a:ea typeface="宋体" panose="02010600030101010101" pitchFamily="2" charset="-122"/>
            </a:endParaRPr>
          </a:p>
          <a:p>
            <a:pPr eaLnBrk="1" hangingPunct="1"/>
            <a:r>
              <a:rPr lang="zh-CN" altLang="en-US" sz="2800" b="0">
                <a:ea typeface="宋体" panose="02010600030101010101" pitchFamily="2" charset="-122"/>
              </a:rPr>
              <a:t>用户界面限制</a:t>
            </a:r>
            <a:endParaRPr lang="en-GB" altLang="zh-CN" sz="2800" b="0">
              <a:ea typeface="宋体" panose="02010600030101010101" pitchFamily="2" charset="-122"/>
            </a:endParaRPr>
          </a:p>
          <a:p>
            <a:pPr lvl="1" eaLnBrk="1" hangingPunct="1"/>
            <a:r>
              <a:rPr lang="zh-CN" altLang="en-US" sz="1800" b="0">
                <a:ea typeface="宋体" panose="02010600030101010101" pitchFamily="2" charset="-122"/>
              </a:rPr>
              <a:t>需要权衡手指大小和便携性之间的影响</a:t>
            </a:r>
            <a:endParaRPr lang="en-GB" altLang="zh-CN" sz="1800" b="0">
              <a:ea typeface="宋体" panose="02010600030101010101" pitchFamily="2" charset="-122"/>
            </a:endParaRPr>
          </a:p>
          <a:p>
            <a:pPr lvl="1" eaLnBrk="1" hangingPunct="1"/>
            <a:r>
              <a:rPr lang="zh-CN" altLang="en-US" sz="1800" b="0">
                <a:ea typeface="宋体" panose="02010600030101010101" pitchFamily="2" charset="-122"/>
              </a:rPr>
              <a:t>字符</a:t>
            </a:r>
            <a:r>
              <a:rPr lang="en-US" altLang="zh-CN" sz="1800" b="0">
                <a:ea typeface="宋体" panose="02010600030101010101" pitchFamily="2" charset="-122"/>
              </a:rPr>
              <a:t>/</a:t>
            </a:r>
            <a:r>
              <a:rPr lang="zh-CN" altLang="en-US" sz="1800" b="0">
                <a:ea typeface="宋体" panose="02010600030101010101" pitchFamily="2" charset="-122"/>
              </a:rPr>
              <a:t>语音识别，抽象符号的结合</a:t>
            </a:r>
            <a:endParaRPr lang="en-GB" altLang="zh-CN" sz="1800" b="0">
              <a:ea typeface="宋体" panose="02010600030101010101" pitchFamily="2" charset="-122"/>
            </a:endParaRPr>
          </a:p>
          <a:p>
            <a:pPr eaLnBrk="1" hangingPunct="1"/>
            <a:r>
              <a:rPr lang="zh-CN" altLang="en-US" sz="2800" b="0">
                <a:ea typeface="宋体" panose="02010600030101010101" pitchFamily="2" charset="-122"/>
              </a:rPr>
              <a:t>内存限制</a:t>
            </a:r>
            <a:endParaRPr lang="en-US" altLang="zh-CN" sz="2800" b="0">
              <a:ea typeface="宋体" panose="02010600030101010101" pitchFamily="2" charset="-122"/>
            </a:endParaRPr>
          </a:p>
          <a:p>
            <a:pPr lvl="1" eaLnBrk="1" hangingPunct="1"/>
            <a:r>
              <a:rPr lang="zh-CN" altLang="en-US" sz="2000" b="0">
                <a:ea typeface="宋体" panose="02010600030101010101" pitchFamily="2" charset="-122"/>
              </a:rPr>
              <a:t>可移动部件中大容量内存的有限价值</a:t>
            </a:r>
            <a:endParaRPr lang="en-GB" altLang="zh-CN" sz="2000" b="0">
              <a:ea typeface="宋体" panose="02010600030101010101" pitchFamily="2" charset="-122"/>
            </a:endParaRPr>
          </a:p>
          <a:p>
            <a:pPr lvl="1" eaLnBrk="1" hangingPunct="1"/>
            <a:r>
              <a:rPr lang="zh-CN" altLang="en-US" sz="2000" b="0">
                <a:ea typeface="宋体" panose="02010600030101010101" pitchFamily="2" charset="-122"/>
              </a:rPr>
              <a:t>使用闪存作为替代</a:t>
            </a:r>
            <a:endParaRPr lang="en-US" altLang="zh-CN"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2457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4B185C27-6C0E-4C50-AC28-D4312EAFAC5C}" type="slidenum">
              <a:rPr lang="en-US" altLang="zh-CN" sz="1400" smtClean="0"/>
              <a:pPr>
                <a:spcBef>
                  <a:spcPct val="0"/>
                </a:spcBef>
                <a:buClrTx/>
                <a:buFontTx/>
                <a:buNone/>
              </a:pPr>
              <a:t>11</a:t>
            </a:fld>
            <a:endParaRPr lang="en-US" altLang="zh-CN" sz="1400" smtClean="0"/>
          </a:p>
        </p:txBody>
      </p:sp>
      <p:sp>
        <p:nvSpPr>
          <p:cNvPr id="24580" name="Rectangle 2"/>
          <p:cNvSpPr>
            <a:spLocks noGrp="1" noChangeArrowheads="1"/>
          </p:cNvSpPr>
          <p:nvPr>
            <p:ph type="title"/>
          </p:nvPr>
        </p:nvSpPr>
        <p:spPr/>
        <p:txBody>
          <a:bodyPr/>
          <a:lstStyle/>
          <a:p>
            <a:pPr eaLnBrk="1" hangingPunct="1"/>
            <a:r>
              <a:rPr lang="zh-CN" altLang="en-US" sz="2800" smtClean="0">
                <a:ea typeface="宋体" panose="02010600030101010101" pitchFamily="2" charset="-122"/>
              </a:rPr>
              <a:t>和有线网络的区别</a:t>
            </a:r>
            <a:endParaRPr lang="en-US" altLang="zh-CN" sz="2800" smtClean="0">
              <a:ea typeface="宋体" panose="02010600030101010101" pitchFamily="2" charset="-122"/>
            </a:endParaRP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r>
              <a:rPr lang="zh-CN" altLang="en-US" sz="2400" b="0" dirty="0">
                <a:ea typeface="宋体" panose="02010600030101010101" pitchFamily="2" charset="-122"/>
              </a:rPr>
              <a:t>由于干扰会有更高的丢失率</a:t>
            </a:r>
            <a:endParaRPr lang="en-GB" altLang="zh-CN" sz="2400" b="0" dirty="0">
              <a:ea typeface="宋体" panose="02010600030101010101" pitchFamily="2" charset="-122"/>
            </a:endParaRPr>
          </a:p>
          <a:p>
            <a:pPr lvl="1" eaLnBrk="1" hangingPunct="1"/>
            <a:r>
              <a:rPr lang="zh-CN" altLang="en-US" sz="2400" b="0" dirty="0">
                <a:ea typeface="宋体" panose="02010600030101010101" pitchFamily="2" charset="-122"/>
              </a:rPr>
              <a:t>例如由于发动机和闪电的放电</a:t>
            </a: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频率的限制性规定</a:t>
            </a:r>
            <a:endParaRPr lang="en-GB" altLang="zh-CN" sz="2400" b="0" dirty="0">
              <a:ea typeface="宋体" panose="02010600030101010101" pitchFamily="2" charset="-122"/>
            </a:endParaRPr>
          </a:p>
          <a:p>
            <a:pPr lvl="1" eaLnBrk="1" hangingPunct="1"/>
            <a:r>
              <a:rPr lang="zh-CN" altLang="en-US" sz="2400" b="0" dirty="0">
                <a:ea typeface="宋体" panose="02010600030101010101" pitchFamily="2" charset="-122"/>
              </a:rPr>
              <a:t>频率必须协调，有用的频率几乎都被占用了</a:t>
            </a:r>
            <a:endParaRPr lang="en-GB" altLang="zh-CN" sz="2400" b="0" dirty="0">
              <a:ea typeface="宋体" panose="02010600030101010101" pitchFamily="2" charset="-122"/>
            </a:endParaRPr>
          </a:p>
          <a:p>
            <a:pPr eaLnBrk="1" hangingPunct="1"/>
            <a:r>
              <a:rPr lang="zh-CN" altLang="en-US" sz="2400" b="0" dirty="0">
                <a:ea typeface="宋体" panose="02010600030101010101" pitchFamily="2" charset="-122"/>
              </a:rPr>
              <a:t>低传输速率</a:t>
            </a: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高延迟，高抖动</a:t>
            </a:r>
            <a:endParaRPr lang="en-GB" altLang="zh-CN" sz="2400" b="0" dirty="0">
              <a:ea typeface="宋体" panose="02010600030101010101" pitchFamily="2" charset="-122"/>
            </a:endParaRPr>
          </a:p>
          <a:p>
            <a:pPr lvl="1" eaLnBrk="1" hangingPunct="1"/>
            <a:r>
              <a:rPr lang="zh-CN" altLang="en-US" sz="2400" b="0" dirty="0">
                <a:ea typeface="宋体" panose="02010600030101010101" pitchFamily="2" charset="-122"/>
              </a:rPr>
              <a:t>与</a:t>
            </a:r>
            <a:r>
              <a:rPr lang="en-US" altLang="zh-CN" sz="2400" b="0" dirty="0">
                <a:ea typeface="宋体" panose="02010600030101010101" pitchFamily="2" charset="-122"/>
              </a:rPr>
              <a:t>GSM</a:t>
            </a:r>
            <a:r>
              <a:rPr lang="zh-CN" altLang="en-US" sz="2400" b="0" dirty="0">
                <a:ea typeface="宋体" panose="02010600030101010101" pitchFamily="2" charset="-122"/>
              </a:rPr>
              <a:t>建立连接需要秒级的时间，对于其他无线网来说需要几百毫秒时间</a:t>
            </a:r>
            <a:endParaRPr lang="en-GB" altLang="zh-CN" sz="2400" b="0" dirty="0">
              <a:ea typeface="宋体" panose="02010600030101010101" pitchFamily="2" charset="-122"/>
            </a:endParaRPr>
          </a:p>
          <a:p>
            <a:pPr eaLnBrk="1" hangingPunct="1"/>
            <a:r>
              <a:rPr lang="zh-CN" altLang="en-US" sz="2400" b="0" dirty="0">
                <a:ea typeface="宋体" panose="02010600030101010101" pitchFamily="2" charset="-122"/>
              </a:rPr>
              <a:t>低安全性，主动攻击更容易</a:t>
            </a:r>
            <a:endParaRPr lang="en-GB" altLang="zh-CN" sz="2400" b="0" dirty="0">
              <a:ea typeface="宋体" panose="02010600030101010101" pitchFamily="2" charset="-122"/>
            </a:endParaRPr>
          </a:p>
          <a:p>
            <a:pPr lvl="1" eaLnBrk="1" hangingPunct="1"/>
            <a:r>
              <a:rPr lang="zh-CN" altLang="en-US" sz="2400" b="0" dirty="0">
                <a:ea typeface="宋体" panose="02010600030101010101" pitchFamily="2" charset="-122"/>
              </a:rPr>
              <a:t>每个人都能访问无线接口，基站可以模拟用来吸引来自移动电话的呼叫</a:t>
            </a:r>
            <a:endParaRPr lang="en-GB" altLang="zh-CN" sz="2400" b="0" dirty="0">
              <a:ea typeface="宋体" panose="02010600030101010101" pitchFamily="2" charset="-122"/>
            </a:endParaRPr>
          </a:p>
          <a:p>
            <a:pPr eaLnBrk="1" hangingPunct="1"/>
            <a:r>
              <a:rPr lang="zh-CN" altLang="en-US" sz="2400" b="0" dirty="0">
                <a:ea typeface="宋体" panose="02010600030101010101" pitchFamily="2" charset="-122"/>
              </a:rPr>
              <a:t>始终共享介质：安全访问机制</a:t>
            </a:r>
            <a:endParaRPr lang="en-US" altLang="zh-CN" sz="2400" b="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26627"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99B6F170-D684-4C57-AF36-805582D384E2}" type="slidenum">
              <a:rPr lang="en-US" altLang="zh-CN" sz="1400" smtClean="0"/>
              <a:pPr>
                <a:spcBef>
                  <a:spcPct val="0"/>
                </a:spcBef>
                <a:buClrTx/>
                <a:buFontTx/>
                <a:buNone/>
              </a:pPr>
              <a:t>12</a:t>
            </a:fld>
            <a:endParaRPr lang="en-US" altLang="zh-CN" sz="1400" smtClean="0"/>
          </a:p>
        </p:txBody>
      </p:sp>
      <p:sp>
        <p:nvSpPr>
          <p:cNvPr id="26628" name="Rectangle 2"/>
          <p:cNvSpPr>
            <a:spLocks noGrp="1" noChangeArrowheads="1"/>
          </p:cNvSpPr>
          <p:nvPr>
            <p:ph type="body" idx="1"/>
          </p:nvPr>
        </p:nvSpPr>
        <p:spPr>
          <a:xfrm>
            <a:off x="431800" y="1195388"/>
            <a:ext cx="8256588" cy="5257800"/>
          </a:xfrm>
        </p:spPr>
        <p:txBody>
          <a:bodyPr/>
          <a:lstStyle/>
          <a:p>
            <a:pPr eaLnBrk="1" hangingPunct="1"/>
            <a:r>
              <a:rPr lang="en-US" altLang="zh-CN" smtClean="0">
                <a:ea typeface="宋体" panose="02010600030101010101" pitchFamily="2" charset="-122"/>
              </a:rPr>
              <a:t> </a:t>
            </a:r>
            <a:r>
              <a:rPr lang="zh-CN" altLang="en-US" smtClean="0">
                <a:ea typeface="宋体" panose="02010600030101010101" pitchFamily="2" charset="-122"/>
              </a:rPr>
              <a:t>蜂窝网络</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无限</a:t>
            </a:r>
            <a:r>
              <a:rPr lang="en-US" altLang="zh-CN" smtClean="0">
                <a:ea typeface="宋体" panose="02010600030101010101" pitchFamily="2" charset="-122"/>
              </a:rPr>
              <a:t>LAN/MAN/PAN/Bluetooth</a:t>
            </a:r>
          </a:p>
          <a:p>
            <a:pPr eaLnBrk="1" hangingPunct="1"/>
            <a:r>
              <a:rPr lang="en-US" altLang="zh-CN" smtClean="0">
                <a:ea typeface="宋体" panose="02010600030101010101" pitchFamily="2" charset="-122"/>
              </a:rPr>
              <a:t> </a:t>
            </a:r>
            <a:r>
              <a:rPr lang="zh-CN" altLang="en-US" smtClean="0">
                <a:ea typeface="宋体" panose="02010600030101010101" pitchFamily="2" charset="-122"/>
              </a:rPr>
              <a:t>基于卫星的全球导航系统（</a:t>
            </a:r>
            <a:r>
              <a:rPr lang="en-US" altLang="zh-CN" smtClean="0">
                <a:ea typeface="宋体" panose="02010600030101010101" pitchFamily="2" charset="-122"/>
              </a:rPr>
              <a:t>GPS</a:t>
            </a:r>
            <a:r>
              <a:rPr lang="zh-CN" altLang="en-US"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家庭网络</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 Hoc</a:t>
            </a:r>
            <a:r>
              <a:rPr lang="zh-CN" altLang="en-US" smtClean="0">
                <a:ea typeface="宋体" panose="02010600030101010101" pitchFamily="2" charset="-122"/>
              </a:rPr>
              <a:t>网络</a:t>
            </a:r>
            <a:r>
              <a:rPr lang="en-US" altLang="zh-CN" smtClean="0">
                <a:ea typeface="宋体" panose="02010600030101010101" pitchFamily="2" charset="-122"/>
              </a:rPr>
              <a:t> </a:t>
            </a:r>
          </a:p>
          <a:p>
            <a:pPr eaLnBrk="1" hangingPunct="1"/>
            <a:r>
              <a:rPr lang="en-US" altLang="zh-CN" smtClean="0">
                <a:ea typeface="宋体" panose="02010600030101010101" pitchFamily="2" charset="-122"/>
              </a:rPr>
              <a:t> </a:t>
            </a:r>
            <a:r>
              <a:rPr lang="zh-CN" altLang="en-US" smtClean="0">
                <a:ea typeface="宋体" panose="02010600030101010101" pitchFamily="2" charset="-122"/>
              </a:rPr>
              <a:t>传感器网络</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LTE, UWB, UMB, WiMAX, </a:t>
            </a:r>
            <a:r>
              <a:rPr lang="zh-CN" altLang="en-US" smtClean="0">
                <a:ea typeface="宋体" panose="02010600030101010101" pitchFamily="2" charset="-122"/>
              </a:rPr>
              <a:t>等等</a:t>
            </a:r>
            <a:r>
              <a:rPr lang="en-US" altLang="zh-CN" smtClean="0">
                <a:ea typeface="宋体" panose="02010600030101010101" pitchFamily="2" charset="-122"/>
              </a:rPr>
              <a:t>…</a:t>
            </a:r>
          </a:p>
          <a:p>
            <a:pPr eaLnBrk="1" hangingPunct="1"/>
            <a:r>
              <a:rPr lang="en-US" altLang="zh-CN" smtClean="0">
                <a:ea typeface="宋体" panose="02010600030101010101" pitchFamily="2" charset="-122"/>
              </a:rPr>
              <a:t> </a:t>
            </a:r>
            <a:r>
              <a:rPr lang="zh-CN" altLang="en-US" smtClean="0">
                <a:ea typeface="宋体" panose="02010600030101010101" pitchFamily="2" charset="-122"/>
              </a:rPr>
              <a:t>物联网</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p>
          <a:p>
            <a:pPr eaLnBrk="1" hangingPunct="1">
              <a:buFontTx/>
              <a:buNone/>
            </a:pPr>
            <a:endParaRPr lang="en-US" altLang="zh-CN" smtClean="0">
              <a:ea typeface="宋体" panose="02010600030101010101" pitchFamily="2" charset="-122"/>
            </a:endParaRPr>
          </a:p>
        </p:txBody>
      </p:sp>
      <p:sp>
        <p:nvSpPr>
          <p:cNvPr id="26629" name="Rectangle 3"/>
          <p:cNvSpPr>
            <a:spLocks noGrp="1" noChangeArrowheads="1"/>
          </p:cNvSpPr>
          <p:nvPr>
            <p:ph type="title"/>
          </p:nvPr>
        </p:nvSpPr>
        <p:spPr>
          <a:xfrm>
            <a:off x="987425" y="134938"/>
            <a:ext cx="7735888" cy="627062"/>
          </a:xfrm>
        </p:spPr>
        <p:txBody>
          <a:bodyPr/>
          <a:lstStyle/>
          <a:p>
            <a:pPr eaLnBrk="1" hangingPunct="1"/>
            <a:r>
              <a:rPr lang="zh-CN" altLang="en-US" sz="2800" smtClean="0">
                <a:ea typeface="宋体" panose="02010600030101010101" pitchFamily="2" charset="-122"/>
              </a:rPr>
              <a:t>无线技术和相关特征</a:t>
            </a:r>
            <a:endParaRPr lang="en-US" altLang="zh-CN" sz="28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2867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4DB5F50F-1FE2-4F9D-9AA8-6EEE7C2963CD}" type="slidenum">
              <a:rPr lang="en-US" altLang="zh-CN" sz="1400" smtClean="0"/>
              <a:pPr>
                <a:spcBef>
                  <a:spcPct val="0"/>
                </a:spcBef>
                <a:buClrTx/>
                <a:buFontTx/>
                <a:buNone/>
              </a:pPr>
              <a:t>13</a:t>
            </a:fld>
            <a:endParaRPr lang="en-US" altLang="zh-CN" sz="1400" smtClean="0"/>
          </a:p>
        </p:txBody>
      </p:sp>
      <p:sp>
        <p:nvSpPr>
          <p:cNvPr id="28676" name="Rectangle 2"/>
          <p:cNvSpPr>
            <a:spLocks noGrp="1" noChangeArrowheads="1"/>
          </p:cNvSpPr>
          <p:nvPr>
            <p:ph type="title"/>
          </p:nvPr>
        </p:nvSpPr>
        <p:spPr/>
        <p:txBody>
          <a:bodyPr/>
          <a:lstStyle/>
          <a:p>
            <a:pPr eaLnBrk="1" hangingPunct="1"/>
            <a:r>
              <a:rPr lang="zh-CN" altLang="en-US" sz="2800" smtClean="0">
                <a:ea typeface="宋体" panose="02010600030101010101" pitchFamily="2" charset="-122"/>
              </a:rPr>
              <a:t>第一代无线系统</a:t>
            </a:r>
            <a:endParaRPr lang="en-US" altLang="zh-CN" sz="2800" smtClean="0">
              <a:ea typeface="宋体" panose="02010600030101010101" pitchFamily="2" charset="-122"/>
            </a:endParaRPr>
          </a:p>
        </p:txBody>
      </p:sp>
      <p:graphicFrame>
        <p:nvGraphicFramePr>
          <p:cNvPr id="337943" name="Group 23"/>
          <p:cNvGraphicFramePr>
            <a:graphicFrameLocks noGrp="1"/>
          </p:cNvGraphicFramePr>
          <p:nvPr>
            <p:ph idx="1"/>
          </p:nvPr>
        </p:nvGraphicFramePr>
        <p:xfrm>
          <a:off x="344488" y="1179513"/>
          <a:ext cx="8256587" cy="4114801"/>
        </p:xfrm>
        <a:graphic>
          <a:graphicData uri="http://schemas.openxmlformats.org/drawingml/2006/table">
            <a:tbl>
              <a:tblPr/>
              <a:tblGrid>
                <a:gridCol w="971550">
                  <a:extLst>
                    <a:ext uri="{9D8B030D-6E8A-4147-A177-3AD203B41FA5}">
                      <a16:colId xmlns:a16="http://schemas.microsoft.com/office/drawing/2014/main" val="20000"/>
                    </a:ext>
                  </a:extLst>
                </a:gridCol>
                <a:gridCol w="7285037">
                  <a:extLst>
                    <a:ext uri="{9D8B030D-6E8A-4147-A177-3AD203B41FA5}">
                      <a16:colId xmlns:a16="http://schemas.microsoft.com/office/drawing/2014/main" val="20001"/>
                    </a:ext>
                  </a:extLst>
                </a:gridCol>
              </a:tblGrid>
              <a:tr h="7731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1970s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为</a:t>
                      </a: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800/900 MHz</a:t>
                      </a: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的移动通信发展无线电和计算机技术</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66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1976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WARC</a:t>
                      </a: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（世界无线电管理会议）分配了用于蜂窝网络的无线电频谱</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50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1979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NTT</a:t>
                      </a: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（日本电报电话公司）在日本推出了第一个蜂窝网络系统</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50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1981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NMT</a:t>
                      </a: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（北欧移动电话）</a:t>
                      </a: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900</a:t>
                      </a: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系统由爱立信无线电系统</a:t>
                      </a: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AB</a:t>
                      </a: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推出并部署在斯堪的纳维亚</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50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1984</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AMPS</a:t>
                      </a: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（高级移动电话业务）由</a:t>
                      </a: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AT</a:t>
                      </a: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a:t>
                      </a:r>
                      <a:r>
                        <a:rPr kumimoji="0" lang="en-US" altLang="zh-CN" sz="2000" b="0" i="0" u="none" strike="noStrike" cap="none" normalizeH="0" baseline="0" dirty="0" smtClean="0">
                          <a:ln>
                            <a:noFill/>
                          </a:ln>
                          <a:solidFill>
                            <a:schemeClr val="tx1"/>
                          </a:solidFill>
                          <a:effectLst/>
                          <a:latin typeface="Times New Roman" pitchFamily="18" charset="0"/>
                          <a:ea typeface="宋体" charset="-122"/>
                        </a:rPr>
                        <a:t>T</a:t>
                      </a:r>
                      <a:r>
                        <a:rPr kumimoji="0" lang="zh-CN" altLang="en-US" sz="2000" b="0" i="0" u="none" strike="noStrike" cap="none" normalizeH="0" baseline="0" dirty="0" smtClean="0">
                          <a:ln>
                            <a:noFill/>
                          </a:ln>
                          <a:solidFill>
                            <a:schemeClr val="tx1"/>
                          </a:solidFill>
                          <a:effectLst/>
                          <a:latin typeface="Times New Roman" pitchFamily="18" charset="0"/>
                          <a:ea typeface="宋体" charset="-122"/>
                        </a:rPr>
                        <a:t>在北美推出</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30723"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EF9C3190-174C-48DB-B072-0EA1F89AE973}" type="slidenum">
              <a:rPr lang="en-US" altLang="zh-CN" sz="1400" smtClean="0"/>
              <a:pPr>
                <a:spcBef>
                  <a:spcPct val="0"/>
                </a:spcBef>
                <a:buClrTx/>
                <a:buFontTx/>
                <a:buNone/>
              </a:pPr>
              <a:t>14</a:t>
            </a:fld>
            <a:endParaRPr lang="en-US" altLang="zh-CN" sz="1400" smtClean="0"/>
          </a:p>
        </p:txBody>
      </p:sp>
      <p:sp>
        <p:nvSpPr>
          <p:cNvPr id="30724" name="Rectangle 2"/>
          <p:cNvSpPr>
            <a:spLocks noGrp="1" noChangeArrowheads="1"/>
          </p:cNvSpPr>
          <p:nvPr>
            <p:ph type="title"/>
          </p:nvPr>
        </p:nvSpPr>
        <p:spPr>
          <a:xfrm>
            <a:off x="987425" y="134938"/>
            <a:ext cx="7102475" cy="627062"/>
          </a:xfrm>
        </p:spPr>
        <p:txBody>
          <a:bodyPr/>
          <a:lstStyle/>
          <a:p>
            <a:pPr eaLnBrk="1" hangingPunct="1"/>
            <a:r>
              <a:rPr lang="zh-CN" altLang="en-US" sz="3200" dirty="0" smtClean="0">
                <a:ea typeface="宋体" panose="02010600030101010101" pitchFamily="2" charset="-122"/>
              </a:rPr>
              <a:t>第二代无线系统</a:t>
            </a:r>
            <a:endParaRPr lang="en-US" altLang="zh-CN" sz="3200" dirty="0" smtClean="0">
              <a:ea typeface="宋体" panose="02010600030101010101" pitchFamily="2" charset="-122"/>
            </a:endParaRPr>
          </a:p>
        </p:txBody>
      </p:sp>
      <p:graphicFrame>
        <p:nvGraphicFramePr>
          <p:cNvPr id="340011" name="Group 43"/>
          <p:cNvGraphicFramePr>
            <a:graphicFrameLocks noGrp="1"/>
          </p:cNvGraphicFramePr>
          <p:nvPr>
            <p:ph idx="1"/>
            <p:extLst>
              <p:ext uri="{D42A27DB-BD31-4B8C-83A1-F6EECF244321}">
                <p14:modId xmlns:p14="http://schemas.microsoft.com/office/powerpoint/2010/main" val="377321291"/>
              </p:ext>
            </p:extLst>
          </p:nvPr>
        </p:nvGraphicFramePr>
        <p:xfrm>
          <a:off x="681038" y="989013"/>
          <a:ext cx="8099425" cy="5121275"/>
        </p:xfrm>
        <a:graphic>
          <a:graphicData uri="http://schemas.openxmlformats.org/drawingml/2006/table">
            <a:tbl>
              <a:tblPr/>
              <a:tblGrid>
                <a:gridCol w="727075">
                  <a:extLst>
                    <a:ext uri="{9D8B030D-6E8A-4147-A177-3AD203B41FA5}">
                      <a16:colId xmlns:a16="http://schemas.microsoft.com/office/drawing/2014/main" val="20000"/>
                    </a:ext>
                  </a:extLst>
                </a:gridCol>
                <a:gridCol w="7372350">
                  <a:extLst>
                    <a:ext uri="{9D8B030D-6E8A-4147-A177-3AD203B41FA5}">
                      <a16:colId xmlns:a16="http://schemas.microsoft.com/office/drawing/2014/main" val="20001"/>
                    </a:ext>
                  </a:extLst>
                </a:gridCol>
              </a:tblGrid>
              <a:tr h="64016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charset="-122"/>
                        </a:rPr>
                        <a:t>1982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CEPT </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会议建立了</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GSM</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来定义未来泛欧的蜂窝无线电标准。</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6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charset="-122"/>
                        </a:rPr>
                        <a:t>1990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lang="zh-CN" altLang="en-US" sz="1800" b="0" i="0" kern="1200" dirty="0" smtClean="0">
                          <a:solidFill>
                            <a:schemeClr val="tx1"/>
                          </a:solidFill>
                          <a:effectLst/>
                          <a:latin typeface="+mn-lt"/>
                          <a:ea typeface="+mn-ea"/>
                          <a:cs typeface="+mn-cs"/>
                        </a:rPr>
                        <a:t>暂行标准</a:t>
                      </a:r>
                      <a:r>
                        <a:rPr lang="en-US" altLang="zh-CN" sz="1800" b="0" i="0" kern="1200" dirty="0" smtClean="0">
                          <a:solidFill>
                            <a:schemeClr val="tx1"/>
                          </a:solidFill>
                          <a:effectLst/>
                          <a:latin typeface="+mn-lt"/>
                          <a:ea typeface="+mn-ea"/>
                          <a:cs typeface="+mn-cs"/>
                        </a:rPr>
                        <a:t>IS-54</a:t>
                      </a:r>
                      <a:r>
                        <a:rPr lang="zh-CN" altLang="en-US" sz="1800" b="0" i="0" kern="1200" dirty="0" smtClean="0">
                          <a:solidFill>
                            <a:schemeClr val="tx1"/>
                          </a:solidFill>
                          <a:effectLst/>
                          <a:latin typeface="+mn-lt"/>
                          <a:ea typeface="+mn-ea"/>
                          <a:cs typeface="+mn-cs"/>
                        </a:rPr>
                        <a:t>（</a:t>
                      </a:r>
                      <a:r>
                        <a:rPr lang="en-US" altLang="zh-CN" sz="1800" b="0" i="0" kern="1200" dirty="0" smtClean="0">
                          <a:solidFill>
                            <a:schemeClr val="tx1"/>
                          </a:solidFill>
                          <a:effectLst/>
                          <a:latin typeface="+mn-lt"/>
                          <a:ea typeface="+mn-ea"/>
                          <a:cs typeface="+mn-cs"/>
                        </a:rPr>
                        <a:t>USDC</a:t>
                      </a:r>
                      <a:r>
                        <a:rPr lang="zh-CN" altLang="en-US" sz="1800" b="0" i="0" kern="1200" dirty="0" smtClean="0">
                          <a:solidFill>
                            <a:schemeClr val="tx1"/>
                          </a:solidFill>
                          <a:effectLst/>
                          <a:latin typeface="+mn-lt"/>
                          <a:ea typeface="+mn-ea"/>
                          <a:cs typeface="+mn-cs"/>
                        </a:rPr>
                        <a:t>）被</a:t>
                      </a:r>
                      <a:r>
                        <a:rPr lang="en-US" altLang="zh-CN" sz="1800" b="0" i="0" kern="1200" dirty="0" smtClean="0">
                          <a:solidFill>
                            <a:schemeClr val="tx1"/>
                          </a:solidFill>
                          <a:effectLst/>
                          <a:latin typeface="+mn-lt"/>
                          <a:ea typeface="+mn-ea"/>
                          <a:cs typeface="+mn-cs"/>
                        </a:rPr>
                        <a:t>TIA</a:t>
                      </a:r>
                      <a:r>
                        <a:rPr lang="zh-CN" altLang="en-US" sz="1800" b="0" i="0" kern="1200" dirty="0" smtClean="0">
                          <a:solidFill>
                            <a:schemeClr val="tx1"/>
                          </a:solidFill>
                          <a:effectLst/>
                          <a:latin typeface="+mn-lt"/>
                          <a:ea typeface="+mn-ea"/>
                          <a:cs typeface="+mn-cs"/>
                        </a:rPr>
                        <a:t>（美国电信工业协会）所采用。</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1990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lang="zh-CN" altLang="en-US" sz="1800" b="0" i="0" kern="1200" dirty="0" smtClean="0">
                          <a:solidFill>
                            <a:schemeClr val="tx1"/>
                          </a:solidFill>
                          <a:effectLst/>
                          <a:latin typeface="+mn-lt"/>
                          <a:ea typeface="+mn-ea"/>
                          <a:cs typeface="+mn-cs"/>
                        </a:rPr>
                        <a:t>暂行标准</a:t>
                      </a:r>
                      <a:r>
                        <a:rPr lang="en-US" altLang="zh-CN" sz="1800" b="0" i="0" kern="1200" dirty="0" smtClean="0">
                          <a:solidFill>
                            <a:schemeClr val="tx1"/>
                          </a:solidFill>
                          <a:effectLst/>
                          <a:latin typeface="+mn-lt"/>
                          <a:ea typeface="+mn-ea"/>
                          <a:cs typeface="+mn-cs"/>
                        </a:rPr>
                        <a:t>IS-19B</a:t>
                      </a:r>
                      <a:r>
                        <a:rPr lang="zh-CN" altLang="en-US" sz="1800" b="0" i="0" kern="1200" dirty="0" smtClean="0">
                          <a:solidFill>
                            <a:schemeClr val="tx1"/>
                          </a:solidFill>
                          <a:effectLst/>
                          <a:latin typeface="+mn-lt"/>
                          <a:ea typeface="+mn-ea"/>
                          <a:cs typeface="+mn-cs"/>
                        </a:rPr>
                        <a:t>（</a:t>
                      </a:r>
                      <a:r>
                        <a:rPr lang="en-US" altLang="zh-CN" sz="1800" b="0" i="0" kern="1200" dirty="0" smtClean="0">
                          <a:solidFill>
                            <a:schemeClr val="tx1"/>
                          </a:solidFill>
                          <a:effectLst/>
                          <a:latin typeface="+mn-lt"/>
                          <a:ea typeface="+mn-ea"/>
                          <a:cs typeface="+mn-cs"/>
                        </a:rPr>
                        <a:t>NAMPS</a:t>
                      </a:r>
                      <a:r>
                        <a:rPr lang="zh-CN" altLang="en-US" sz="1800" b="0" i="0" kern="1200" dirty="0" smtClean="0">
                          <a:solidFill>
                            <a:schemeClr val="tx1"/>
                          </a:solidFill>
                          <a:effectLst/>
                          <a:latin typeface="+mn-lt"/>
                          <a:ea typeface="+mn-ea"/>
                          <a:cs typeface="+mn-cs"/>
                        </a:rPr>
                        <a:t>）被</a:t>
                      </a:r>
                      <a:r>
                        <a:rPr lang="en-US" altLang="zh-CN" sz="1800" b="0" i="0" kern="1200" dirty="0" smtClean="0">
                          <a:solidFill>
                            <a:schemeClr val="tx1"/>
                          </a:solidFill>
                          <a:effectLst/>
                          <a:latin typeface="+mn-lt"/>
                          <a:ea typeface="+mn-ea"/>
                          <a:cs typeface="+mn-cs"/>
                        </a:rPr>
                        <a:t>TIA</a:t>
                      </a:r>
                      <a:r>
                        <a:rPr lang="zh-CN" altLang="en-US" sz="1800" b="0" i="0" kern="1200" dirty="0" smtClean="0">
                          <a:solidFill>
                            <a:schemeClr val="tx1"/>
                          </a:solidFill>
                          <a:effectLst/>
                          <a:latin typeface="+mn-lt"/>
                          <a:ea typeface="+mn-ea"/>
                          <a:cs typeface="+mn-cs"/>
                        </a:rPr>
                        <a:t>所采用。</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6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charset="-122"/>
                        </a:rPr>
                        <a:t>1991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MPT</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（邮电部）标准化了日本</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PDC</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（个人数字蜂窝）系统。</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1992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一期</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GSM</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系统可以运行。</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charset="-122"/>
                        </a:rPr>
                        <a:t>1993</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lang="zh-CN" altLang="en-US" sz="1800" b="0" i="0" kern="1200" dirty="0" smtClean="0">
                          <a:solidFill>
                            <a:schemeClr val="tx1"/>
                          </a:solidFill>
                          <a:effectLst/>
                          <a:latin typeface="+mn-lt"/>
                          <a:ea typeface="+mn-ea"/>
                          <a:cs typeface="+mn-cs"/>
                        </a:rPr>
                        <a:t>暂行标准</a:t>
                      </a:r>
                      <a:r>
                        <a:rPr lang="en-US" altLang="zh-CN" sz="1800" b="0" i="0" kern="1200" dirty="0" smtClean="0">
                          <a:solidFill>
                            <a:schemeClr val="tx1"/>
                          </a:solidFill>
                          <a:effectLst/>
                          <a:latin typeface="+mn-lt"/>
                          <a:ea typeface="+mn-ea"/>
                          <a:cs typeface="+mn-cs"/>
                        </a:rPr>
                        <a:t>IS-95</a:t>
                      </a:r>
                      <a:r>
                        <a:rPr lang="zh-CN" altLang="en-US" sz="1800" b="0" i="0" kern="1200" dirty="0" smtClean="0">
                          <a:solidFill>
                            <a:schemeClr val="tx1"/>
                          </a:solidFill>
                          <a:effectLst/>
                          <a:latin typeface="+mn-lt"/>
                          <a:ea typeface="+mn-ea"/>
                          <a:cs typeface="+mn-cs"/>
                        </a:rPr>
                        <a:t>（</a:t>
                      </a:r>
                      <a:r>
                        <a:rPr lang="en-US" altLang="zh-CN" sz="1800" b="0" i="0" kern="1200" dirty="0" smtClean="0">
                          <a:solidFill>
                            <a:schemeClr val="tx1"/>
                          </a:solidFill>
                          <a:effectLst/>
                          <a:latin typeface="+mn-lt"/>
                          <a:ea typeface="+mn-ea"/>
                          <a:cs typeface="+mn-cs"/>
                        </a:rPr>
                        <a:t>CDMA</a:t>
                      </a:r>
                      <a:r>
                        <a:rPr lang="zh-CN" altLang="en-US" sz="1800" b="0" i="0" kern="1200" dirty="0" smtClean="0">
                          <a:solidFill>
                            <a:schemeClr val="tx1"/>
                          </a:solidFill>
                          <a:effectLst/>
                          <a:latin typeface="+mn-lt"/>
                          <a:ea typeface="+mn-ea"/>
                          <a:cs typeface="+mn-cs"/>
                        </a:rPr>
                        <a:t>）被</a:t>
                      </a:r>
                      <a:r>
                        <a:rPr lang="en-US" altLang="zh-CN" sz="1800" b="0" i="0" kern="1200" dirty="0" smtClean="0">
                          <a:solidFill>
                            <a:schemeClr val="tx1"/>
                          </a:solidFill>
                          <a:effectLst/>
                          <a:latin typeface="+mn-lt"/>
                          <a:ea typeface="+mn-ea"/>
                          <a:cs typeface="+mn-cs"/>
                        </a:rPr>
                        <a:t>TIA</a:t>
                      </a:r>
                      <a:r>
                        <a:rPr lang="zh-CN" altLang="en-US" sz="1800" b="0" i="0" kern="1200" dirty="0" smtClean="0">
                          <a:solidFill>
                            <a:schemeClr val="tx1"/>
                          </a:solidFill>
                          <a:effectLst/>
                          <a:latin typeface="+mn-lt"/>
                          <a:ea typeface="+mn-ea"/>
                          <a:cs typeface="+mn-cs"/>
                        </a:rPr>
                        <a:t>所采用。</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charset="-122"/>
                        </a:rPr>
                        <a:t>1994</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暂行标准</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IS-136</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被</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TIA</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所采用。</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charset="-122"/>
                        </a:rPr>
                        <a:t>1995</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PCS</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许可证在北美发行。</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charset="-122"/>
                        </a:rPr>
                        <a:t>1996</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二期</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GSM</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系统可以运行。</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charset="-122"/>
                        </a:rPr>
                        <a:t>1997</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北美</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PCS</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部署了</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GSM</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IS-54</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IS-95</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64016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charset="-122"/>
                        </a:rPr>
                        <a:t>1999</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IS-54</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：北美；</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IS-95</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：北美、香港、以色列、日本、中国等；</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GSM</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110</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个国家。</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3277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0E14D00B-5C1A-4766-8B22-FD3E47664457}" type="slidenum">
              <a:rPr lang="en-US" altLang="zh-CN" sz="1400" smtClean="0"/>
              <a:pPr>
                <a:spcBef>
                  <a:spcPct val="0"/>
                </a:spcBef>
                <a:buClrTx/>
                <a:buFontTx/>
                <a:buNone/>
              </a:pPr>
              <a:t>15</a:t>
            </a:fld>
            <a:endParaRPr lang="en-US" altLang="zh-CN" sz="1400" smtClean="0"/>
          </a:p>
        </p:txBody>
      </p:sp>
      <p:sp>
        <p:nvSpPr>
          <p:cNvPr id="16388" name="Rectangle 2"/>
          <p:cNvSpPr>
            <a:spLocks noGrp="1" noChangeArrowheads="1"/>
          </p:cNvSpPr>
          <p:nvPr>
            <p:ph type="title"/>
          </p:nvPr>
        </p:nvSpPr>
        <p:spPr>
          <a:xfrm>
            <a:off x="890588" y="204788"/>
            <a:ext cx="7983537" cy="627062"/>
          </a:xfrm>
        </p:spPr>
        <p:txBody>
          <a:bodyPr>
            <a:normAutofit/>
          </a:bodyPr>
          <a:lstStyle/>
          <a:p>
            <a:pPr>
              <a:defRPr/>
            </a:pPr>
            <a:r>
              <a:rPr lang="zh-CN" altLang="en-US" sz="3200" dirty="0" smtClean="0">
                <a:ea typeface="宋体" charset="-122"/>
              </a:rPr>
              <a:t>第三代移动通信</a:t>
            </a:r>
            <a:endParaRPr lang="en-US" altLang="zh-CN" sz="3200" dirty="0" smtClean="0">
              <a:ea typeface="宋体" charset="-122"/>
            </a:endParaRPr>
          </a:p>
        </p:txBody>
      </p:sp>
      <p:graphicFrame>
        <p:nvGraphicFramePr>
          <p:cNvPr id="340011" name="Group 43"/>
          <p:cNvGraphicFramePr>
            <a:graphicFrameLocks noGrp="1"/>
          </p:cNvGraphicFramePr>
          <p:nvPr>
            <p:ph idx="1"/>
            <p:extLst>
              <p:ext uri="{D42A27DB-BD31-4B8C-83A1-F6EECF244321}">
                <p14:modId xmlns:p14="http://schemas.microsoft.com/office/powerpoint/2010/main" val="724599193"/>
              </p:ext>
            </p:extLst>
          </p:nvPr>
        </p:nvGraphicFramePr>
        <p:xfrm>
          <a:off x="681038" y="1119188"/>
          <a:ext cx="8099425" cy="4929193"/>
        </p:xfrm>
        <a:graphic>
          <a:graphicData uri="http://schemas.openxmlformats.org/drawingml/2006/table">
            <a:tbl>
              <a:tblPr/>
              <a:tblGrid>
                <a:gridCol w="727075">
                  <a:extLst>
                    <a:ext uri="{9D8B030D-6E8A-4147-A177-3AD203B41FA5}">
                      <a16:colId xmlns:a16="http://schemas.microsoft.com/office/drawing/2014/main" val="20000"/>
                    </a:ext>
                  </a:extLst>
                </a:gridCol>
                <a:gridCol w="7372350">
                  <a:extLst>
                    <a:ext uri="{9D8B030D-6E8A-4147-A177-3AD203B41FA5}">
                      <a16:colId xmlns:a16="http://schemas.microsoft.com/office/drawing/2014/main" val="20001"/>
                    </a:ext>
                  </a:extLst>
                </a:gridCol>
              </a:tblGrid>
              <a:tr h="6401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1985</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lang="zh-CN" altLang="en-US" sz="1800" b="0" i="0" kern="1200" dirty="0" smtClean="0">
                          <a:solidFill>
                            <a:schemeClr val="tx1"/>
                          </a:solidFill>
                          <a:effectLst/>
                          <a:latin typeface="+mn-lt"/>
                          <a:ea typeface="+mn-ea"/>
                          <a:cs typeface="+mn-cs"/>
                        </a:rPr>
                        <a:t>未来公共陆地移动通信系统（</a:t>
                      </a:r>
                      <a:r>
                        <a:rPr lang="en-US" altLang="zh-CN" sz="1800" b="0" i="0" kern="1200" dirty="0" smtClean="0">
                          <a:solidFill>
                            <a:schemeClr val="tx1"/>
                          </a:solidFill>
                          <a:effectLst/>
                          <a:latin typeface="+mn-lt"/>
                          <a:ea typeface="+mn-ea"/>
                          <a:cs typeface="+mn-cs"/>
                        </a:rPr>
                        <a:t>FPLMTS</a:t>
                      </a:r>
                      <a:r>
                        <a:rPr lang="zh-CN" altLang="en-US" sz="1800" b="0" i="0" kern="1200" dirty="0" smtClean="0">
                          <a:solidFill>
                            <a:schemeClr val="tx1"/>
                          </a:solidFill>
                          <a:effectLst/>
                          <a:latin typeface="+mn-lt"/>
                          <a:ea typeface="+mn-ea"/>
                          <a:cs typeface="+mn-cs"/>
                        </a:rPr>
                        <a:t>）被国际电联（</a:t>
                      </a:r>
                      <a:r>
                        <a:rPr lang="en-US" altLang="zh-CN" sz="1800" b="0" i="0" kern="1200" dirty="0" smtClean="0">
                          <a:solidFill>
                            <a:schemeClr val="tx1"/>
                          </a:solidFill>
                          <a:effectLst/>
                          <a:latin typeface="+mn-lt"/>
                          <a:ea typeface="+mn-ea"/>
                          <a:cs typeface="+mn-cs"/>
                        </a:rPr>
                        <a:t>ITU</a:t>
                      </a:r>
                      <a:r>
                        <a:rPr lang="zh-CN" altLang="en-US" sz="1800" b="0" i="0" kern="1200" dirty="0" smtClean="0">
                          <a:solidFill>
                            <a:schemeClr val="tx1"/>
                          </a:solidFill>
                          <a:effectLst/>
                          <a:latin typeface="+mn-lt"/>
                          <a:ea typeface="+mn-ea"/>
                          <a:cs typeface="+mn-cs"/>
                        </a:rPr>
                        <a:t>）</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提出。</a:t>
                      </a:r>
                      <a:endParaRPr lang="en-US" altLang="zh-CN" sz="1800" b="0" i="0" kern="1200" dirty="0" smtClean="0">
                        <a:solidFill>
                          <a:schemeClr val="tx1"/>
                        </a:solidFill>
                        <a:effectLst/>
                        <a:latin typeface="+mn-lt"/>
                        <a:ea typeface="+mn-ea"/>
                        <a:cs typeface="+mn-cs"/>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4947">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1996</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更名为</a:t>
                      </a:r>
                      <a:r>
                        <a:rPr lang="zh-CN" altLang="en-US" sz="1800" b="0" i="0" kern="1200" dirty="0" smtClean="0">
                          <a:solidFill>
                            <a:schemeClr val="tx1"/>
                          </a:solidFill>
                          <a:effectLst/>
                          <a:latin typeface="+mn-lt"/>
                          <a:ea typeface="+mn-ea"/>
                          <a:cs typeface="+mn-cs"/>
                        </a:rPr>
                        <a:t>国际移动电话系统</a:t>
                      </a:r>
                      <a:r>
                        <a:rPr lang="en-US" altLang="zh-CN" sz="1800" b="0" i="0" kern="1200" dirty="0" smtClean="0">
                          <a:solidFill>
                            <a:schemeClr val="tx1"/>
                          </a:solidFill>
                          <a:effectLst/>
                          <a:latin typeface="+mn-lt"/>
                          <a:ea typeface="+mn-ea"/>
                          <a:cs typeface="+mn-cs"/>
                        </a:rPr>
                        <a:t>-2000</a:t>
                      </a:r>
                      <a:r>
                        <a:rPr lang="zh-CN" altLang="en-US" sz="1800" b="0" i="0" kern="1200" dirty="0" smtClean="0">
                          <a:solidFill>
                            <a:schemeClr val="tx1"/>
                          </a:solidFill>
                          <a:effectLst/>
                          <a:latin typeface="+mn-lt"/>
                          <a:ea typeface="+mn-ea"/>
                          <a:cs typeface="+mn-cs"/>
                        </a:rPr>
                        <a:t>（</a:t>
                      </a:r>
                      <a:r>
                        <a:rPr lang="en-US" altLang="zh-CN" sz="1800" b="0" i="0" kern="1200" dirty="0" smtClean="0">
                          <a:solidFill>
                            <a:schemeClr val="tx1"/>
                          </a:solidFill>
                          <a:effectLst/>
                          <a:latin typeface="+mn-lt"/>
                          <a:ea typeface="+mn-ea"/>
                          <a:cs typeface="+mn-cs"/>
                        </a:rPr>
                        <a:t>IMT-2000</a:t>
                      </a:r>
                      <a:r>
                        <a:rPr lang="zh-CN" altLang="en-US" sz="1800" b="0" i="0" kern="1200" dirty="0" smtClean="0">
                          <a:solidFill>
                            <a:schemeClr val="tx1"/>
                          </a:solidFill>
                          <a:effectLst/>
                          <a:latin typeface="+mn-lt"/>
                          <a:ea typeface="+mn-ea"/>
                          <a:cs typeface="+mn-cs"/>
                        </a:rPr>
                        <a:t>）。</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kern="1200" cap="none" normalizeH="0" baseline="0" dirty="0" err="1" smtClean="0">
                          <a:ln>
                            <a:noFill/>
                          </a:ln>
                          <a:solidFill>
                            <a:schemeClr val="tx1"/>
                          </a:solidFill>
                          <a:effectLst/>
                          <a:latin typeface="Times New Roman" pitchFamily="18" charset="0"/>
                          <a:ea typeface="宋体" charset="-122"/>
                          <a:cs typeface="+mn-cs"/>
                        </a:rPr>
                        <a:t>Ev</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-DO</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被推出。</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19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1998</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第一个预商用的</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3G</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网络是由</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NTT DoCoMo</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公司在日本推出的</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FOMA</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69266">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2001</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FOMA</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被作为是</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W-CDMA</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的试验。</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defRPr/>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以</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UMTS </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a:t>
                      </a:r>
                      <a:r>
                        <a:rPr lang="zh-CN" altLang="en-US" sz="1800" b="0" i="0" kern="1200" dirty="0" smtClean="0">
                          <a:solidFill>
                            <a:schemeClr val="tx1"/>
                          </a:solidFill>
                          <a:effectLst/>
                          <a:latin typeface="+mn-lt"/>
                          <a:ea typeface="+mn-ea"/>
                          <a:cs typeface="+mn-cs"/>
                        </a:rPr>
                        <a:t>通用移动通信系统</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）为基础的</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W-CDMA</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在欧洲开放。</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69266">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2002</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defRPr/>
                      </a:pPr>
                      <a:r>
                        <a:rPr lang="en-US" altLang="zh-CN" sz="1800" b="0" i="0" kern="1200" dirty="0" smtClean="0">
                          <a:solidFill>
                            <a:schemeClr val="tx1"/>
                          </a:solidFill>
                          <a:effectLst/>
                          <a:latin typeface="+mn-lt"/>
                          <a:ea typeface="+mn-ea"/>
                          <a:cs typeface="+mn-cs"/>
                        </a:rPr>
                        <a:t>3GPP2</a:t>
                      </a:r>
                      <a:r>
                        <a:rPr lang="zh-CN" altLang="en-US" sz="1800" b="0" i="0" kern="1200" dirty="0" smtClean="0">
                          <a:solidFill>
                            <a:schemeClr val="tx1"/>
                          </a:solidFill>
                          <a:effectLst/>
                          <a:latin typeface="+mn-lt"/>
                          <a:ea typeface="+mn-ea"/>
                          <a:cs typeface="+mn-cs"/>
                        </a:rPr>
                        <a:t>（第三代合作伙伴计划</a:t>
                      </a:r>
                      <a:r>
                        <a:rPr lang="en-US" altLang="zh-CN" sz="1800" b="0" i="0" kern="1200" dirty="0" smtClean="0">
                          <a:solidFill>
                            <a:schemeClr val="tx1"/>
                          </a:solidFill>
                          <a:effectLst/>
                          <a:latin typeface="+mn-lt"/>
                          <a:ea typeface="+mn-ea"/>
                          <a:cs typeface="+mn-cs"/>
                        </a:rPr>
                        <a:t>2</a:t>
                      </a:r>
                      <a:r>
                        <a:rPr lang="zh-CN" altLang="en-US" sz="1800" b="0" i="0" kern="1200" dirty="0" smtClean="0">
                          <a:solidFill>
                            <a:schemeClr val="tx1"/>
                          </a:solidFill>
                          <a:effectLst/>
                          <a:latin typeface="+mn-lt"/>
                          <a:ea typeface="+mn-ea"/>
                          <a:cs typeface="+mn-cs"/>
                        </a:rPr>
                        <a:t>）标准化了</a:t>
                      </a:r>
                      <a:r>
                        <a:rPr lang="en-US" altLang="zh-CN" sz="1800" b="0" i="0" kern="1200" dirty="0" smtClean="0">
                          <a:solidFill>
                            <a:schemeClr val="tx1"/>
                          </a:solidFill>
                          <a:effectLst/>
                          <a:latin typeface="+mn-lt"/>
                          <a:ea typeface="+mn-ea"/>
                          <a:cs typeface="+mn-cs"/>
                        </a:rPr>
                        <a:t>CDMA2000</a:t>
                      </a:r>
                      <a:r>
                        <a:rPr lang="zh-CN" altLang="en-US" sz="1800" b="0" i="0" kern="1200" dirty="0" smtClean="0">
                          <a:solidFill>
                            <a:schemeClr val="tx1"/>
                          </a:solidFill>
                          <a:effectLst/>
                          <a:latin typeface="+mn-lt"/>
                          <a:ea typeface="+mn-ea"/>
                          <a:cs typeface="+mn-cs"/>
                        </a:rPr>
                        <a:t>系统。</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韩国推出了基于</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CDMA</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的</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1xEV-DO</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技术。</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08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2006</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带无缝切换正交频分复用的快速低延迟接入（</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Flash-OFDM</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）被开发。</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3576">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2008</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强化</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HSPA </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HSPA+</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a:t>
                      </a:r>
                      <a:r>
                        <a:rPr lang="zh-CN" altLang="en-US" sz="1800" b="0" i="0" kern="1200" dirty="0" smtClean="0">
                          <a:solidFill>
                            <a:schemeClr val="tx1"/>
                          </a:solidFill>
                          <a:effectLst/>
                          <a:latin typeface="+mn-lt"/>
                          <a:ea typeface="+mn-ea"/>
                          <a:cs typeface="+mn-cs"/>
                        </a:rPr>
                        <a:t>增强型高速分组接入技术</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）被推出。</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3481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07571356-DEA3-433E-B448-EC126B54A802}" type="slidenum">
              <a:rPr lang="en-US" altLang="zh-CN" sz="1400" smtClean="0"/>
              <a:pPr>
                <a:spcBef>
                  <a:spcPct val="0"/>
                </a:spcBef>
                <a:buClrTx/>
                <a:buFontTx/>
                <a:buNone/>
              </a:pPr>
              <a:t>16</a:t>
            </a:fld>
            <a:endParaRPr lang="en-US" altLang="zh-CN" sz="1400" smtClean="0"/>
          </a:p>
        </p:txBody>
      </p:sp>
      <p:sp>
        <p:nvSpPr>
          <p:cNvPr id="16388" name="Rectangle 2"/>
          <p:cNvSpPr>
            <a:spLocks noGrp="1" noChangeArrowheads="1"/>
          </p:cNvSpPr>
          <p:nvPr>
            <p:ph type="title"/>
          </p:nvPr>
        </p:nvSpPr>
        <p:spPr>
          <a:xfrm>
            <a:off x="987425" y="280988"/>
            <a:ext cx="7820025" cy="627062"/>
          </a:xfrm>
        </p:spPr>
        <p:txBody>
          <a:bodyPr>
            <a:normAutofit/>
          </a:bodyPr>
          <a:lstStyle/>
          <a:p>
            <a:pPr>
              <a:defRPr/>
            </a:pPr>
            <a:r>
              <a:rPr lang="zh-CN" altLang="en-US" sz="3200" dirty="0" smtClean="0">
                <a:ea typeface="宋体" charset="-122"/>
              </a:rPr>
              <a:t>第四代移动通信</a:t>
            </a:r>
            <a:endParaRPr lang="en-US" altLang="zh-CN" sz="3200" dirty="0" smtClean="0">
              <a:ea typeface="宋体" charset="-122"/>
            </a:endParaRPr>
          </a:p>
        </p:txBody>
      </p:sp>
      <p:graphicFrame>
        <p:nvGraphicFramePr>
          <p:cNvPr id="340011" name="Group 43"/>
          <p:cNvGraphicFramePr>
            <a:graphicFrameLocks noGrp="1"/>
          </p:cNvGraphicFramePr>
          <p:nvPr>
            <p:ph idx="1"/>
            <p:extLst>
              <p:ext uri="{D42A27DB-BD31-4B8C-83A1-F6EECF244321}">
                <p14:modId xmlns:p14="http://schemas.microsoft.com/office/powerpoint/2010/main" val="684477859"/>
              </p:ext>
            </p:extLst>
          </p:nvPr>
        </p:nvGraphicFramePr>
        <p:xfrm>
          <a:off x="681038" y="1193800"/>
          <a:ext cx="8099425" cy="4560897"/>
        </p:xfrm>
        <a:graphic>
          <a:graphicData uri="http://schemas.openxmlformats.org/drawingml/2006/table">
            <a:tbl>
              <a:tblPr/>
              <a:tblGrid>
                <a:gridCol w="727075">
                  <a:extLst>
                    <a:ext uri="{9D8B030D-6E8A-4147-A177-3AD203B41FA5}">
                      <a16:colId xmlns:a16="http://schemas.microsoft.com/office/drawing/2014/main" val="20000"/>
                    </a:ext>
                  </a:extLst>
                </a:gridCol>
                <a:gridCol w="7372350">
                  <a:extLst>
                    <a:ext uri="{9D8B030D-6E8A-4147-A177-3AD203B41FA5}">
                      <a16:colId xmlns:a16="http://schemas.microsoft.com/office/drawing/2014/main" val="20001"/>
                    </a:ext>
                  </a:extLst>
                </a:gridCol>
              </a:tblGrid>
              <a:tr h="36574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2006</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预</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4G</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系统移动</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WiMAX</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在韩国出现。</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4366">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2008</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ITU-R </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a:t>
                      </a:r>
                      <a:r>
                        <a:rPr lang="zh-CN" altLang="en-US" sz="1800" b="0" i="0" kern="1200" dirty="0" smtClean="0">
                          <a:solidFill>
                            <a:schemeClr val="tx1"/>
                          </a:solidFill>
                          <a:effectLst/>
                          <a:latin typeface="+mn-lt"/>
                          <a:ea typeface="+mn-ea"/>
                          <a:cs typeface="+mn-cs"/>
                        </a:rPr>
                        <a:t>国际电信联盟无线电通信组</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）规定了</a:t>
                      </a:r>
                      <a:r>
                        <a:rPr lang="zh-CN" altLang="en-US" sz="1800" b="0" i="0" kern="1200" dirty="0" smtClean="0">
                          <a:solidFill>
                            <a:schemeClr val="tx1"/>
                          </a:solidFill>
                          <a:effectLst/>
                          <a:latin typeface="+mn-lt"/>
                          <a:ea typeface="+mn-ea"/>
                          <a:cs typeface="+mn-cs"/>
                        </a:rPr>
                        <a:t>高级国际移动通信（</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IMT-Advanced</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）规范。</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2009</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该技术提案提交给国际电信联盟（</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ITU</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）作为</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4G</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候选。</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2010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移动</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WiMAX</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和</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LTE</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（长期演进）的第一个发行版本得到了</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ITU-R</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的认可。</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4354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2011</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移动</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WiMAX</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版本</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2</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（也被称为</a:t>
                      </a:r>
                      <a:r>
                        <a:rPr kumimoji="0" lang="en-US" altLang="zh-CN" sz="1800" b="0" i="0" u="none" strike="noStrike" cap="none" normalizeH="0" baseline="0" dirty="0" err="1" smtClean="0">
                          <a:ln>
                            <a:noFill/>
                          </a:ln>
                          <a:solidFill>
                            <a:schemeClr val="tx1"/>
                          </a:solidFill>
                          <a:effectLst/>
                          <a:latin typeface="Times New Roman" pitchFamily="18" charset="0"/>
                          <a:ea typeface="宋体" charset="-122"/>
                        </a:rPr>
                        <a:t>WirelessMAN</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-Advanced</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或</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IEEE802.16m</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标准）和高级</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LTE</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LTE-A</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）符合了</a:t>
                      </a:r>
                      <a:r>
                        <a:rPr lang="zh-CN" altLang="en-US" sz="1800" b="0" i="0" kern="1200" dirty="0" smtClean="0">
                          <a:solidFill>
                            <a:schemeClr val="tx1"/>
                          </a:solidFill>
                          <a:effectLst/>
                          <a:latin typeface="+mn-lt"/>
                          <a:ea typeface="+mn-ea"/>
                          <a:cs typeface="+mn-cs"/>
                        </a:rPr>
                        <a:t>高级国际移动通信的向后兼容版本。</a:t>
                      </a:r>
                      <a:endParaRPr lang="en-US" altLang="zh-CN" sz="1800" b="0" i="0" kern="1200" dirty="0" smtClean="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高级</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LTE</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由</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3GPP</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所标准化。</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7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2012</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完全符合</a:t>
                      </a:r>
                      <a:r>
                        <a:rPr lang="zh-CN" altLang="en-US" sz="1800" b="0" i="0" kern="1200" dirty="0" smtClean="0">
                          <a:solidFill>
                            <a:schemeClr val="tx1"/>
                          </a:solidFill>
                          <a:effectLst/>
                          <a:latin typeface="+mn-lt"/>
                          <a:ea typeface="+mn-ea"/>
                          <a:cs typeface="+mn-cs"/>
                        </a:rPr>
                        <a:t>高级国际移动通信的</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4G</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系统被</a:t>
                      </a:r>
                      <a:r>
                        <a:rPr lang="zh-CN" altLang="en-US" sz="1800" b="0" i="0" kern="1200" dirty="0" smtClean="0">
                          <a:solidFill>
                            <a:schemeClr val="tx1"/>
                          </a:solidFill>
                          <a:effectLst/>
                          <a:latin typeface="+mn-lt"/>
                          <a:ea typeface="+mn-ea"/>
                          <a:cs typeface="+mn-cs"/>
                        </a:rPr>
                        <a:t>标准化。</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43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2013</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中国移动、中国电信、中国联通得到了</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TD-LTE</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的许可证。</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36867"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2F62EAA4-36A7-4AB1-A8D8-E9B2667455B7}" type="slidenum">
              <a:rPr lang="en-US" altLang="zh-CN" sz="1400" smtClean="0"/>
              <a:pPr>
                <a:spcBef>
                  <a:spcPct val="0"/>
                </a:spcBef>
                <a:buClrTx/>
                <a:buFontTx/>
                <a:buNone/>
              </a:pPr>
              <a:t>17</a:t>
            </a:fld>
            <a:endParaRPr lang="en-US" altLang="zh-CN" sz="1400" smtClean="0"/>
          </a:p>
        </p:txBody>
      </p:sp>
      <p:sp>
        <p:nvSpPr>
          <p:cNvPr id="36868" name="Rectangle 2"/>
          <p:cNvSpPr>
            <a:spLocks noGrp="1" noChangeArrowheads="1"/>
          </p:cNvSpPr>
          <p:nvPr>
            <p:ph type="title"/>
          </p:nvPr>
        </p:nvSpPr>
        <p:spPr>
          <a:xfrm>
            <a:off x="987425" y="280988"/>
            <a:ext cx="7102475" cy="627062"/>
          </a:xfrm>
        </p:spPr>
        <p:txBody>
          <a:bodyPr/>
          <a:lstStyle/>
          <a:p>
            <a:r>
              <a:rPr lang="zh-CN" altLang="en-US" sz="3200" dirty="0" smtClean="0">
                <a:ea typeface="宋体" panose="02010600030101010101" pitchFamily="2" charset="-122"/>
              </a:rPr>
              <a:t>第五代无线系统</a:t>
            </a:r>
            <a:endParaRPr lang="en-US" altLang="zh-CN" sz="3200" dirty="0" smtClean="0">
              <a:ea typeface="宋体" panose="02010600030101010101" pitchFamily="2" charset="-122"/>
            </a:endParaRPr>
          </a:p>
        </p:txBody>
      </p:sp>
      <p:graphicFrame>
        <p:nvGraphicFramePr>
          <p:cNvPr id="340011" name="Group 43"/>
          <p:cNvGraphicFramePr>
            <a:graphicFrameLocks noGrp="1"/>
          </p:cNvGraphicFramePr>
          <p:nvPr>
            <p:ph idx="1"/>
            <p:extLst>
              <p:ext uri="{D42A27DB-BD31-4B8C-83A1-F6EECF244321}">
                <p14:modId xmlns:p14="http://schemas.microsoft.com/office/powerpoint/2010/main" val="3877949138"/>
              </p:ext>
            </p:extLst>
          </p:nvPr>
        </p:nvGraphicFramePr>
        <p:xfrm>
          <a:off x="681038" y="1193800"/>
          <a:ext cx="8099425" cy="4683125"/>
        </p:xfrm>
        <a:graphic>
          <a:graphicData uri="http://schemas.openxmlformats.org/drawingml/2006/table">
            <a:tbl>
              <a:tblPr/>
              <a:tblGrid>
                <a:gridCol w="727075">
                  <a:extLst>
                    <a:ext uri="{9D8B030D-6E8A-4147-A177-3AD203B41FA5}">
                      <a16:colId xmlns:a16="http://schemas.microsoft.com/office/drawing/2014/main" val="20000"/>
                    </a:ext>
                  </a:extLst>
                </a:gridCol>
                <a:gridCol w="7372350">
                  <a:extLst>
                    <a:ext uri="{9D8B030D-6E8A-4147-A177-3AD203B41FA5}">
                      <a16:colId xmlns:a16="http://schemas.microsoft.com/office/drawing/2014/main" val="20001"/>
                    </a:ext>
                  </a:extLst>
                </a:gridCol>
              </a:tblGrid>
              <a:tr h="179211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2008</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NASA</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（美国航空航天局）与杰夫</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布朗和</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M2Mi</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Machine-to-Machine Intelligence</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）公司合作开发</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5G</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通信技术。</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韩国成立</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IT</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研发计划“基于合作的多光束频率复用多址接入和中继的</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5G</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移动通信系统”</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3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2012</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defRPr/>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英国政府宣布了在萨里大学设立</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5G</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创新中心。</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9197">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2013</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ITU-R5D</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工作组（</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WP5D</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）开始了两个研究项目。</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三星电子表示，他们已经开发出了世界上第一个“</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5G”</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系统。</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175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2014</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NTT DoCoMo</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公司开始与阿尔卡特朗讯，爱立信，富士通，</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NEC</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，诺基亚和三星测试</a:t>
                      </a:r>
                      <a:r>
                        <a:rPr kumimoji="0" lang="en-US" altLang="zh-CN" sz="1800" b="0" i="0" u="none" strike="noStrike" cap="none" normalizeH="0" baseline="0" dirty="0" smtClean="0">
                          <a:ln>
                            <a:noFill/>
                          </a:ln>
                          <a:solidFill>
                            <a:schemeClr val="tx1"/>
                          </a:solidFill>
                          <a:effectLst/>
                          <a:latin typeface="Times New Roman" pitchFamily="18" charset="0"/>
                          <a:ea typeface="宋体" charset="-122"/>
                        </a:rPr>
                        <a:t>5G</a:t>
                      </a:r>
                      <a:r>
                        <a:rPr kumimoji="0" lang="zh-CN" altLang="en-US" sz="1800" b="0" i="0" u="none" strike="noStrike" cap="none" normalizeH="0" baseline="0" dirty="0" smtClean="0">
                          <a:ln>
                            <a:noFill/>
                          </a:ln>
                          <a:solidFill>
                            <a:schemeClr val="tx1"/>
                          </a:solidFill>
                          <a:effectLst/>
                          <a:latin typeface="Times New Roman" pitchFamily="18" charset="0"/>
                          <a:ea typeface="宋体" charset="-122"/>
                        </a:rPr>
                        <a:t>移动网络。</a:t>
                      </a:r>
                      <a:endParaRPr kumimoji="0"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3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至今</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5G</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没有描述任何电信标准化组织发布的任何正式文件中的任何特殊规格。</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3891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9AF61E5D-1E0A-4DAB-BC92-C1169D31AC76}" type="slidenum">
              <a:rPr lang="en-US" altLang="zh-CN" sz="1400" smtClean="0"/>
              <a:pPr>
                <a:spcBef>
                  <a:spcPct val="0"/>
                </a:spcBef>
                <a:buClrTx/>
                <a:buFontTx/>
                <a:buNone/>
              </a:pPr>
              <a:t>18</a:t>
            </a:fld>
            <a:endParaRPr lang="en-US" altLang="zh-CN" sz="1400" smtClean="0"/>
          </a:p>
        </p:txBody>
      </p:sp>
      <p:sp>
        <p:nvSpPr>
          <p:cNvPr id="38916" name="Rectangle 2"/>
          <p:cNvSpPr>
            <a:spLocks noGrp="1" noChangeArrowheads="1"/>
          </p:cNvSpPr>
          <p:nvPr>
            <p:ph type="title"/>
          </p:nvPr>
        </p:nvSpPr>
        <p:spPr>
          <a:xfrm>
            <a:off x="1020763" y="17463"/>
            <a:ext cx="7102475" cy="627062"/>
          </a:xfrm>
        </p:spPr>
        <p:txBody>
          <a:bodyPr/>
          <a:lstStyle/>
          <a:p>
            <a:r>
              <a:rPr lang="zh-CN" altLang="en-US" sz="3200" dirty="0" smtClean="0">
                <a:ea typeface="宋体" panose="02010600030101010101" pitchFamily="2" charset="-122"/>
              </a:rPr>
              <a:t>互联网</a:t>
            </a:r>
            <a:endParaRPr lang="en-US" altLang="zh-CN" sz="3200" dirty="0" smtClean="0">
              <a:ea typeface="宋体" panose="02010600030101010101" pitchFamily="2" charset="-122"/>
            </a:endParaRPr>
          </a:p>
        </p:txBody>
      </p:sp>
      <p:graphicFrame>
        <p:nvGraphicFramePr>
          <p:cNvPr id="340011" name="Group 43"/>
          <p:cNvGraphicFramePr>
            <a:graphicFrameLocks noGrp="1"/>
          </p:cNvGraphicFramePr>
          <p:nvPr>
            <p:ph idx="1"/>
            <p:extLst>
              <p:ext uri="{D42A27DB-BD31-4B8C-83A1-F6EECF244321}">
                <p14:modId xmlns:p14="http://schemas.microsoft.com/office/powerpoint/2010/main" val="2104727361"/>
              </p:ext>
            </p:extLst>
          </p:nvPr>
        </p:nvGraphicFramePr>
        <p:xfrm>
          <a:off x="593725" y="963613"/>
          <a:ext cx="8099425" cy="5540375"/>
        </p:xfrm>
        <a:graphic>
          <a:graphicData uri="http://schemas.openxmlformats.org/drawingml/2006/table">
            <a:tbl>
              <a:tblPr/>
              <a:tblGrid>
                <a:gridCol w="727075">
                  <a:extLst>
                    <a:ext uri="{9D8B030D-6E8A-4147-A177-3AD203B41FA5}">
                      <a16:colId xmlns:a16="http://schemas.microsoft.com/office/drawing/2014/main" val="20000"/>
                    </a:ext>
                  </a:extLst>
                </a:gridCol>
                <a:gridCol w="7372350">
                  <a:extLst>
                    <a:ext uri="{9D8B030D-6E8A-4147-A177-3AD203B41FA5}">
                      <a16:colId xmlns:a16="http://schemas.microsoft.com/office/drawing/2014/main" val="20001"/>
                    </a:ext>
                  </a:extLst>
                </a:gridCol>
              </a:tblGrid>
              <a:tr h="6402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1960s</a:t>
                      </a:r>
                      <a:r>
                        <a:rPr kumimoji="0" lang="zh-CN" altLang="en-US" sz="1600" b="0" i="0" u="none" strike="noStrike" cap="none" normalizeH="0" baseline="0" dirty="0" smtClean="0">
                          <a:ln>
                            <a:noFill/>
                          </a:ln>
                          <a:solidFill>
                            <a:schemeClr val="tx1"/>
                          </a:solidFill>
                          <a:effectLst/>
                          <a:latin typeface="Times New Roman" pitchFamily="18" charset="0"/>
                          <a:ea typeface="宋体" charset="-122"/>
                        </a:rPr>
                        <a:t>初</a:t>
                      </a:r>
                      <a:endParaRPr kumimoji="0" lang="en-US" altLang="zh-CN" sz="1600" b="0" i="0" u="none" strike="noStrike" cap="none" normalizeH="0" baseline="0" dirty="0" smtClean="0">
                        <a:ln>
                          <a:noFill/>
                        </a:ln>
                        <a:solidFill>
                          <a:schemeClr val="tx1"/>
                        </a:solidFill>
                        <a:effectLst/>
                        <a:latin typeface="Times New Roman" pitchFamily="18" charset="0"/>
                        <a:ea typeface="宋体"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开始了分组交换的研究。</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17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1970s</a:t>
                      </a:r>
                      <a:r>
                        <a:rPr kumimoji="0" lang="zh-CN" altLang="en-US" sz="1600" b="0" i="0" u="none" strike="noStrike" kern="1200" cap="none" normalizeH="0" baseline="0" dirty="0" smtClean="0">
                          <a:ln>
                            <a:noFill/>
                          </a:ln>
                          <a:solidFill>
                            <a:schemeClr val="tx1"/>
                          </a:solidFill>
                          <a:effectLst/>
                          <a:latin typeface="Times New Roman" pitchFamily="18" charset="0"/>
                          <a:ea typeface="宋体" charset="-122"/>
                          <a:cs typeface="+mn-cs"/>
                        </a:rPr>
                        <a:t>初</a:t>
                      </a:r>
                      <a:endPar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阿帕网导致了网络互联协议的开发。</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9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1969</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最早的两个节点被相关互联了。</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37">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1974</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RFC675</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中使用的术语互联网作为网络互联的简写，后来的</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RFC</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重复使用了该简写。</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043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1982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互联网协议套件（</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TCP / IP</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）进行了标准化。</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50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1980s</a:t>
                      </a:r>
                      <a:r>
                        <a:rPr kumimoji="0" lang="zh-CN" altLang="en-US" sz="1600" b="0" i="0" u="none" strike="noStrike" cap="none" normalizeH="0" baseline="0" dirty="0" smtClean="0">
                          <a:ln>
                            <a:noFill/>
                          </a:ln>
                          <a:solidFill>
                            <a:schemeClr val="tx1"/>
                          </a:solidFill>
                          <a:effectLst/>
                          <a:latin typeface="Times New Roman" pitchFamily="18" charset="0"/>
                          <a:ea typeface="宋体" charset="-122"/>
                        </a:rPr>
                        <a:t>末</a:t>
                      </a:r>
                      <a:endParaRPr kumimoji="0" lang="en-US" altLang="zh-CN" sz="1600" b="0" i="0" u="none" strike="noStrike" cap="none" normalizeH="0" baseline="0" dirty="0" smtClean="0">
                        <a:ln>
                          <a:noFill/>
                        </a:ln>
                        <a:solidFill>
                          <a:schemeClr val="tx1"/>
                        </a:solidFill>
                        <a:effectLst/>
                        <a:latin typeface="Times New Roman" pitchFamily="18" charset="0"/>
                        <a:ea typeface="宋体"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商业互联网服务提供商（</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ISP</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）开始出现。</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互联网开始迅速扩张到欧洲和澳洲。</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9500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1990s</a:t>
                      </a:r>
                      <a:r>
                        <a:rPr kumimoji="0" lang="zh-CN" altLang="en-US" sz="1600" b="0" i="0" u="none" strike="noStrike" cap="none" normalizeH="0" baseline="0" dirty="0" smtClean="0">
                          <a:ln>
                            <a:noFill/>
                          </a:ln>
                          <a:solidFill>
                            <a:schemeClr val="tx1"/>
                          </a:solidFill>
                          <a:effectLst/>
                          <a:latin typeface="Times New Roman" pitchFamily="18" charset="0"/>
                          <a:ea typeface="宋体" charset="-122"/>
                        </a:rPr>
                        <a:t>初</a:t>
                      </a:r>
                      <a:endParaRPr kumimoji="0" lang="en-US" altLang="zh-CN" sz="1600" b="0" i="0" u="none" strike="noStrike" cap="none" normalizeH="0" baseline="0" dirty="0" smtClean="0">
                        <a:ln>
                          <a:noFill/>
                        </a:ln>
                        <a:solidFill>
                          <a:schemeClr val="tx1"/>
                        </a:solidFill>
                        <a:effectLst/>
                        <a:latin typeface="Times New Roman" pitchFamily="18" charset="0"/>
                        <a:ea typeface="宋体"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互联网开始迅速扩张到亚洲。</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互联网在美国已经完全商业化。</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914477">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1990s</a:t>
                      </a:r>
                      <a:r>
                        <a:rPr kumimoji="0" lang="zh-CN" altLang="en-US" sz="1600" b="0" i="0" u="none" strike="noStrike" cap="none" normalizeH="0" baseline="0" dirty="0" smtClean="0">
                          <a:ln>
                            <a:noFill/>
                          </a:ln>
                          <a:solidFill>
                            <a:schemeClr val="tx1"/>
                          </a:solidFill>
                          <a:effectLst/>
                          <a:latin typeface="Times New Roman" pitchFamily="18" charset="0"/>
                          <a:ea typeface="宋体" charset="-122"/>
                        </a:rPr>
                        <a:t>中</a:t>
                      </a:r>
                      <a:endParaRPr kumimoji="0" lang="en-US" altLang="zh-CN" sz="1600" b="0" i="0" u="none" strike="noStrike" cap="none" normalizeH="0" baseline="0" dirty="0" smtClean="0">
                        <a:ln>
                          <a:noFill/>
                        </a:ln>
                        <a:solidFill>
                          <a:schemeClr val="tx1"/>
                        </a:solidFill>
                        <a:effectLst/>
                        <a:latin typeface="Times New Roman" pitchFamily="18" charset="0"/>
                        <a:ea typeface="宋体"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即时通讯的崛起，如电子邮件，即时消息，网络电话（</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VoIP</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），双向交互的视频通话和万维网。</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40137">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2011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互联网用户的总数约为</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20.95</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亿人（为世界总人口的</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30.2%</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40963"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7C1F27B0-EF76-4B72-ABA3-8BFA2B9CF273}" type="slidenum">
              <a:rPr lang="en-US" altLang="zh-CN" sz="1400" smtClean="0"/>
              <a:pPr>
                <a:spcBef>
                  <a:spcPct val="0"/>
                </a:spcBef>
                <a:buClrTx/>
                <a:buFontTx/>
                <a:buNone/>
              </a:pPr>
              <a:t>19</a:t>
            </a:fld>
            <a:endParaRPr lang="en-US" altLang="zh-CN" sz="1400" smtClean="0"/>
          </a:p>
        </p:txBody>
      </p:sp>
      <p:sp>
        <p:nvSpPr>
          <p:cNvPr id="40964" name="Rectangle 2"/>
          <p:cNvSpPr>
            <a:spLocks noGrp="1" noChangeArrowheads="1"/>
          </p:cNvSpPr>
          <p:nvPr>
            <p:ph type="title"/>
          </p:nvPr>
        </p:nvSpPr>
        <p:spPr>
          <a:xfrm>
            <a:off x="1039813" y="150813"/>
            <a:ext cx="7102475" cy="627062"/>
          </a:xfrm>
        </p:spPr>
        <p:txBody>
          <a:bodyPr/>
          <a:lstStyle/>
          <a:p>
            <a:r>
              <a:rPr lang="zh-CN" altLang="en-US" sz="3200" dirty="0" smtClean="0">
                <a:ea typeface="宋体" panose="02010600030101010101" pitchFamily="2" charset="-122"/>
              </a:rPr>
              <a:t>移动互联网</a:t>
            </a:r>
            <a:endParaRPr lang="en-US" altLang="zh-CN" sz="3200" dirty="0" smtClean="0">
              <a:ea typeface="宋体" panose="02010600030101010101" pitchFamily="2" charset="-122"/>
            </a:endParaRPr>
          </a:p>
        </p:txBody>
      </p:sp>
      <p:graphicFrame>
        <p:nvGraphicFramePr>
          <p:cNvPr id="340011" name="Group 43"/>
          <p:cNvGraphicFramePr>
            <a:graphicFrameLocks noGrp="1"/>
          </p:cNvGraphicFramePr>
          <p:nvPr>
            <p:ph idx="1"/>
            <p:extLst>
              <p:ext uri="{D42A27DB-BD31-4B8C-83A1-F6EECF244321}">
                <p14:modId xmlns:p14="http://schemas.microsoft.com/office/powerpoint/2010/main" val="2021240338"/>
              </p:ext>
            </p:extLst>
          </p:nvPr>
        </p:nvGraphicFramePr>
        <p:xfrm>
          <a:off x="593725" y="1509713"/>
          <a:ext cx="8099425" cy="4295776"/>
        </p:xfrm>
        <a:graphic>
          <a:graphicData uri="http://schemas.openxmlformats.org/drawingml/2006/table">
            <a:tbl>
              <a:tblPr/>
              <a:tblGrid>
                <a:gridCol w="727075">
                  <a:extLst>
                    <a:ext uri="{9D8B030D-6E8A-4147-A177-3AD203B41FA5}">
                      <a16:colId xmlns:a16="http://schemas.microsoft.com/office/drawing/2014/main" val="20000"/>
                    </a:ext>
                  </a:extLst>
                </a:gridCol>
                <a:gridCol w="7372350">
                  <a:extLst>
                    <a:ext uri="{9D8B030D-6E8A-4147-A177-3AD203B41FA5}">
                      <a16:colId xmlns:a16="http://schemas.microsoft.com/office/drawing/2014/main" val="20001"/>
                    </a:ext>
                  </a:extLst>
                </a:gridCol>
              </a:tblGrid>
              <a:tr h="64022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1971</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lang="en-US" sz="1800" b="0" i="0" kern="1200" dirty="0" smtClean="0">
                          <a:solidFill>
                            <a:schemeClr val="tx1"/>
                          </a:solidFill>
                          <a:effectLst/>
                          <a:latin typeface="+mn-lt"/>
                          <a:ea typeface="+mn-ea"/>
                          <a:cs typeface="+mn-cs"/>
                        </a:rPr>
                        <a:t>ALOHA</a:t>
                      </a:r>
                      <a:r>
                        <a:rPr lang="zh-CN" altLang="en-US" sz="1800" b="0" i="0" kern="1200" dirty="0" smtClean="0">
                          <a:solidFill>
                            <a:schemeClr val="tx1"/>
                          </a:solidFill>
                          <a:effectLst/>
                          <a:latin typeface="+mn-lt"/>
                          <a:ea typeface="+mn-ea"/>
                          <a:cs typeface="+mn-cs"/>
                        </a:rPr>
                        <a:t>网络使用</a:t>
                      </a:r>
                      <a:r>
                        <a:rPr lang="en-US" altLang="zh-CN" sz="1800" b="0" i="0" kern="1200" dirty="0" smtClean="0">
                          <a:solidFill>
                            <a:schemeClr val="tx1"/>
                          </a:solidFill>
                          <a:effectLst/>
                          <a:latin typeface="+mn-lt"/>
                          <a:ea typeface="+mn-ea"/>
                          <a:cs typeface="+mn-cs"/>
                        </a:rPr>
                        <a:t>UHF</a:t>
                      </a:r>
                      <a:r>
                        <a:rPr lang="zh-CN" altLang="en-US" sz="1800" b="0" i="0" kern="1200" dirty="0" smtClean="0">
                          <a:solidFill>
                            <a:schemeClr val="tx1"/>
                          </a:solidFill>
                          <a:effectLst/>
                          <a:latin typeface="+mn-lt"/>
                          <a:ea typeface="+mn-ea"/>
                          <a:cs typeface="+mn-cs"/>
                        </a:rPr>
                        <a:t>（特高频无线电波）无线分组网络连接了夏威夷群岛。</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07">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1985</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在芬兰第一次提供了商用的移动网络接入。</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1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1991</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NCR</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公司与</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AT</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T</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公司发明了</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802.11</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的前身在收银系统中使用。</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charset="-122"/>
                        </a:rPr>
                        <a:t>1996</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澳大利亚无线电天文学家约翰</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奥沙利文开发的</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CSIRO</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的研究项目中的副产品成为了</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Wi-Fi</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中的关键专利。</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69369">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1999</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在日本，</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NTT DoCoMo</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启动了</a:t>
                      </a:r>
                      <a:r>
                        <a:rPr kumimoji="0" lang="en-US" altLang="zh-CN" sz="1800" b="0" i="0" u="none" strike="noStrike" kern="1200" cap="none" normalizeH="0" baseline="0" dirty="0" err="1" smtClean="0">
                          <a:ln>
                            <a:noFill/>
                          </a:ln>
                          <a:solidFill>
                            <a:schemeClr val="tx1"/>
                          </a:solidFill>
                          <a:effectLst/>
                          <a:latin typeface="Times New Roman" pitchFamily="18" charset="0"/>
                          <a:ea typeface="宋体" charset="-122"/>
                          <a:cs typeface="+mn-cs"/>
                        </a:rPr>
                        <a:t>i</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模式（</a:t>
                      </a:r>
                      <a:r>
                        <a:rPr kumimoji="0" lang="en-US" altLang="zh-CN" sz="1800" b="0" i="0" u="none" strike="noStrike" kern="1200" cap="none" normalizeH="0" baseline="0" dirty="0" err="1" smtClean="0">
                          <a:ln>
                            <a:noFill/>
                          </a:ln>
                          <a:solidFill>
                            <a:schemeClr val="tx1"/>
                          </a:solidFill>
                          <a:effectLst/>
                          <a:latin typeface="Times New Roman" pitchFamily="18" charset="0"/>
                          <a:ea typeface="宋体" charset="-122"/>
                          <a:cs typeface="+mn-cs"/>
                        </a:rPr>
                        <a:t>i</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-mode</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），这是移动端基于浏览器的网络服务的第一次商业应用。</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Wi-Fi</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联盟成立了一个行业协会来持有</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Wi-Fi</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的商标。</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1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2009</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因为侵权了</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CSIRO</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的专利，</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14</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家科技公司同意支付给</a:t>
                      </a:r>
                      <a:r>
                        <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rPr>
                        <a:t>CSIRO2.5</a:t>
                      </a:r>
                      <a:r>
                        <a:rPr kumimoji="0" lang="zh-CN" altLang="en-US" sz="1800" b="0" i="0" u="none" strike="noStrike" kern="1200" cap="none" normalizeH="0" baseline="0" dirty="0" smtClean="0">
                          <a:ln>
                            <a:noFill/>
                          </a:ln>
                          <a:solidFill>
                            <a:schemeClr val="tx1"/>
                          </a:solidFill>
                          <a:effectLst/>
                          <a:latin typeface="Times New Roman" pitchFamily="18" charset="0"/>
                          <a:ea typeface="宋体" charset="-122"/>
                          <a:cs typeface="+mn-cs"/>
                        </a:rPr>
                        <a:t>亿美元。</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9916">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zh-CN" sz="1600" b="0" i="0" u="none" strike="noStrike" kern="1200" cap="none" normalizeH="0" baseline="0" dirty="0" smtClean="0">
                          <a:ln>
                            <a:noFill/>
                          </a:ln>
                          <a:solidFill>
                            <a:schemeClr val="tx1"/>
                          </a:solidFill>
                          <a:effectLst/>
                          <a:latin typeface="Times New Roman" pitchFamily="18" charset="0"/>
                          <a:ea typeface="宋体" charset="-122"/>
                          <a:cs typeface="+mn-cs"/>
                        </a:rPr>
                        <a:t>2012</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lang="zh-CN" altLang="en-US" sz="1800" b="0" i="0" kern="1200" dirty="0" smtClean="0">
                          <a:solidFill>
                            <a:schemeClr val="tx1"/>
                          </a:solidFill>
                          <a:effectLst/>
                          <a:latin typeface="+mn-lt"/>
                          <a:ea typeface="+mn-ea"/>
                          <a:cs typeface="+mn-cs"/>
                        </a:rPr>
                        <a:t>大约有</a:t>
                      </a:r>
                      <a:r>
                        <a:rPr lang="en-US" altLang="zh-CN" sz="1800" b="0" i="0" kern="1200" dirty="0" smtClean="0">
                          <a:solidFill>
                            <a:schemeClr val="tx1"/>
                          </a:solidFill>
                          <a:effectLst/>
                          <a:latin typeface="+mn-lt"/>
                          <a:ea typeface="+mn-ea"/>
                          <a:cs typeface="+mn-cs"/>
                        </a:rPr>
                        <a:t>10.5%</a:t>
                      </a:r>
                      <a:r>
                        <a:rPr lang="zh-CN" altLang="en-US" sz="1800" b="0" i="0" kern="1200" dirty="0" smtClean="0">
                          <a:solidFill>
                            <a:schemeClr val="tx1"/>
                          </a:solidFill>
                          <a:effectLst/>
                          <a:latin typeface="+mn-lt"/>
                          <a:ea typeface="+mn-ea"/>
                          <a:cs typeface="+mn-cs"/>
                        </a:rPr>
                        <a:t>的网络流量来自于移动设备。</a:t>
                      </a:r>
                      <a:endParaRPr kumimoji="0" lang="en-US" altLang="zh-CN" sz="1800" b="0" i="0" u="none" strike="noStrike" kern="1200" cap="none" normalizeH="0" baseline="0" dirty="0" smtClean="0">
                        <a:ln>
                          <a:noFill/>
                        </a:ln>
                        <a:solidFill>
                          <a:schemeClr val="tx1"/>
                        </a:solidFill>
                        <a:effectLst/>
                        <a:latin typeface="Times New Roman" pitchFamily="18" charset="0"/>
                        <a:ea typeface="宋体" charset="-122"/>
                        <a:cs typeface="+mn-cs"/>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819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6E63FAA-4DBB-4B4D-8060-DAF90FE8340C}" type="slidenum">
              <a:rPr lang="en-US" altLang="zh-CN" sz="1400" smtClean="0"/>
              <a:pPr>
                <a:spcBef>
                  <a:spcPct val="0"/>
                </a:spcBef>
                <a:buClrTx/>
                <a:buFontTx/>
                <a:buNone/>
              </a:pPr>
              <a:t>2</a:t>
            </a:fld>
            <a:endParaRPr lang="en-US" altLang="zh-CN" sz="1400" smtClean="0"/>
          </a:p>
        </p:txBody>
      </p:sp>
      <p:sp>
        <p:nvSpPr>
          <p:cNvPr id="8196" name="Rectangle 2"/>
          <p:cNvSpPr>
            <a:spLocks noGrp="1" noChangeArrowheads="1"/>
          </p:cNvSpPr>
          <p:nvPr>
            <p:ph type="title"/>
          </p:nvPr>
        </p:nvSpPr>
        <p:spPr/>
        <p:txBody>
          <a:bodyPr/>
          <a:lstStyle/>
          <a:p>
            <a:pPr eaLnBrk="1" hangingPunct="1"/>
            <a:r>
              <a:rPr lang="zh-CN" altLang="en-US" dirty="0" smtClean="0">
                <a:ea typeface="宋体" panose="02010600030101010101" pitchFamily="2" charset="-122"/>
              </a:rPr>
              <a:t>成绩评定</a:t>
            </a:r>
            <a:endParaRPr lang="en-US" altLang="zh-CN" dirty="0" smtClean="0">
              <a:ea typeface="宋体" panose="02010600030101010101" pitchFamily="2" charset="-122"/>
            </a:endParaRPr>
          </a:p>
        </p:txBody>
      </p:sp>
      <p:sp>
        <p:nvSpPr>
          <p:cNvPr id="8197" name="Rectangle 3"/>
          <p:cNvSpPr>
            <a:spLocks noGrp="1" noChangeArrowheads="1"/>
          </p:cNvSpPr>
          <p:nvPr>
            <p:ph type="body" idx="1"/>
          </p:nvPr>
        </p:nvSpPr>
        <p:spPr>
          <a:xfrm>
            <a:off x="492125" y="1074738"/>
            <a:ext cx="7735888" cy="5514975"/>
          </a:xfrm>
        </p:spPr>
        <p:txBody>
          <a:bodyPr/>
          <a:lstStyle/>
          <a:p>
            <a:pPr eaLnBrk="1" hangingPunct="1">
              <a:lnSpc>
                <a:spcPct val="90000"/>
              </a:lnSpc>
            </a:pPr>
            <a:r>
              <a:rPr lang="zh-CN" altLang="en-US" sz="2400" dirty="0" smtClean="0">
                <a:ea typeface="宋体" panose="02010600030101010101" pitchFamily="2" charset="-122"/>
              </a:rPr>
              <a:t>期末考试</a:t>
            </a:r>
            <a:r>
              <a:rPr lang="en-US" altLang="zh-CN" sz="2400" dirty="0" smtClean="0">
                <a:ea typeface="宋体" panose="02010600030101010101" pitchFamily="2" charset="-122"/>
              </a:rPr>
              <a:t>70%</a:t>
            </a:r>
          </a:p>
          <a:p>
            <a:pPr eaLnBrk="1" hangingPunct="1">
              <a:lnSpc>
                <a:spcPct val="90000"/>
              </a:lnSpc>
            </a:pPr>
            <a:r>
              <a:rPr lang="zh-CN" altLang="en-US" sz="2400" dirty="0">
                <a:ea typeface="宋体" panose="02010600030101010101" pitchFamily="2" charset="-122"/>
              </a:rPr>
              <a:t>文献翻译</a:t>
            </a:r>
            <a:r>
              <a:rPr lang="en-US" altLang="zh-CN" sz="2400" dirty="0">
                <a:ea typeface="宋体" panose="02010600030101010101" pitchFamily="2" charset="-122"/>
              </a:rPr>
              <a:t>20%+</a:t>
            </a:r>
            <a:r>
              <a:rPr lang="zh-CN" altLang="en-US" sz="2400" dirty="0">
                <a:ea typeface="宋体" panose="02010600030101010101" pitchFamily="2" charset="-122"/>
              </a:rPr>
              <a:t>报告</a:t>
            </a:r>
            <a:r>
              <a:rPr lang="en-US" altLang="zh-CN" sz="2400" dirty="0">
                <a:ea typeface="宋体" panose="02010600030101010101" pitchFamily="2" charset="-122"/>
              </a:rPr>
              <a:t>10</a:t>
            </a:r>
            <a:r>
              <a:rPr lang="en-US" altLang="zh-CN" sz="2400" dirty="0" smtClean="0">
                <a:ea typeface="宋体" panose="02010600030101010101" pitchFamily="2" charset="-122"/>
              </a:rPr>
              <a:t>%</a:t>
            </a:r>
          </a:p>
          <a:p>
            <a:pPr lvl="1" eaLnBrk="1" hangingPunct="1">
              <a:lnSpc>
                <a:spcPct val="90000"/>
              </a:lnSpc>
            </a:pPr>
            <a:r>
              <a:rPr lang="zh-CN" altLang="en-US" sz="2000" dirty="0">
                <a:ea typeface="宋体" panose="02010600030101010101" pitchFamily="2" charset="-122"/>
              </a:rPr>
              <a:t>文献</a:t>
            </a:r>
            <a:r>
              <a:rPr lang="zh-CN" altLang="en-US" sz="2000" dirty="0" smtClean="0">
                <a:ea typeface="宋体" panose="02010600030101010101" pitchFamily="2" charset="-122"/>
              </a:rPr>
              <a:t>翻译、报告的起评分参考</a:t>
            </a:r>
            <a:r>
              <a:rPr lang="en-US" altLang="zh-CN" sz="2000" dirty="0" smtClean="0">
                <a:ea typeface="宋体" panose="02010600030101010101" pitchFamily="2" charset="-122"/>
              </a:rPr>
              <a:t>CCF</a:t>
            </a:r>
            <a:r>
              <a:rPr lang="zh-CN" altLang="en-US" sz="2000" dirty="0" smtClean="0">
                <a:ea typeface="宋体" panose="02010600030101010101" pitchFamily="2" charset="-122"/>
              </a:rPr>
              <a:t>分区、中科院分区</a:t>
            </a:r>
            <a:endParaRPr lang="en-US" altLang="zh-CN" sz="2000" dirty="0" smtClean="0">
              <a:ea typeface="宋体" panose="02010600030101010101" pitchFamily="2" charset="-122"/>
            </a:endParaRPr>
          </a:p>
          <a:p>
            <a:pPr lvl="1" eaLnBrk="1" hangingPunct="1">
              <a:lnSpc>
                <a:spcPct val="90000"/>
              </a:lnSpc>
            </a:pPr>
            <a:r>
              <a:rPr lang="zh-CN" altLang="en-US" sz="2000" dirty="0" smtClean="0">
                <a:ea typeface="宋体" panose="02010600030101010101" pitchFamily="2" charset="-122"/>
              </a:rPr>
              <a:t>文献翻译起评分：</a:t>
            </a:r>
            <a:r>
              <a:rPr lang="en-US" altLang="zh-CN" sz="2000" dirty="0" smtClean="0">
                <a:ea typeface="宋体" panose="02010600030101010101" pitchFamily="2" charset="-122"/>
              </a:rPr>
              <a:t>A</a:t>
            </a:r>
            <a:r>
              <a:rPr lang="zh-CN" altLang="en-US" sz="2000" dirty="0" smtClean="0">
                <a:ea typeface="宋体" panose="02010600030101010101" pitchFamily="2" charset="-122"/>
              </a:rPr>
              <a:t>类</a:t>
            </a:r>
            <a:r>
              <a:rPr lang="en-US" altLang="zh-CN" sz="2000" dirty="0" smtClean="0">
                <a:ea typeface="宋体" panose="02010600030101010101" pitchFamily="2" charset="-122"/>
              </a:rPr>
              <a:t>8</a:t>
            </a:r>
            <a:r>
              <a:rPr lang="zh-CN" altLang="en-US" sz="2000" dirty="0" smtClean="0">
                <a:ea typeface="宋体" panose="02010600030101010101" pitchFamily="2" charset="-122"/>
              </a:rPr>
              <a:t>分、</a:t>
            </a:r>
            <a:r>
              <a:rPr lang="en-US" altLang="zh-CN" sz="2000" dirty="0" smtClean="0">
                <a:ea typeface="宋体" panose="02010600030101010101" pitchFamily="2" charset="-122"/>
              </a:rPr>
              <a:t>B</a:t>
            </a:r>
            <a:r>
              <a:rPr lang="zh-CN" altLang="en-US" sz="2000" dirty="0" smtClean="0">
                <a:ea typeface="宋体" panose="02010600030101010101" pitchFamily="2" charset="-122"/>
              </a:rPr>
              <a:t>类</a:t>
            </a:r>
            <a:r>
              <a:rPr lang="en-US" altLang="zh-CN" sz="2000" dirty="0" smtClean="0">
                <a:ea typeface="宋体" panose="02010600030101010101" pitchFamily="2" charset="-122"/>
              </a:rPr>
              <a:t>6</a:t>
            </a:r>
            <a:r>
              <a:rPr lang="zh-CN" altLang="en-US" sz="2000" dirty="0" smtClean="0">
                <a:ea typeface="宋体" panose="02010600030101010101" pitchFamily="2" charset="-122"/>
              </a:rPr>
              <a:t>分、</a:t>
            </a:r>
            <a:r>
              <a:rPr lang="en-US" altLang="zh-CN" sz="2000" dirty="0" smtClean="0">
                <a:ea typeface="宋体" panose="02010600030101010101" pitchFamily="2" charset="-122"/>
              </a:rPr>
              <a:t>C</a:t>
            </a:r>
            <a:r>
              <a:rPr lang="zh-CN" altLang="en-US" sz="2000" dirty="0" smtClean="0">
                <a:ea typeface="宋体" panose="02010600030101010101" pitchFamily="2" charset="-122"/>
              </a:rPr>
              <a:t>类</a:t>
            </a:r>
            <a:r>
              <a:rPr lang="en-US" altLang="zh-CN" sz="2000" dirty="0" smtClean="0">
                <a:ea typeface="宋体" panose="02010600030101010101" pitchFamily="2" charset="-122"/>
              </a:rPr>
              <a:t>5</a:t>
            </a:r>
            <a:r>
              <a:rPr lang="zh-CN" altLang="en-US" sz="2000" dirty="0" smtClean="0">
                <a:ea typeface="宋体" panose="02010600030101010101" pitchFamily="2" charset="-122"/>
              </a:rPr>
              <a:t>分、其它</a:t>
            </a:r>
            <a:r>
              <a:rPr lang="en-US" altLang="zh-CN" sz="2000" dirty="0">
                <a:ea typeface="宋体" panose="02010600030101010101" pitchFamily="2" charset="-122"/>
              </a:rPr>
              <a:t>4</a:t>
            </a:r>
            <a:r>
              <a:rPr lang="zh-CN" altLang="en-US" sz="2000" dirty="0" smtClean="0">
                <a:ea typeface="宋体" panose="02010600030101010101" pitchFamily="2" charset="-122"/>
              </a:rPr>
              <a:t>分</a:t>
            </a:r>
            <a:endParaRPr lang="en-US" altLang="zh-CN" sz="2000" dirty="0" smtClean="0">
              <a:ea typeface="宋体" panose="02010600030101010101" pitchFamily="2" charset="-122"/>
            </a:endParaRPr>
          </a:p>
          <a:p>
            <a:pPr lvl="1" eaLnBrk="1" hangingPunct="1">
              <a:lnSpc>
                <a:spcPct val="90000"/>
              </a:lnSpc>
            </a:pPr>
            <a:r>
              <a:rPr lang="zh-CN" altLang="en-US" sz="2000" dirty="0" smtClean="0">
                <a:ea typeface="宋体" panose="02010600030101010101" pitchFamily="2" charset="-122"/>
              </a:rPr>
              <a:t>报告</a:t>
            </a:r>
            <a:r>
              <a:rPr lang="zh-CN" altLang="en-US" sz="2000" dirty="0">
                <a:ea typeface="宋体" panose="02010600030101010101" pitchFamily="2" charset="-122"/>
              </a:rPr>
              <a:t>起评分</a:t>
            </a:r>
            <a:r>
              <a:rPr lang="zh-CN" altLang="en-US" sz="2000" dirty="0" smtClean="0">
                <a:ea typeface="宋体" panose="02010600030101010101" pitchFamily="2" charset="-122"/>
              </a:rPr>
              <a:t>：</a:t>
            </a:r>
            <a:r>
              <a:rPr lang="en-US" altLang="zh-CN" sz="2000" dirty="0" smtClean="0">
                <a:ea typeface="宋体" panose="02010600030101010101" pitchFamily="2" charset="-122"/>
              </a:rPr>
              <a:t>A</a:t>
            </a:r>
            <a:r>
              <a:rPr lang="zh-CN" altLang="en-US" sz="2000" dirty="0" smtClean="0">
                <a:ea typeface="宋体" panose="02010600030101010101" pitchFamily="2" charset="-122"/>
              </a:rPr>
              <a:t>类</a:t>
            </a:r>
            <a:r>
              <a:rPr lang="en-US" altLang="zh-CN" sz="2000" dirty="0" smtClean="0">
                <a:ea typeface="宋体" panose="02010600030101010101" pitchFamily="2" charset="-122"/>
              </a:rPr>
              <a:t>4</a:t>
            </a:r>
            <a:r>
              <a:rPr lang="zh-CN" altLang="en-US" sz="2000" dirty="0" smtClean="0">
                <a:ea typeface="宋体" panose="02010600030101010101" pitchFamily="2" charset="-122"/>
              </a:rPr>
              <a:t>分、</a:t>
            </a:r>
            <a:r>
              <a:rPr lang="en-US" altLang="zh-CN" sz="2000" dirty="0" smtClean="0">
                <a:ea typeface="宋体" panose="02010600030101010101" pitchFamily="2" charset="-122"/>
              </a:rPr>
              <a:t>B</a:t>
            </a:r>
            <a:r>
              <a:rPr lang="zh-CN" altLang="en-US" sz="2000" dirty="0" smtClean="0">
                <a:ea typeface="宋体" panose="02010600030101010101" pitchFamily="2" charset="-122"/>
              </a:rPr>
              <a:t>类</a:t>
            </a:r>
            <a:r>
              <a:rPr lang="en-US" altLang="zh-CN" sz="2000" dirty="0" smtClean="0">
                <a:ea typeface="宋体" panose="02010600030101010101" pitchFamily="2" charset="-122"/>
              </a:rPr>
              <a:t>3</a:t>
            </a:r>
            <a:r>
              <a:rPr lang="zh-CN" altLang="en-US" sz="2000" dirty="0" smtClean="0">
                <a:ea typeface="宋体" panose="02010600030101010101" pitchFamily="2" charset="-122"/>
              </a:rPr>
              <a:t>分、</a:t>
            </a:r>
            <a:r>
              <a:rPr lang="en-US" altLang="zh-CN" sz="2000" dirty="0" smtClean="0">
                <a:ea typeface="宋体" panose="02010600030101010101" pitchFamily="2" charset="-122"/>
              </a:rPr>
              <a:t>C</a:t>
            </a:r>
            <a:r>
              <a:rPr lang="zh-CN" altLang="en-US" sz="2000" dirty="0" smtClean="0">
                <a:ea typeface="宋体" panose="02010600030101010101" pitchFamily="2" charset="-122"/>
              </a:rPr>
              <a:t>类</a:t>
            </a:r>
            <a:r>
              <a:rPr lang="en-US" altLang="zh-CN" sz="2000" dirty="0" smtClean="0">
                <a:ea typeface="宋体" panose="02010600030101010101" pitchFamily="2" charset="-122"/>
              </a:rPr>
              <a:t>2</a:t>
            </a:r>
            <a:r>
              <a:rPr lang="zh-CN" altLang="en-US" sz="2000" dirty="0" smtClean="0">
                <a:ea typeface="宋体" panose="02010600030101010101" pitchFamily="2" charset="-122"/>
              </a:rPr>
              <a:t>分、其它</a:t>
            </a:r>
            <a:r>
              <a:rPr lang="en-US" altLang="zh-CN" sz="2000" dirty="0" smtClean="0">
                <a:ea typeface="宋体" panose="02010600030101010101" pitchFamily="2" charset="-122"/>
              </a:rPr>
              <a:t>1</a:t>
            </a:r>
            <a:r>
              <a:rPr lang="zh-CN" altLang="en-US" sz="2000" dirty="0" smtClean="0">
                <a:ea typeface="宋体" panose="02010600030101010101" pitchFamily="2" charset="-122"/>
              </a:rPr>
              <a:t>分</a:t>
            </a:r>
            <a:endParaRPr lang="en-US" altLang="zh-CN" sz="2000" dirty="0" smtClean="0">
              <a:ea typeface="宋体" panose="02010600030101010101" pitchFamily="2" charset="-122"/>
            </a:endParaRPr>
          </a:p>
          <a:p>
            <a:pPr marL="457200" lvl="1" indent="0" eaLnBrk="1" hangingPunct="1">
              <a:lnSpc>
                <a:spcPct val="90000"/>
              </a:lnSpc>
              <a:buNone/>
            </a:pPr>
            <a:endParaRPr lang="en-US" altLang="zh-CN" sz="2000" dirty="0" smtClean="0">
              <a:ea typeface="宋体" panose="02010600030101010101" pitchFamily="2" charset="-122"/>
            </a:endParaRPr>
          </a:p>
          <a:p>
            <a:pPr marL="342900" lvl="1" indent="-342900" eaLnBrk="1" hangingPunct="1">
              <a:lnSpc>
                <a:spcPct val="90000"/>
              </a:lnSpc>
              <a:buClr>
                <a:schemeClr val="tx2"/>
              </a:buClr>
              <a:buBlip>
                <a:blip r:embed="rId3"/>
              </a:buBlip>
            </a:pPr>
            <a:r>
              <a:rPr lang="zh-CN" altLang="en-US" sz="2400" dirty="0">
                <a:ea typeface="宋体" panose="02010600030101010101" pitchFamily="2" charset="-122"/>
                <a:cs typeface="+mn-cs"/>
              </a:rPr>
              <a:t>课件（上海交大</a:t>
            </a:r>
            <a:r>
              <a:rPr lang="en-US" altLang="zh-CN" sz="2400" dirty="0">
                <a:ea typeface="宋体" panose="02010600030101010101" pitchFamily="2" charset="-122"/>
                <a:cs typeface="+mn-cs"/>
              </a:rPr>
              <a:t>-</a:t>
            </a:r>
            <a:r>
              <a:rPr lang="zh-CN" altLang="en-US" sz="2400" dirty="0">
                <a:ea typeface="宋体" panose="02010600030101010101" pitchFamily="2" charset="-122"/>
                <a:cs typeface="+mn-cs"/>
              </a:rPr>
              <a:t>王新兵教授</a:t>
            </a:r>
            <a:r>
              <a:rPr lang="zh-CN" altLang="en-US" sz="2400" dirty="0" smtClean="0">
                <a:ea typeface="宋体" panose="02010600030101010101" pitchFamily="2" charset="-122"/>
                <a:cs typeface="+mn-cs"/>
              </a:rPr>
              <a:t>）</a:t>
            </a:r>
            <a:endParaRPr lang="en-US" altLang="zh-CN" sz="2400" dirty="0" smtClean="0">
              <a:ea typeface="宋体" panose="02010600030101010101" pitchFamily="2" charset="-122"/>
              <a:cs typeface="+mn-cs"/>
            </a:endParaRPr>
          </a:p>
          <a:p>
            <a:pPr marL="400050" lvl="2" indent="0" eaLnBrk="1" hangingPunct="1">
              <a:lnSpc>
                <a:spcPct val="90000"/>
              </a:lnSpc>
              <a:buClr>
                <a:schemeClr val="tx2"/>
              </a:buClr>
              <a:buNone/>
            </a:pPr>
            <a:r>
              <a:rPr lang="zh-CN" altLang="en-US" sz="2000" dirty="0">
                <a:ea typeface="宋体" panose="02010600030101010101" pitchFamily="2" charset="-122"/>
              </a:rPr>
              <a:t>下载地址：</a:t>
            </a:r>
            <a:endParaRPr lang="en-US" altLang="zh-CN" sz="2000" dirty="0">
              <a:ea typeface="宋体" panose="02010600030101010101" pitchFamily="2" charset="-122"/>
            </a:endParaRPr>
          </a:p>
          <a:p>
            <a:pPr marL="457200" lvl="1" indent="0" eaLnBrk="1" hangingPunct="1">
              <a:lnSpc>
                <a:spcPct val="90000"/>
              </a:lnSpc>
              <a:buNone/>
            </a:pPr>
            <a:r>
              <a:rPr lang="zh-CN" altLang="en-US" sz="2000" dirty="0" smtClean="0">
                <a:ea typeface="宋体" panose="02010600030101010101" pitchFamily="2" charset="-122"/>
              </a:rPr>
              <a:t>链接</a:t>
            </a:r>
            <a:r>
              <a:rPr lang="zh-CN" altLang="en-US" sz="2000" dirty="0">
                <a:ea typeface="宋体" panose="02010600030101010101" pitchFamily="2" charset="-122"/>
              </a:rPr>
              <a:t>： </a:t>
            </a:r>
            <a:r>
              <a:rPr lang="en-US" altLang="zh-CN" sz="2000" dirty="0">
                <a:ea typeface="宋体" panose="02010600030101010101" pitchFamily="2" charset="-122"/>
              </a:rPr>
              <a:t>https://</a:t>
            </a:r>
            <a:r>
              <a:rPr lang="en-US" altLang="zh-CN" sz="2000" dirty="0" smtClean="0">
                <a:ea typeface="宋体" panose="02010600030101010101" pitchFamily="2" charset="-122"/>
              </a:rPr>
              <a:t>jbox.sjtu.edu.cn/l/CH54zZ	</a:t>
            </a:r>
            <a:r>
              <a:rPr lang="zh-CN" altLang="en-US" sz="2000" dirty="0" smtClean="0">
                <a:ea typeface="宋体" panose="02010600030101010101" pitchFamily="2" charset="-122"/>
              </a:rPr>
              <a:t>密码</a:t>
            </a:r>
            <a:r>
              <a:rPr lang="zh-CN" altLang="en-US" sz="2000" dirty="0">
                <a:ea typeface="宋体" panose="02010600030101010101" pitchFamily="2" charset="-122"/>
              </a:rPr>
              <a:t>：</a:t>
            </a:r>
            <a:r>
              <a:rPr lang="en-US" altLang="zh-CN" sz="2000" dirty="0" err="1" smtClean="0">
                <a:ea typeface="宋体" panose="02010600030101010101" pitchFamily="2" charset="-122"/>
              </a:rPr>
              <a:t>gvbi</a:t>
            </a:r>
            <a:endParaRPr lang="en-US" altLang="zh-CN" sz="2000" dirty="0" smtClean="0">
              <a:ea typeface="宋体" panose="02010600030101010101" pitchFamily="2" charset="-122"/>
            </a:endParaRPr>
          </a:p>
          <a:p>
            <a:pPr marL="457200" lvl="1" indent="0" eaLnBrk="1" hangingPunct="1">
              <a:lnSpc>
                <a:spcPct val="90000"/>
              </a:lnSpc>
              <a:buNone/>
            </a:pPr>
            <a:endParaRPr lang="en-US" altLang="zh-CN" sz="2000" dirty="0">
              <a:ea typeface="宋体" panose="02010600030101010101" pitchFamily="2" charset="-122"/>
            </a:endParaRPr>
          </a:p>
          <a:p>
            <a:pPr marL="342900" lvl="1" indent="-342900" eaLnBrk="1" hangingPunct="1">
              <a:lnSpc>
                <a:spcPct val="90000"/>
              </a:lnSpc>
              <a:buClr>
                <a:schemeClr val="tx2"/>
              </a:buClr>
              <a:buBlip>
                <a:blip r:embed="rId3"/>
              </a:buBlip>
            </a:pPr>
            <a:r>
              <a:rPr lang="zh-CN" altLang="en-US" sz="2400" dirty="0">
                <a:ea typeface="宋体" panose="02010600030101010101" pitchFamily="2" charset="-122"/>
                <a:cs typeface="+mn-cs"/>
              </a:rPr>
              <a:t>教材：移动互联网导论（第</a:t>
            </a:r>
            <a:r>
              <a:rPr lang="en-US" altLang="zh-CN" sz="2400" dirty="0">
                <a:ea typeface="宋体" panose="02010600030101010101" pitchFamily="2" charset="-122"/>
                <a:cs typeface="+mn-cs"/>
              </a:rPr>
              <a:t>3</a:t>
            </a:r>
            <a:r>
              <a:rPr lang="zh-CN" altLang="en-US" sz="2400" dirty="0">
                <a:ea typeface="宋体" panose="02010600030101010101" pitchFamily="2" charset="-122"/>
                <a:cs typeface="+mn-cs"/>
              </a:rPr>
              <a:t>版</a:t>
            </a:r>
            <a:r>
              <a:rPr lang="en-US" altLang="zh-CN" sz="2400" dirty="0">
                <a:ea typeface="宋体" panose="02010600030101010101" pitchFamily="2" charset="-122"/>
                <a:cs typeface="+mn-cs"/>
              </a:rPr>
              <a:t>/</a:t>
            </a:r>
            <a:r>
              <a:rPr lang="zh-CN" altLang="en-US" sz="2400" dirty="0">
                <a:ea typeface="宋体" panose="02010600030101010101" pitchFamily="2" charset="-122"/>
                <a:cs typeface="+mn-cs"/>
              </a:rPr>
              <a:t>第</a:t>
            </a:r>
            <a:r>
              <a:rPr lang="en-US" altLang="zh-CN" sz="2400" dirty="0">
                <a:ea typeface="宋体" panose="02010600030101010101" pitchFamily="2" charset="-122"/>
                <a:cs typeface="+mn-cs"/>
              </a:rPr>
              <a:t>2</a:t>
            </a:r>
            <a:r>
              <a:rPr lang="zh-CN" altLang="en-US" sz="2400" dirty="0">
                <a:ea typeface="宋体" panose="02010600030101010101" pitchFamily="2" charset="-122"/>
                <a:cs typeface="+mn-cs"/>
              </a:rPr>
              <a:t>版） </a:t>
            </a:r>
            <a:r>
              <a:rPr lang="zh-CN" altLang="en-US" sz="2400" dirty="0" smtClean="0">
                <a:ea typeface="宋体" panose="02010600030101010101" pitchFamily="2" charset="-122"/>
                <a:cs typeface="+mn-cs"/>
              </a:rPr>
              <a:t>清华大学出版社</a:t>
            </a:r>
            <a:endParaRPr lang="en-US" altLang="zh-CN" sz="2400" dirty="0" smtClean="0">
              <a:ea typeface="宋体" panose="02010600030101010101" pitchFamily="2" charset="-122"/>
              <a:cs typeface="+mn-cs"/>
            </a:endParaRPr>
          </a:p>
          <a:p>
            <a:pPr marL="342900" lvl="1" indent="-342900" eaLnBrk="1" hangingPunct="1">
              <a:lnSpc>
                <a:spcPct val="90000"/>
              </a:lnSpc>
              <a:buClr>
                <a:schemeClr val="tx2"/>
              </a:buClr>
              <a:buBlip>
                <a:blip r:embed="rId3"/>
              </a:buBlip>
            </a:pPr>
            <a:endParaRPr lang="en-US" altLang="zh-CN" sz="2400" dirty="0">
              <a:ea typeface="宋体" panose="02010600030101010101" pitchFamily="2" charset="-122"/>
              <a:cs typeface="+mn-cs"/>
            </a:endParaRPr>
          </a:p>
          <a:p>
            <a:pPr marL="342900" lvl="1" indent="-342900" eaLnBrk="1" hangingPunct="1">
              <a:lnSpc>
                <a:spcPct val="90000"/>
              </a:lnSpc>
              <a:buClr>
                <a:schemeClr val="tx2"/>
              </a:buClr>
              <a:buBlip>
                <a:blip r:embed="rId3"/>
              </a:buBlip>
            </a:pPr>
            <a:r>
              <a:rPr lang="zh-CN" altLang="en-US" sz="2400" dirty="0" smtClean="0"/>
              <a:t>翻译交作业邮箱</a:t>
            </a:r>
            <a:r>
              <a:rPr lang="zh-CN" altLang="en-US" sz="2400" dirty="0"/>
              <a:t>： </a:t>
            </a:r>
            <a:r>
              <a:rPr lang="en-US" altLang="zh-CN" sz="2400" dirty="0" smtClean="0">
                <a:hlinkClick r:id="rId4"/>
              </a:rPr>
              <a:t>tzhanghomework@163.com</a:t>
            </a:r>
            <a:endParaRPr lang="en-US" altLang="zh-CN" sz="2400" dirty="0" smtClean="0"/>
          </a:p>
          <a:p>
            <a:pPr marL="742950" lvl="2" indent="-342900" eaLnBrk="1" hangingPunct="1">
              <a:lnSpc>
                <a:spcPct val="90000"/>
              </a:lnSpc>
              <a:buClr>
                <a:schemeClr val="tx2"/>
              </a:buClr>
            </a:pPr>
            <a:r>
              <a:rPr lang="zh-CN" altLang="en-US" sz="2000" dirty="0"/>
              <a:t>命名</a:t>
            </a:r>
            <a:r>
              <a:rPr lang="zh-CN" altLang="en-US" sz="2000" dirty="0" smtClean="0"/>
              <a:t>规则：移动互联网</a:t>
            </a:r>
            <a:r>
              <a:rPr lang="en-US" altLang="zh-CN" sz="2000" dirty="0" smtClean="0"/>
              <a:t>-</a:t>
            </a:r>
            <a:r>
              <a:rPr lang="zh-CN" altLang="en-US" sz="2000" dirty="0" smtClean="0"/>
              <a:t>姓名</a:t>
            </a:r>
            <a:r>
              <a:rPr lang="en-US" altLang="zh-CN" sz="2000" dirty="0" smtClean="0"/>
              <a:t>-</a:t>
            </a:r>
            <a:r>
              <a:rPr lang="zh-CN" altLang="en-US" sz="2000" dirty="0" smtClean="0"/>
              <a:t>学号</a:t>
            </a:r>
            <a:r>
              <a:rPr lang="en-US" altLang="zh-CN" sz="2000" dirty="0" smtClean="0"/>
              <a:t>-</a:t>
            </a:r>
            <a:r>
              <a:rPr lang="zh-CN" altLang="en-US" sz="2000" dirty="0" smtClean="0"/>
              <a:t>翻译作业</a:t>
            </a:r>
            <a:endParaRPr lang="en-US" altLang="zh-CN" sz="2000" dirty="0"/>
          </a:p>
          <a:p>
            <a:pPr marL="342900" lvl="1" indent="-342900" eaLnBrk="1" hangingPunct="1">
              <a:lnSpc>
                <a:spcPct val="90000"/>
              </a:lnSpc>
              <a:buClr>
                <a:schemeClr val="tx2"/>
              </a:buClr>
              <a:buBlip>
                <a:blip r:embed="rId3"/>
              </a:buBlip>
            </a:pPr>
            <a:endParaRPr lang="en-US" altLang="zh-CN" sz="2400" dirty="0">
              <a:ea typeface="宋体" panose="02010600030101010101" pitchFamily="2" charset="-122"/>
              <a:cs typeface="+mn-cs"/>
            </a:endParaRPr>
          </a:p>
        </p:txBody>
      </p:sp>
    </p:spTree>
    <p:extLst>
      <p:ext uri="{BB962C8B-B14F-4D97-AF65-F5344CB8AC3E}">
        <p14:creationId xmlns:p14="http://schemas.microsoft.com/office/powerpoint/2010/main" val="42661395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dirty="0" smtClean="0">
                <a:ea typeface="宋体" panose="02010600030101010101" pitchFamily="2" charset="-122"/>
              </a:rPr>
              <a:t>互联网与移动互联网</a:t>
            </a:r>
          </a:p>
        </p:txBody>
      </p:sp>
      <p:sp>
        <p:nvSpPr>
          <p:cNvPr id="43011"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2"/>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2"/>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4301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2"/>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2"/>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E04D6CEB-9113-49C9-B0C4-42770ADD9B35}" type="slidenum">
              <a:rPr lang="en-US" altLang="zh-CN" sz="1400" smtClean="0"/>
              <a:pPr>
                <a:spcBef>
                  <a:spcPct val="0"/>
                </a:spcBef>
                <a:buClrTx/>
                <a:buFontTx/>
                <a:buNone/>
              </a:pPr>
              <a:t>20</a:t>
            </a:fld>
            <a:endParaRPr lang="en-US" altLang="zh-CN" sz="1400" smtClean="0"/>
          </a:p>
        </p:txBody>
      </p:sp>
      <p:sp>
        <p:nvSpPr>
          <p:cNvPr id="43013" name="Rectangle 2"/>
          <p:cNvSpPr txBox="1">
            <a:spLocks noChangeArrowheads="1"/>
          </p:cNvSpPr>
          <p:nvPr/>
        </p:nvSpPr>
        <p:spPr bwMode="auto">
          <a:xfrm>
            <a:off x="431800" y="1195388"/>
            <a:ext cx="82565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Blip>
                <a:blip r:embed="rId2"/>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2"/>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r>
              <a:rPr lang="zh-CN" altLang="en-US" sz="2800" b="0" dirty="0" smtClean="0">
                <a:ea typeface="宋体" panose="02010600030101010101" pitchFamily="2" charset="-122"/>
              </a:rPr>
              <a:t> 移动</a:t>
            </a:r>
            <a:r>
              <a:rPr lang="zh-CN" altLang="en-US" sz="2800" b="0" dirty="0">
                <a:ea typeface="宋体" panose="02010600030101010101" pitchFamily="2" charset="-122"/>
              </a:rPr>
              <a:t>互联网的影响</a:t>
            </a:r>
            <a:endParaRPr lang="en-US" altLang="zh-CN" sz="2800" b="0" dirty="0" smtClean="0">
              <a:ea typeface="宋体" panose="02010600030101010101" pitchFamily="2" charset="-122"/>
            </a:endParaRPr>
          </a:p>
          <a:p>
            <a:pPr eaLnBrk="1" hangingPunct="1"/>
            <a:r>
              <a:rPr lang="en-US" altLang="zh-CN" sz="2800" dirty="0" smtClean="0">
                <a:ea typeface="宋体" panose="02010600030101010101" pitchFamily="2" charset="-122"/>
              </a:rPr>
              <a:t> </a:t>
            </a:r>
            <a:r>
              <a:rPr lang="zh-CN" altLang="zh-CN" sz="2800" dirty="0" smtClean="0">
                <a:ea typeface="宋体" panose="02010600030101010101" pitchFamily="2" charset="-122"/>
              </a:rPr>
              <a:t>零售业</a:t>
            </a:r>
            <a:r>
              <a:rPr lang="en-US" altLang="zh-CN" sz="2800" dirty="0" smtClean="0">
                <a:ea typeface="宋体" panose="02010600030101010101" pitchFamily="2" charset="-122"/>
              </a:rPr>
              <a:t>                 </a:t>
            </a:r>
            <a:r>
              <a:rPr lang="zh-CN" altLang="zh-CN" sz="2800" dirty="0" smtClean="0">
                <a:ea typeface="宋体" panose="02010600030101010101" pitchFamily="2" charset="-122"/>
              </a:rPr>
              <a:t>批发业</a:t>
            </a:r>
            <a:endParaRPr lang="en-US" altLang="zh-CN" sz="2800" dirty="0" smtClean="0">
              <a:ea typeface="宋体" panose="02010600030101010101" pitchFamily="2" charset="-122"/>
            </a:endParaRPr>
          </a:p>
          <a:p>
            <a:pPr eaLnBrk="1" hangingPunct="1"/>
            <a:r>
              <a:rPr lang="en-US" altLang="zh-CN" sz="2800" dirty="0" smtClean="0">
                <a:ea typeface="宋体" panose="02010600030101010101" pitchFamily="2" charset="-122"/>
              </a:rPr>
              <a:t> </a:t>
            </a:r>
            <a:r>
              <a:rPr lang="zh-CN" altLang="zh-CN" sz="2800" dirty="0">
                <a:ea typeface="宋体" panose="02010600030101010101" pitchFamily="2" charset="-122"/>
              </a:rPr>
              <a:t>制造业</a:t>
            </a:r>
            <a:r>
              <a:rPr lang="en-US" altLang="zh-CN" sz="2800" dirty="0">
                <a:ea typeface="宋体" panose="02010600030101010101" pitchFamily="2" charset="-122"/>
              </a:rPr>
              <a:t>                 </a:t>
            </a:r>
            <a:r>
              <a:rPr lang="zh-CN" altLang="zh-CN" sz="2800" dirty="0">
                <a:ea typeface="宋体" panose="02010600030101010101" pitchFamily="2" charset="-122"/>
              </a:rPr>
              <a:t>广告业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 </a:t>
            </a:r>
            <a:r>
              <a:rPr lang="zh-CN" altLang="zh-CN" sz="2800" dirty="0">
                <a:ea typeface="宋体" panose="02010600030101010101" pitchFamily="2" charset="-122"/>
              </a:rPr>
              <a:t>新闻业</a:t>
            </a:r>
            <a:r>
              <a:rPr lang="en-US" altLang="zh-CN" sz="2800" dirty="0">
                <a:ea typeface="宋体" panose="02010600030101010101" pitchFamily="2" charset="-122"/>
              </a:rPr>
              <a:t>                 </a:t>
            </a:r>
            <a:r>
              <a:rPr lang="zh-CN" altLang="zh-CN" sz="2800" dirty="0">
                <a:ea typeface="宋体" panose="02010600030101010101" pitchFamily="2" charset="-122"/>
              </a:rPr>
              <a:t>通信业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 </a:t>
            </a:r>
            <a:r>
              <a:rPr lang="zh-CN" altLang="zh-CN" sz="2800" dirty="0">
                <a:ea typeface="宋体" panose="02010600030101010101" pitchFamily="2" charset="-122"/>
              </a:rPr>
              <a:t>物流业</a:t>
            </a:r>
            <a:r>
              <a:rPr lang="en-US" altLang="zh-CN" sz="2800" dirty="0">
                <a:ea typeface="宋体" panose="02010600030101010101" pitchFamily="2" charset="-122"/>
              </a:rPr>
              <a:t>                 </a:t>
            </a:r>
            <a:r>
              <a:rPr lang="zh-CN" altLang="zh-CN" sz="2800" dirty="0">
                <a:ea typeface="宋体" panose="02010600030101010101" pitchFamily="2" charset="-122"/>
              </a:rPr>
              <a:t>酒店业</a:t>
            </a:r>
            <a:r>
              <a:rPr lang="en-US" altLang="zh-CN" sz="2800" dirty="0">
                <a:ea typeface="宋体" panose="02010600030101010101" pitchFamily="2" charset="-122"/>
              </a:rPr>
              <a:t>/</a:t>
            </a:r>
            <a:r>
              <a:rPr lang="zh-CN" altLang="zh-CN" sz="2800" dirty="0">
                <a:ea typeface="宋体" panose="02010600030101010101" pitchFamily="2" charset="-122"/>
              </a:rPr>
              <a:t>旅游业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 </a:t>
            </a:r>
            <a:r>
              <a:rPr lang="zh-CN" altLang="zh-CN" sz="2800" dirty="0">
                <a:ea typeface="宋体" panose="02010600030101010101" pitchFamily="2" charset="-122"/>
              </a:rPr>
              <a:t>餐饮业</a:t>
            </a:r>
            <a:r>
              <a:rPr lang="en-US" altLang="zh-CN" sz="2800" dirty="0">
                <a:ea typeface="宋体" panose="02010600030101010101" pitchFamily="2" charset="-122"/>
              </a:rPr>
              <a:t>                 </a:t>
            </a:r>
            <a:r>
              <a:rPr lang="zh-CN" altLang="zh-CN" sz="2800" dirty="0">
                <a:ea typeface="宋体" panose="02010600030101010101" pitchFamily="2" charset="-122"/>
              </a:rPr>
              <a:t>金融业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 </a:t>
            </a:r>
            <a:r>
              <a:rPr lang="zh-CN" altLang="zh-CN" sz="2800" dirty="0">
                <a:ea typeface="宋体" panose="02010600030101010101" pitchFamily="2" charset="-122"/>
              </a:rPr>
              <a:t>保险业</a:t>
            </a:r>
            <a:r>
              <a:rPr lang="en-US" altLang="zh-CN" sz="2800" dirty="0">
                <a:ea typeface="宋体" panose="02010600030101010101" pitchFamily="2" charset="-122"/>
              </a:rPr>
              <a:t>                 </a:t>
            </a:r>
            <a:r>
              <a:rPr lang="zh-CN" altLang="zh-CN" sz="2800" dirty="0">
                <a:ea typeface="宋体" panose="02010600030101010101" pitchFamily="2" charset="-122"/>
              </a:rPr>
              <a:t>医疗业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 </a:t>
            </a:r>
            <a:r>
              <a:rPr lang="zh-CN" altLang="zh-CN" sz="2800" dirty="0">
                <a:ea typeface="宋体" panose="02010600030101010101" pitchFamily="2" charset="-122"/>
              </a:rPr>
              <a:t>教育业</a:t>
            </a:r>
            <a:r>
              <a:rPr lang="en-US" altLang="zh-CN" sz="2800" dirty="0">
                <a:ea typeface="宋体" panose="02010600030101010101" pitchFamily="2" charset="-122"/>
              </a:rPr>
              <a:t>                 </a:t>
            </a:r>
            <a:r>
              <a:rPr lang="zh-CN" altLang="zh-CN" sz="2800" dirty="0">
                <a:ea typeface="宋体" panose="02010600030101010101" pitchFamily="2" charset="-122"/>
              </a:rPr>
              <a:t>电视业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 </a:t>
            </a:r>
            <a:r>
              <a:rPr lang="zh-CN" altLang="zh-CN" sz="2800" dirty="0">
                <a:ea typeface="宋体" panose="02010600030101010101" pitchFamily="2" charset="-122"/>
              </a:rPr>
              <a:t>电影业</a:t>
            </a:r>
            <a:r>
              <a:rPr lang="en-US" altLang="zh-CN" sz="2800" dirty="0">
                <a:ea typeface="宋体" panose="02010600030101010101" pitchFamily="2" charset="-122"/>
              </a:rPr>
              <a:t>                 </a:t>
            </a:r>
            <a:r>
              <a:rPr lang="zh-CN" altLang="zh-CN" sz="2800" dirty="0">
                <a:ea typeface="宋体" panose="02010600030101010101" pitchFamily="2" charset="-122"/>
              </a:rPr>
              <a:t>出版业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 </a:t>
            </a:r>
            <a:r>
              <a:rPr lang="zh-CN" altLang="zh-CN" sz="2800" dirty="0">
                <a:ea typeface="宋体" panose="02010600030101010101" pitchFamily="2" charset="-122"/>
              </a:rPr>
              <a:t>垄断行业</a:t>
            </a:r>
            <a:r>
              <a:rPr lang="en-US" altLang="zh-CN" sz="2800" dirty="0">
                <a:ea typeface="宋体" panose="02010600030101010101" pitchFamily="2" charset="-122"/>
              </a:rPr>
              <a:t>  ……</a:t>
            </a:r>
            <a:endParaRPr lang="en-US" altLang="zh-CN" sz="2800" b="0" dirty="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4403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673CD460-D0D5-4E73-A5ED-7A3E5786A837}" type="slidenum">
              <a:rPr lang="en-US" altLang="zh-CN" sz="1400" smtClean="0"/>
              <a:pPr>
                <a:spcBef>
                  <a:spcPct val="0"/>
                </a:spcBef>
                <a:buClrTx/>
                <a:buFontTx/>
                <a:buNone/>
              </a:pPr>
              <a:t>21</a:t>
            </a:fld>
            <a:endParaRPr lang="en-US" altLang="zh-CN" sz="1400" smtClean="0"/>
          </a:p>
        </p:txBody>
      </p:sp>
      <p:sp>
        <p:nvSpPr>
          <p:cNvPr id="44036" name="Rectangle 2"/>
          <p:cNvSpPr>
            <a:spLocks noGrp="1" noChangeArrowheads="1"/>
          </p:cNvSpPr>
          <p:nvPr>
            <p:ph type="title"/>
          </p:nvPr>
        </p:nvSpPr>
        <p:spPr/>
        <p:txBody>
          <a:bodyPr/>
          <a:lstStyle/>
          <a:p>
            <a:pPr eaLnBrk="1" hangingPunct="1"/>
            <a:r>
              <a:rPr lang="zh-CN" altLang="en-US" sz="2800" dirty="0">
                <a:ea typeface="宋体" panose="02010600030101010101" pitchFamily="2" charset="-122"/>
              </a:rPr>
              <a:t>蜂窝系统的基本原理</a:t>
            </a:r>
            <a:endParaRPr lang="en-US" altLang="zh-CN" sz="2800" dirty="0" smtClean="0">
              <a:ea typeface="宋体" panose="02010600030101010101" pitchFamily="2" charset="-122"/>
            </a:endParaRPr>
          </a:p>
        </p:txBody>
      </p:sp>
      <p:sp>
        <p:nvSpPr>
          <p:cNvPr id="44037" name="Text Box 3"/>
          <p:cNvSpPr txBox="1">
            <a:spLocks noChangeArrowheads="1"/>
          </p:cNvSpPr>
          <p:nvPr/>
        </p:nvSpPr>
        <p:spPr bwMode="auto">
          <a:xfrm>
            <a:off x="990600" y="5486400"/>
            <a:ext cx="701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000" b="0" dirty="0" smtClean="0">
                <a:solidFill>
                  <a:srgbClr val="000066"/>
                </a:solidFill>
                <a:latin typeface="Helvetica" panose="020B0604020202020204" pitchFamily="34" charset="0"/>
                <a:ea typeface="宋体" panose="02010600030101010101" pitchFamily="2" charset="-122"/>
              </a:rPr>
              <a:t>图示：一个带有移动设备和基站的蜂窝</a:t>
            </a:r>
            <a:endParaRPr lang="en-US" altLang="zh-CN" sz="2000" b="0" dirty="0">
              <a:solidFill>
                <a:srgbClr val="000066"/>
              </a:solidFill>
              <a:latin typeface="Helvetica" panose="020B0604020202020204" pitchFamily="34" charset="0"/>
              <a:ea typeface="宋体" panose="02010600030101010101" pitchFamily="2" charset="-122"/>
            </a:endParaRPr>
          </a:p>
        </p:txBody>
      </p:sp>
      <p:pic>
        <p:nvPicPr>
          <p:cNvPr id="44038"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4438" y="3584575"/>
            <a:ext cx="129063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3213" y="2865438"/>
            <a:ext cx="187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40" name="Group 6"/>
          <p:cNvGrpSpPr>
            <a:grpSpLocks/>
          </p:cNvGrpSpPr>
          <p:nvPr/>
        </p:nvGrpSpPr>
        <p:grpSpPr bwMode="auto">
          <a:xfrm>
            <a:off x="3944938" y="2247900"/>
            <a:ext cx="815975" cy="744538"/>
            <a:chOff x="782" y="413"/>
            <a:chExt cx="514" cy="469"/>
          </a:xfrm>
        </p:grpSpPr>
        <p:sp>
          <p:nvSpPr>
            <p:cNvPr id="44054" name="Line 7"/>
            <p:cNvSpPr>
              <a:spLocks noChangeShapeType="1"/>
            </p:cNvSpPr>
            <p:nvPr/>
          </p:nvSpPr>
          <p:spPr bwMode="auto">
            <a:xfrm flipH="1">
              <a:off x="966" y="413"/>
              <a:ext cx="73"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5" name="Line 8"/>
            <p:cNvSpPr>
              <a:spLocks noChangeShapeType="1"/>
            </p:cNvSpPr>
            <p:nvPr/>
          </p:nvSpPr>
          <p:spPr bwMode="auto">
            <a:xfrm>
              <a:off x="1039" y="413"/>
              <a:ext cx="73"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6" name="Line 9"/>
            <p:cNvSpPr>
              <a:spLocks noChangeShapeType="1"/>
            </p:cNvSpPr>
            <p:nvPr/>
          </p:nvSpPr>
          <p:spPr bwMode="auto">
            <a:xfrm>
              <a:off x="1002" y="480"/>
              <a:ext cx="7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7" name="Line 10"/>
            <p:cNvSpPr>
              <a:spLocks noChangeShapeType="1"/>
            </p:cNvSpPr>
            <p:nvPr/>
          </p:nvSpPr>
          <p:spPr bwMode="auto">
            <a:xfrm flipH="1">
              <a:off x="929" y="480"/>
              <a:ext cx="110" cy="40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8" name="Line 11"/>
            <p:cNvSpPr>
              <a:spLocks noChangeShapeType="1"/>
            </p:cNvSpPr>
            <p:nvPr/>
          </p:nvSpPr>
          <p:spPr bwMode="auto">
            <a:xfrm>
              <a:off x="1039" y="480"/>
              <a:ext cx="110" cy="40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9" name="Line 12"/>
            <p:cNvSpPr>
              <a:spLocks noChangeShapeType="1"/>
            </p:cNvSpPr>
            <p:nvPr/>
          </p:nvSpPr>
          <p:spPr bwMode="auto">
            <a:xfrm>
              <a:off x="929" y="881"/>
              <a:ext cx="2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0" name="Line 13"/>
            <p:cNvSpPr>
              <a:spLocks noChangeShapeType="1"/>
            </p:cNvSpPr>
            <p:nvPr/>
          </p:nvSpPr>
          <p:spPr bwMode="auto">
            <a:xfrm>
              <a:off x="1002" y="614"/>
              <a:ext cx="7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1" name="Line 14"/>
            <p:cNvSpPr>
              <a:spLocks noChangeShapeType="1"/>
            </p:cNvSpPr>
            <p:nvPr/>
          </p:nvSpPr>
          <p:spPr bwMode="auto">
            <a:xfrm>
              <a:off x="966" y="681"/>
              <a:ext cx="1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2" name="Line 15"/>
            <p:cNvSpPr>
              <a:spLocks noChangeShapeType="1"/>
            </p:cNvSpPr>
            <p:nvPr/>
          </p:nvSpPr>
          <p:spPr bwMode="auto">
            <a:xfrm>
              <a:off x="966" y="747"/>
              <a:ext cx="1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3" name="Line 16"/>
            <p:cNvSpPr>
              <a:spLocks noChangeShapeType="1"/>
            </p:cNvSpPr>
            <p:nvPr/>
          </p:nvSpPr>
          <p:spPr bwMode="auto">
            <a:xfrm>
              <a:off x="929" y="815"/>
              <a:ext cx="2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4" name="Line 17"/>
            <p:cNvSpPr>
              <a:spLocks noChangeShapeType="1"/>
            </p:cNvSpPr>
            <p:nvPr/>
          </p:nvSpPr>
          <p:spPr bwMode="auto">
            <a:xfrm>
              <a:off x="1002" y="614"/>
              <a:ext cx="147" cy="26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5" name="Line 18"/>
            <p:cNvSpPr>
              <a:spLocks noChangeShapeType="1"/>
            </p:cNvSpPr>
            <p:nvPr/>
          </p:nvSpPr>
          <p:spPr bwMode="auto">
            <a:xfrm flipV="1">
              <a:off x="929" y="614"/>
              <a:ext cx="147" cy="26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6" name="Line 19"/>
            <p:cNvSpPr>
              <a:spLocks noChangeShapeType="1"/>
            </p:cNvSpPr>
            <p:nvPr/>
          </p:nvSpPr>
          <p:spPr bwMode="auto">
            <a:xfrm flipH="1">
              <a:off x="782" y="413"/>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7" name="Line 20"/>
            <p:cNvSpPr>
              <a:spLocks noChangeShapeType="1"/>
            </p:cNvSpPr>
            <p:nvPr/>
          </p:nvSpPr>
          <p:spPr bwMode="auto">
            <a:xfrm>
              <a:off x="782" y="547"/>
              <a:ext cx="11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8" name="Line 21"/>
            <p:cNvSpPr>
              <a:spLocks noChangeShapeType="1"/>
            </p:cNvSpPr>
            <p:nvPr/>
          </p:nvSpPr>
          <p:spPr bwMode="auto">
            <a:xfrm flipH="1">
              <a:off x="782" y="547"/>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9" name="Line 22"/>
            <p:cNvSpPr>
              <a:spLocks noChangeShapeType="1"/>
            </p:cNvSpPr>
            <p:nvPr/>
          </p:nvSpPr>
          <p:spPr bwMode="auto">
            <a:xfrm>
              <a:off x="1186" y="413"/>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0" name="Line 23"/>
            <p:cNvSpPr>
              <a:spLocks noChangeShapeType="1"/>
            </p:cNvSpPr>
            <p:nvPr/>
          </p:nvSpPr>
          <p:spPr bwMode="auto">
            <a:xfrm flipH="1">
              <a:off x="1186" y="547"/>
              <a:ext cx="11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1" name="Line 24"/>
            <p:cNvSpPr>
              <a:spLocks noChangeShapeType="1"/>
            </p:cNvSpPr>
            <p:nvPr/>
          </p:nvSpPr>
          <p:spPr bwMode="auto">
            <a:xfrm>
              <a:off x="1186" y="547"/>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2" name="Line 25"/>
            <p:cNvSpPr>
              <a:spLocks noChangeShapeType="1"/>
            </p:cNvSpPr>
            <p:nvPr/>
          </p:nvSpPr>
          <p:spPr bwMode="auto">
            <a:xfrm flipH="1">
              <a:off x="966" y="413"/>
              <a:ext cx="73"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3" name="Line 26"/>
            <p:cNvSpPr>
              <a:spLocks noChangeShapeType="1"/>
            </p:cNvSpPr>
            <p:nvPr/>
          </p:nvSpPr>
          <p:spPr bwMode="auto">
            <a:xfrm>
              <a:off x="1039" y="413"/>
              <a:ext cx="73"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4" name="Line 27"/>
            <p:cNvSpPr>
              <a:spLocks noChangeShapeType="1"/>
            </p:cNvSpPr>
            <p:nvPr/>
          </p:nvSpPr>
          <p:spPr bwMode="auto">
            <a:xfrm>
              <a:off x="1002" y="480"/>
              <a:ext cx="7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5" name="Line 28"/>
            <p:cNvSpPr>
              <a:spLocks noChangeShapeType="1"/>
            </p:cNvSpPr>
            <p:nvPr/>
          </p:nvSpPr>
          <p:spPr bwMode="auto">
            <a:xfrm flipH="1">
              <a:off x="929" y="480"/>
              <a:ext cx="110" cy="40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6" name="Line 29"/>
            <p:cNvSpPr>
              <a:spLocks noChangeShapeType="1"/>
            </p:cNvSpPr>
            <p:nvPr/>
          </p:nvSpPr>
          <p:spPr bwMode="auto">
            <a:xfrm>
              <a:off x="1039" y="480"/>
              <a:ext cx="110" cy="40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7" name="Line 30"/>
            <p:cNvSpPr>
              <a:spLocks noChangeShapeType="1"/>
            </p:cNvSpPr>
            <p:nvPr/>
          </p:nvSpPr>
          <p:spPr bwMode="auto">
            <a:xfrm>
              <a:off x="929" y="881"/>
              <a:ext cx="2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8" name="Line 31"/>
            <p:cNvSpPr>
              <a:spLocks noChangeShapeType="1"/>
            </p:cNvSpPr>
            <p:nvPr/>
          </p:nvSpPr>
          <p:spPr bwMode="auto">
            <a:xfrm>
              <a:off x="1002" y="614"/>
              <a:ext cx="7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9" name="Line 32"/>
            <p:cNvSpPr>
              <a:spLocks noChangeShapeType="1"/>
            </p:cNvSpPr>
            <p:nvPr/>
          </p:nvSpPr>
          <p:spPr bwMode="auto">
            <a:xfrm>
              <a:off x="966" y="681"/>
              <a:ext cx="1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0" name="Line 33"/>
            <p:cNvSpPr>
              <a:spLocks noChangeShapeType="1"/>
            </p:cNvSpPr>
            <p:nvPr/>
          </p:nvSpPr>
          <p:spPr bwMode="auto">
            <a:xfrm>
              <a:off x="966" y="747"/>
              <a:ext cx="1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1" name="Line 34"/>
            <p:cNvSpPr>
              <a:spLocks noChangeShapeType="1"/>
            </p:cNvSpPr>
            <p:nvPr/>
          </p:nvSpPr>
          <p:spPr bwMode="auto">
            <a:xfrm>
              <a:off x="929" y="815"/>
              <a:ext cx="2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2" name="Line 35"/>
            <p:cNvSpPr>
              <a:spLocks noChangeShapeType="1"/>
            </p:cNvSpPr>
            <p:nvPr/>
          </p:nvSpPr>
          <p:spPr bwMode="auto">
            <a:xfrm>
              <a:off x="1002" y="614"/>
              <a:ext cx="147" cy="26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3" name="Line 36"/>
            <p:cNvSpPr>
              <a:spLocks noChangeShapeType="1"/>
            </p:cNvSpPr>
            <p:nvPr/>
          </p:nvSpPr>
          <p:spPr bwMode="auto">
            <a:xfrm flipV="1">
              <a:off x="929" y="614"/>
              <a:ext cx="147" cy="26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4" name="Line 37"/>
            <p:cNvSpPr>
              <a:spLocks noChangeShapeType="1"/>
            </p:cNvSpPr>
            <p:nvPr/>
          </p:nvSpPr>
          <p:spPr bwMode="auto">
            <a:xfrm flipH="1">
              <a:off x="782" y="413"/>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5" name="Line 38"/>
            <p:cNvSpPr>
              <a:spLocks noChangeShapeType="1"/>
            </p:cNvSpPr>
            <p:nvPr/>
          </p:nvSpPr>
          <p:spPr bwMode="auto">
            <a:xfrm>
              <a:off x="782" y="547"/>
              <a:ext cx="11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6" name="Line 39"/>
            <p:cNvSpPr>
              <a:spLocks noChangeShapeType="1"/>
            </p:cNvSpPr>
            <p:nvPr/>
          </p:nvSpPr>
          <p:spPr bwMode="auto">
            <a:xfrm flipH="1">
              <a:off x="782" y="547"/>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7" name="Line 40"/>
            <p:cNvSpPr>
              <a:spLocks noChangeShapeType="1"/>
            </p:cNvSpPr>
            <p:nvPr/>
          </p:nvSpPr>
          <p:spPr bwMode="auto">
            <a:xfrm>
              <a:off x="1186" y="413"/>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8" name="Line 41"/>
            <p:cNvSpPr>
              <a:spLocks noChangeShapeType="1"/>
            </p:cNvSpPr>
            <p:nvPr/>
          </p:nvSpPr>
          <p:spPr bwMode="auto">
            <a:xfrm flipH="1">
              <a:off x="1186" y="547"/>
              <a:ext cx="11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9" name="Line 42"/>
            <p:cNvSpPr>
              <a:spLocks noChangeShapeType="1"/>
            </p:cNvSpPr>
            <p:nvPr/>
          </p:nvSpPr>
          <p:spPr bwMode="auto">
            <a:xfrm>
              <a:off x="1186" y="547"/>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041" name="Rectangle 43"/>
          <p:cNvSpPr>
            <a:spLocks noChangeArrowheads="1"/>
          </p:cNvSpPr>
          <p:nvPr/>
        </p:nvSpPr>
        <p:spPr bwMode="auto">
          <a:xfrm>
            <a:off x="4192588" y="3035300"/>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zh-CN" sz="1800" b="0">
                <a:solidFill>
                  <a:srgbClr val="000066"/>
                </a:solidFill>
                <a:latin typeface="Helvetica" panose="020B0604020202020204" pitchFamily="34" charset="0"/>
                <a:ea typeface="宋体" panose="02010600030101010101" pitchFamily="2" charset="-122"/>
              </a:rPr>
              <a:t>BS</a:t>
            </a:r>
          </a:p>
        </p:txBody>
      </p:sp>
      <p:sp>
        <p:nvSpPr>
          <p:cNvPr id="44042" name="Rectangle 44"/>
          <p:cNvSpPr>
            <a:spLocks noChangeArrowheads="1"/>
          </p:cNvSpPr>
          <p:nvPr/>
        </p:nvSpPr>
        <p:spPr bwMode="auto">
          <a:xfrm>
            <a:off x="4208463" y="4054475"/>
            <a:ext cx="342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zh-CN" sz="1800" b="0">
                <a:solidFill>
                  <a:srgbClr val="000066"/>
                </a:solidFill>
                <a:latin typeface="Helvetica" panose="020B0604020202020204" pitchFamily="34" charset="0"/>
                <a:ea typeface="宋体" panose="02010600030101010101" pitchFamily="2" charset="-122"/>
              </a:rPr>
              <a:t>MS</a:t>
            </a:r>
          </a:p>
        </p:txBody>
      </p:sp>
      <p:sp>
        <p:nvSpPr>
          <p:cNvPr id="44043" name="Rectangle 45"/>
          <p:cNvSpPr>
            <a:spLocks noChangeArrowheads="1"/>
          </p:cNvSpPr>
          <p:nvPr/>
        </p:nvSpPr>
        <p:spPr bwMode="auto">
          <a:xfrm>
            <a:off x="3073400" y="3165475"/>
            <a:ext cx="393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zh-CN" sz="1800" b="0">
                <a:solidFill>
                  <a:srgbClr val="000066"/>
                </a:solidFill>
                <a:latin typeface="Helvetica" panose="020B0604020202020204" pitchFamily="34" charset="0"/>
                <a:ea typeface="宋体" panose="02010600030101010101" pitchFamily="2" charset="-122"/>
              </a:rPr>
              <a:t>Cell</a:t>
            </a:r>
          </a:p>
        </p:txBody>
      </p:sp>
      <p:sp>
        <p:nvSpPr>
          <p:cNvPr id="44044" name="Text Box 46"/>
          <p:cNvSpPr txBox="1">
            <a:spLocks noChangeArrowheads="1"/>
          </p:cNvSpPr>
          <p:nvPr/>
        </p:nvSpPr>
        <p:spPr bwMode="auto">
          <a:xfrm>
            <a:off x="6530975" y="4195763"/>
            <a:ext cx="21558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0"/>
              </a:spcBef>
              <a:buClrTx/>
              <a:buFontTx/>
              <a:buNone/>
            </a:pPr>
            <a:r>
              <a:rPr lang="zh-CN" altLang="en-US" sz="1800" b="0" dirty="0" smtClean="0">
                <a:solidFill>
                  <a:srgbClr val="000066"/>
                </a:solidFill>
                <a:latin typeface="Helvetica" panose="020B0604020202020204" pitchFamily="34" charset="0"/>
                <a:ea typeface="宋体" panose="02010600030101010101" pitchFamily="2" charset="-122"/>
                <a:cs typeface="Times New Roman" panose="02020603050405020304" pitchFamily="18" charset="0"/>
              </a:rPr>
              <a:t>大多数模型中使用六边形蜂窝区域</a:t>
            </a:r>
            <a:endParaRPr lang="en-US" altLang="zh-CN" sz="1800" b="0" dirty="0">
              <a:solidFill>
                <a:srgbClr val="000066"/>
              </a:solidFill>
              <a:latin typeface="Helvetica" panose="020B0604020202020204" pitchFamily="34" charset="0"/>
              <a:ea typeface="宋体" panose="02010600030101010101" pitchFamily="2" charset="-122"/>
              <a:cs typeface="Times New Roman" panose="02020603050405020304" pitchFamily="18" charset="0"/>
            </a:endParaRPr>
          </a:p>
        </p:txBody>
      </p:sp>
      <p:sp>
        <p:nvSpPr>
          <p:cNvPr id="44045" name="Line 47"/>
          <p:cNvSpPr>
            <a:spLocks noChangeShapeType="1"/>
          </p:cNvSpPr>
          <p:nvPr/>
        </p:nvSpPr>
        <p:spPr bwMode="auto">
          <a:xfrm flipH="1">
            <a:off x="5715000" y="1978025"/>
            <a:ext cx="887413" cy="3841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6" name="Text Box 48"/>
          <p:cNvSpPr txBox="1">
            <a:spLocks noChangeArrowheads="1"/>
          </p:cNvSpPr>
          <p:nvPr/>
        </p:nvSpPr>
        <p:spPr bwMode="auto">
          <a:xfrm>
            <a:off x="6508750" y="1774825"/>
            <a:ext cx="18923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zh-CN" altLang="en-US" sz="1800" b="0" dirty="0" smtClean="0">
                <a:solidFill>
                  <a:schemeClr val="folHlink"/>
                </a:solidFill>
                <a:ea typeface="宋体" panose="02010600030101010101" pitchFamily="2" charset="-122"/>
                <a:cs typeface="Times New Roman" panose="02020603050405020304" pitchFamily="18" charset="0"/>
              </a:rPr>
              <a:t>理想蜂窝区域</a:t>
            </a:r>
            <a:r>
              <a:rPr lang="en-US" altLang="zh-CN" sz="1800" b="0" dirty="0" smtClean="0">
                <a:solidFill>
                  <a:schemeClr val="folHlink"/>
                </a:solidFill>
                <a:ea typeface="宋体" panose="02010600030101010101" pitchFamily="2" charset="-122"/>
                <a:cs typeface="Times New Roman" panose="02020603050405020304" pitchFamily="18" charset="0"/>
              </a:rPr>
              <a:t> </a:t>
            </a:r>
            <a:endParaRPr lang="en-US" altLang="zh-CN" sz="1800" b="0" dirty="0">
              <a:solidFill>
                <a:schemeClr val="folHlink"/>
              </a:solidFill>
              <a:ea typeface="宋体" panose="02010600030101010101" pitchFamily="2" charset="-122"/>
              <a:cs typeface="Times New Roman" panose="02020603050405020304" pitchFamily="18" charset="0"/>
            </a:endParaRPr>
          </a:p>
          <a:p>
            <a:pPr algn="ctr" eaLnBrk="1" hangingPunct="1">
              <a:spcBef>
                <a:spcPct val="0"/>
              </a:spcBef>
              <a:buClrTx/>
              <a:buFontTx/>
              <a:buNone/>
            </a:pPr>
            <a:r>
              <a:rPr lang="zh-CN" altLang="en-US" sz="1800" b="0" dirty="0">
                <a:solidFill>
                  <a:schemeClr val="folHlink"/>
                </a:solidFill>
                <a:ea typeface="宋体" panose="02010600030101010101" pitchFamily="2" charset="-122"/>
                <a:cs typeface="Times New Roman" panose="02020603050405020304" pitchFamily="18" charset="0"/>
              </a:rPr>
              <a:t>（</a:t>
            </a:r>
            <a:r>
              <a:rPr lang="en-US" altLang="zh-CN" sz="1800" b="0" dirty="0" smtClean="0">
                <a:solidFill>
                  <a:schemeClr val="folHlink"/>
                </a:solidFill>
                <a:ea typeface="宋体" panose="02010600030101010101" pitchFamily="2" charset="-122"/>
                <a:cs typeface="Times New Roman" panose="02020603050405020304" pitchFamily="18" charset="0"/>
              </a:rPr>
              <a:t>2-10</a:t>
            </a:r>
            <a:r>
              <a:rPr lang="zh-CN" altLang="en-US" sz="1800" b="0" dirty="0" smtClean="0">
                <a:solidFill>
                  <a:schemeClr val="folHlink"/>
                </a:solidFill>
                <a:ea typeface="宋体" panose="02010600030101010101" pitchFamily="2" charset="-122"/>
                <a:cs typeface="Times New Roman" panose="02020603050405020304" pitchFamily="18" charset="0"/>
              </a:rPr>
              <a:t>公里半径</a:t>
            </a:r>
            <a:r>
              <a:rPr lang="zh-CN" altLang="en-US" sz="1800" b="0" dirty="0">
                <a:solidFill>
                  <a:schemeClr val="folHlink"/>
                </a:solidFill>
                <a:ea typeface="宋体" panose="02010600030101010101" pitchFamily="2" charset="-122"/>
                <a:cs typeface="Times New Roman" panose="02020603050405020304" pitchFamily="18" charset="0"/>
              </a:rPr>
              <a:t>）</a:t>
            </a:r>
            <a:endParaRPr lang="en-US" altLang="zh-CN" sz="1800" b="0" dirty="0">
              <a:solidFill>
                <a:schemeClr val="folHlink"/>
              </a:solidFill>
              <a:ea typeface="宋体" panose="02010600030101010101" pitchFamily="2" charset="-122"/>
              <a:cs typeface="Times New Roman" panose="02020603050405020304" pitchFamily="18" charset="0"/>
            </a:endParaRPr>
          </a:p>
        </p:txBody>
      </p:sp>
      <p:sp>
        <p:nvSpPr>
          <p:cNvPr id="44047" name="Line 49"/>
          <p:cNvSpPr>
            <a:spLocks noChangeShapeType="1"/>
          </p:cNvSpPr>
          <p:nvPr/>
        </p:nvSpPr>
        <p:spPr bwMode="auto">
          <a:xfrm flipH="1" flipV="1">
            <a:off x="5713413" y="4094163"/>
            <a:ext cx="839787" cy="2730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8" name="Text Box 50"/>
          <p:cNvSpPr txBox="1">
            <a:spLocks noChangeArrowheads="1"/>
          </p:cNvSpPr>
          <p:nvPr/>
        </p:nvSpPr>
        <p:spPr bwMode="auto">
          <a:xfrm>
            <a:off x="760413" y="4064000"/>
            <a:ext cx="16240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zh-CN" altLang="en-US" sz="1800" b="0" dirty="0" smtClean="0">
                <a:solidFill>
                  <a:srgbClr val="000066"/>
                </a:solidFill>
                <a:latin typeface="Helvetica" panose="020B0604020202020204" pitchFamily="34" charset="0"/>
                <a:ea typeface="宋体" panose="02010600030101010101" pitchFamily="2" charset="-122"/>
                <a:cs typeface="Times New Roman" panose="02020603050405020304" pitchFamily="18" charset="0"/>
              </a:rPr>
              <a:t>蜂窝的另一种</a:t>
            </a:r>
            <a:endParaRPr lang="en-US" altLang="zh-CN" sz="1800" b="0" dirty="0" smtClean="0">
              <a:solidFill>
                <a:srgbClr val="000066"/>
              </a:solidFill>
              <a:latin typeface="Helvetica" panose="020B0604020202020204" pitchFamily="34" charset="0"/>
              <a:ea typeface="宋体" panose="02010600030101010101" pitchFamily="2" charset="-122"/>
              <a:cs typeface="Times New Roman" panose="02020603050405020304" pitchFamily="18" charset="0"/>
            </a:endParaRPr>
          </a:p>
          <a:p>
            <a:pPr algn="ctr" eaLnBrk="1" hangingPunct="1">
              <a:spcBef>
                <a:spcPct val="0"/>
              </a:spcBef>
              <a:buClrTx/>
              <a:buFontTx/>
              <a:buNone/>
            </a:pPr>
            <a:r>
              <a:rPr lang="zh-CN" altLang="en-US" sz="1800" b="0" dirty="0" smtClean="0">
                <a:solidFill>
                  <a:srgbClr val="000066"/>
                </a:solidFill>
                <a:latin typeface="Helvetica" panose="020B0604020202020204" pitchFamily="34" charset="0"/>
                <a:ea typeface="宋体" panose="02010600030101010101" pitchFamily="2" charset="-122"/>
                <a:cs typeface="Times New Roman" panose="02020603050405020304" pitchFamily="18" charset="0"/>
              </a:rPr>
              <a:t>形状</a:t>
            </a:r>
            <a:endParaRPr lang="en-US" altLang="zh-CN" sz="1800" b="0" dirty="0">
              <a:solidFill>
                <a:srgbClr val="000066"/>
              </a:solidFill>
              <a:latin typeface="Helvetica" panose="020B0604020202020204" pitchFamily="34" charset="0"/>
              <a:ea typeface="宋体" panose="02010600030101010101" pitchFamily="2" charset="-122"/>
              <a:cs typeface="Times New Roman" panose="02020603050405020304" pitchFamily="18" charset="0"/>
            </a:endParaRPr>
          </a:p>
        </p:txBody>
      </p:sp>
      <p:sp>
        <p:nvSpPr>
          <p:cNvPr id="44049" name="Line 51"/>
          <p:cNvSpPr>
            <a:spLocks noChangeShapeType="1"/>
          </p:cNvSpPr>
          <p:nvPr/>
        </p:nvSpPr>
        <p:spPr bwMode="auto">
          <a:xfrm flipV="1">
            <a:off x="2325688" y="4214813"/>
            <a:ext cx="611187" cy="746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50" name="Rectangle 52"/>
          <p:cNvSpPr>
            <a:spLocks noChangeArrowheads="1"/>
          </p:cNvSpPr>
          <p:nvPr/>
        </p:nvSpPr>
        <p:spPr bwMode="auto">
          <a:xfrm>
            <a:off x="5319713" y="3375025"/>
            <a:ext cx="342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zh-CN" sz="1800" b="0">
                <a:solidFill>
                  <a:srgbClr val="000066"/>
                </a:solidFill>
                <a:latin typeface="Helvetica" panose="020B0604020202020204" pitchFamily="34" charset="0"/>
                <a:ea typeface="宋体" panose="02010600030101010101" pitchFamily="2" charset="-122"/>
              </a:rPr>
              <a:t>MS</a:t>
            </a:r>
          </a:p>
        </p:txBody>
      </p:sp>
      <p:sp>
        <p:nvSpPr>
          <p:cNvPr id="44051" name="Rectangle 53"/>
          <p:cNvSpPr>
            <a:spLocks noChangeArrowheads="1"/>
          </p:cNvSpPr>
          <p:nvPr/>
        </p:nvSpPr>
        <p:spPr bwMode="auto">
          <a:xfrm>
            <a:off x="2955925" y="1830388"/>
            <a:ext cx="2995613" cy="2716212"/>
          </a:xfrm>
          <a:prstGeom prst="rect">
            <a:avLst/>
          </a:prstGeom>
          <a:noFill/>
          <a:ln w="7938">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4052" name="Oval 54"/>
          <p:cNvSpPr>
            <a:spLocks noChangeArrowheads="1"/>
          </p:cNvSpPr>
          <p:nvPr/>
        </p:nvSpPr>
        <p:spPr bwMode="auto">
          <a:xfrm>
            <a:off x="2863850" y="1677988"/>
            <a:ext cx="3165475" cy="3351212"/>
          </a:xfrm>
          <a:prstGeom prst="ellipse">
            <a:avLst/>
          </a:pr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4053" name="Freeform 55"/>
          <p:cNvSpPr>
            <a:spLocks/>
          </p:cNvSpPr>
          <p:nvPr/>
        </p:nvSpPr>
        <p:spPr bwMode="auto">
          <a:xfrm>
            <a:off x="2703513" y="1774825"/>
            <a:ext cx="3459162" cy="3101975"/>
          </a:xfrm>
          <a:custGeom>
            <a:avLst/>
            <a:gdLst>
              <a:gd name="T0" fmla="*/ 2147483646 w 2179"/>
              <a:gd name="T1" fmla="*/ 0 h 1954"/>
              <a:gd name="T2" fmla="*/ 2147483646 w 2179"/>
              <a:gd name="T3" fmla="*/ 0 h 1954"/>
              <a:gd name="T4" fmla="*/ 2147483646 w 2179"/>
              <a:gd name="T5" fmla="*/ 2147483646 h 1954"/>
              <a:gd name="T6" fmla="*/ 2147483646 w 2179"/>
              <a:gd name="T7" fmla="*/ 2147483646 h 1954"/>
              <a:gd name="T8" fmla="*/ 2147483646 w 2179"/>
              <a:gd name="T9" fmla="*/ 2147483646 h 1954"/>
              <a:gd name="T10" fmla="*/ 0 w 2179"/>
              <a:gd name="T11" fmla="*/ 2147483646 h 1954"/>
              <a:gd name="T12" fmla="*/ 2147483646 w 2179"/>
              <a:gd name="T13" fmla="*/ 0 h 1954"/>
              <a:gd name="T14" fmla="*/ 0 60000 65536"/>
              <a:gd name="T15" fmla="*/ 0 60000 65536"/>
              <a:gd name="T16" fmla="*/ 0 60000 65536"/>
              <a:gd name="T17" fmla="*/ 0 60000 65536"/>
              <a:gd name="T18" fmla="*/ 0 60000 65536"/>
              <a:gd name="T19" fmla="*/ 0 60000 65536"/>
              <a:gd name="T20" fmla="*/ 0 60000 65536"/>
              <a:gd name="T21" fmla="*/ 0 w 2179"/>
              <a:gd name="T22" fmla="*/ 0 h 1954"/>
              <a:gd name="T23" fmla="*/ 2179 w 2179"/>
              <a:gd name="T24" fmla="*/ 1954 h 19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9" h="1954">
                <a:moveTo>
                  <a:pt x="534" y="0"/>
                </a:moveTo>
                <a:lnTo>
                  <a:pt x="1628" y="0"/>
                </a:lnTo>
                <a:lnTo>
                  <a:pt x="2179" y="969"/>
                </a:lnTo>
                <a:lnTo>
                  <a:pt x="1628" y="1954"/>
                </a:lnTo>
                <a:lnTo>
                  <a:pt x="534" y="1954"/>
                </a:lnTo>
                <a:lnTo>
                  <a:pt x="0" y="977"/>
                </a:lnTo>
                <a:lnTo>
                  <a:pt x="534"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46083"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41BA69E0-9D20-422B-8A22-AF6CD0A1A414}" type="slidenum">
              <a:rPr lang="en-US" altLang="zh-CN" sz="1400" smtClean="0"/>
              <a:pPr>
                <a:spcBef>
                  <a:spcPct val="0"/>
                </a:spcBef>
                <a:buClrTx/>
                <a:buFontTx/>
                <a:buNone/>
              </a:pPr>
              <a:t>22</a:t>
            </a:fld>
            <a:endParaRPr lang="en-US" altLang="zh-CN" sz="1400" smtClean="0"/>
          </a:p>
        </p:txBody>
      </p:sp>
      <p:grpSp>
        <p:nvGrpSpPr>
          <p:cNvPr id="2" name="Group 2"/>
          <p:cNvGrpSpPr>
            <a:grpSpLocks/>
          </p:cNvGrpSpPr>
          <p:nvPr/>
        </p:nvGrpSpPr>
        <p:grpSpPr bwMode="auto">
          <a:xfrm>
            <a:off x="1203325" y="1947863"/>
            <a:ext cx="4079875" cy="2424112"/>
            <a:chOff x="758" y="1227"/>
            <a:chExt cx="2570" cy="1527"/>
          </a:xfrm>
        </p:grpSpPr>
        <p:sp>
          <p:nvSpPr>
            <p:cNvPr id="46137" name="Oval 3"/>
            <p:cNvSpPr>
              <a:spLocks noChangeArrowheads="1"/>
            </p:cNvSpPr>
            <p:nvPr/>
          </p:nvSpPr>
          <p:spPr bwMode="auto">
            <a:xfrm>
              <a:off x="948" y="2136"/>
              <a:ext cx="1230" cy="618"/>
            </a:xfrm>
            <a:prstGeom prst="ellipse">
              <a:avLst/>
            </a:prstGeom>
            <a:solidFill>
              <a:srgbClr val="CCCCFF"/>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38" name="Text Box 4"/>
            <p:cNvSpPr txBox="1">
              <a:spLocks noChangeArrowheads="1"/>
            </p:cNvSpPr>
            <p:nvPr/>
          </p:nvSpPr>
          <p:spPr bwMode="auto">
            <a:xfrm>
              <a:off x="2588" y="2359"/>
              <a:ext cx="74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400" dirty="0" smtClean="0">
                  <a:latin typeface="Arial" panose="020B0604020202020204" pitchFamily="34" charset="0"/>
                  <a:ea typeface="宋体" panose="02010600030101010101" pitchFamily="2" charset="-122"/>
                </a:rPr>
                <a:t>定位区</a:t>
              </a:r>
              <a:endParaRPr kumimoji="1" lang="en-US" altLang="zh-CN" sz="1400" dirty="0">
                <a:latin typeface="Arial" panose="020B0604020202020204" pitchFamily="34" charset="0"/>
                <a:ea typeface="宋体" panose="02010600030101010101" pitchFamily="2" charset="-122"/>
              </a:endParaRPr>
            </a:p>
          </p:txBody>
        </p:sp>
        <p:grpSp>
          <p:nvGrpSpPr>
            <p:cNvPr id="46139" name="Group 5"/>
            <p:cNvGrpSpPr>
              <a:grpSpLocks/>
            </p:cNvGrpSpPr>
            <p:nvPr/>
          </p:nvGrpSpPr>
          <p:grpSpPr bwMode="auto">
            <a:xfrm>
              <a:off x="1212" y="1620"/>
              <a:ext cx="400" cy="248"/>
              <a:chOff x="1806" y="3246"/>
              <a:chExt cx="438" cy="314"/>
            </a:xfrm>
          </p:grpSpPr>
          <p:sp>
            <p:nvSpPr>
              <p:cNvPr id="46158" name="Rectangle 6"/>
              <p:cNvSpPr>
                <a:spLocks noChangeArrowheads="1"/>
              </p:cNvSpPr>
              <p:nvPr/>
            </p:nvSpPr>
            <p:spPr bwMode="auto">
              <a:xfrm>
                <a:off x="1840" y="3264"/>
                <a:ext cx="376" cy="296"/>
              </a:xfrm>
              <a:prstGeom prst="rect">
                <a:avLst/>
              </a:prstGeom>
              <a:gradFill rotWithShape="0">
                <a:gsLst>
                  <a:gs pos="0">
                    <a:srgbClr val="FFCCFF"/>
                  </a:gs>
                  <a:gs pos="50000">
                    <a:srgbClr val="FFFFFF"/>
                  </a:gs>
                  <a:gs pos="100000">
                    <a:srgbClr val="FFCC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FFCCFF"/>
                </a:extrusionClr>
                <a:contourClr>
                  <a:srgbClr val="FFCCFF"/>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9" name="Text Box 7"/>
              <p:cNvSpPr txBox="1">
                <a:spLocks noChangeArrowheads="1"/>
              </p:cNvSpPr>
              <p:nvPr/>
            </p:nvSpPr>
            <p:spPr bwMode="auto">
              <a:xfrm>
                <a:off x="1806" y="3246"/>
                <a:ext cx="438" cy="268"/>
              </a:xfrm>
              <a:prstGeom prst="rect">
                <a:avLst/>
              </a:prstGeom>
              <a:gradFill rotWithShape="0">
                <a:gsLst>
                  <a:gs pos="0">
                    <a:srgbClr val="FFCCFF"/>
                  </a:gs>
                  <a:gs pos="50000">
                    <a:srgbClr val="FFFFFF"/>
                  </a:gs>
                  <a:gs pos="100000">
                    <a:srgbClr val="FFCCFF"/>
                  </a:gs>
                </a:gsLst>
                <a:lin ang="5400000" scaled="1"/>
              </a:gra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solidFill>
                      <a:srgbClr val="0066CC"/>
                    </a:solidFill>
                    <a:latin typeface="Arial" panose="020B0604020202020204" pitchFamily="34" charset="0"/>
                    <a:ea typeface="宋体" panose="02010600030101010101" pitchFamily="2" charset="-122"/>
                  </a:rPr>
                  <a:t>MSC</a:t>
                </a:r>
              </a:p>
            </p:txBody>
          </p:sp>
        </p:grpSp>
        <p:grpSp>
          <p:nvGrpSpPr>
            <p:cNvPr id="46140" name="Group 8"/>
            <p:cNvGrpSpPr>
              <a:grpSpLocks/>
            </p:cNvGrpSpPr>
            <p:nvPr/>
          </p:nvGrpSpPr>
          <p:grpSpPr bwMode="auto">
            <a:xfrm>
              <a:off x="1206" y="2214"/>
              <a:ext cx="696" cy="438"/>
              <a:chOff x="1218" y="1986"/>
              <a:chExt cx="696" cy="438"/>
            </a:xfrm>
          </p:grpSpPr>
          <p:sp>
            <p:nvSpPr>
              <p:cNvPr id="46150" name="AutoShape 9"/>
              <p:cNvSpPr>
                <a:spLocks noChangeArrowheads="1"/>
              </p:cNvSpPr>
              <p:nvPr/>
            </p:nvSpPr>
            <p:spPr bwMode="auto">
              <a:xfrm>
                <a:off x="1422" y="220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1" name="AutoShape 10"/>
              <p:cNvSpPr>
                <a:spLocks noChangeArrowheads="1"/>
              </p:cNvSpPr>
              <p:nvPr/>
            </p:nvSpPr>
            <p:spPr bwMode="auto">
              <a:xfrm>
                <a:off x="1632" y="208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2" name="AutoShape 11"/>
              <p:cNvSpPr>
                <a:spLocks noChangeArrowheads="1"/>
              </p:cNvSpPr>
              <p:nvPr/>
            </p:nvSpPr>
            <p:spPr bwMode="auto">
              <a:xfrm>
                <a:off x="1218" y="2100"/>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3" name="AutoShape 12"/>
              <p:cNvSpPr>
                <a:spLocks noChangeArrowheads="1"/>
              </p:cNvSpPr>
              <p:nvPr/>
            </p:nvSpPr>
            <p:spPr bwMode="auto">
              <a:xfrm>
                <a:off x="1428" y="1986"/>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4" name="Oval 13"/>
              <p:cNvSpPr>
                <a:spLocks noChangeArrowheads="1"/>
              </p:cNvSpPr>
              <p:nvPr/>
            </p:nvSpPr>
            <p:spPr bwMode="auto">
              <a:xfrm>
                <a:off x="1542" y="208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5" name="Oval 14"/>
              <p:cNvSpPr>
                <a:spLocks noChangeArrowheads="1"/>
              </p:cNvSpPr>
              <p:nvPr/>
            </p:nvSpPr>
            <p:spPr bwMode="auto">
              <a:xfrm>
                <a:off x="1542" y="2286"/>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6" name="Oval 15"/>
              <p:cNvSpPr>
                <a:spLocks noChangeArrowheads="1"/>
              </p:cNvSpPr>
              <p:nvPr/>
            </p:nvSpPr>
            <p:spPr bwMode="auto">
              <a:xfrm>
                <a:off x="1746" y="217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7" name="Oval 16"/>
              <p:cNvSpPr>
                <a:spLocks noChangeArrowheads="1"/>
              </p:cNvSpPr>
              <p:nvPr/>
            </p:nvSpPr>
            <p:spPr bwMode="auto">
              <a:xfrm>
                <a:off x="1338" y="2184"/>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46141" name="AutoShape 17"/>
            <p:cNvSpPr>
              <a:spLocks noChangeArrowheads="1"/>
            </p:cNvSpPr>
            <p:nvPr/>
          </p:nvSpPr>
          <p:spPr bwMode="auto">
            <a:xfrm>
              <a:off x="882" y="1614"/>
              <a:ext cx="240" cy="306"/>
            </a:xfrm>
            <a:prstGeom prst="can">
              <a:avLst>
                <a:gd name="adj" fmla="val 31875"/>
              </a:avLst>
            </a:prstGeom>
            <a:gradFill rotWithShape="0">
              <a:gsLst>
                <a:gs pos="0">
                  <a:srgbClr val="CCFFCC"/>
                </a:gs>
                <a:gs pos="50000">
                  <a:srgbClr val="FFFFFF"/>
                </a:gs>
                <a:gs pos="100000">
                  <a:srgbClr val="CCFFCC"/>
                </a:gs>
              </a:gsLst>
              <a:lin ang="5400000" scaled="1"/>
            </a:gra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400">
                  <a:latin typeface="Arial" panose="020B0604020202020204" pitchFamily="34" charset="0"/>
                  <a:ea typeface="宋体" panose="02010600030101010101" pitchFamily="2" charset="-122"/>
                </a:rPr>
                <a:t>VLR</a:t>
              </a:r>
            </a:p>
          </p:txBody>
        </p:sp>
        <p:sp>
          <p:nvSpPr>
            <p:cNvPr id="46142" name="Line 18"/>
            <p:cNvSpPr>
              <a:spLocks noChangeShapeType="1"/>
            </p:cNvSpPr>
            <p:nvPr/>
          </p:nvSpPr>
          <p:spPr bwMode="auto">
            <a:xfrm flipV="1">
              <a:off x="1602" y="1536"/>
              <a:ext cx="234" cy="228"/>
            </a:xfrm>
            <a:prstGeom prst="line">
              <a:avLst/>
            </a:prstGeom>
            <a:noFill/>
            <a:ln w="158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43" name="Line 19"/>
            <p:cNvSpPr>
              <a:spLocks noChangeShapeType="1"/>
            </p:cNvSpPr>
            <p:nvPr/>
          </p:nvSpPr>
          <p:spPr bwMode="auto">
            <a:xfrm>
              <a:off x="1350" y="1848"/>
              <a:ext cx="0" cy="58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44" name="Line 20"/>
            <p:cNvSpPr>
              <a:spLocks noChangeShapeType="1"/>
            </p:cNvSpPr>
            <p:nvPr/>
          </p:nvSpPr>
          <p:spPr bwMode="auto">
            <a:xfrm flipH="1" flipV="1">
              <a:off x="1428" y="1860"/>
              <a:ext cx="138" cy="462"/>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45" name="Freeform 21"/>
            <p:cNvSpPr>
              <a:spLocks/>
            </p:cNvSpPr>
            <p:nvPr/>
          </p:nvSpPr>
          <p:spPr bwMode="auto">
            <a:xfrm>
              <a:off x="1500" y="1860"/>
              <a:ext cx="176" cy="678"/>
            </a:xfrm>
            <a:custGeom>
              <a:avLst/>
              <a:gdLst>
                <a:gd name="T0" fmla="*/ 0 w 224"/>
                <a:gd name="T1" fmla="*/ 0 h 678"/>
                <a:gd name="T2" fmla="*/ 31 w 224"/>
                <a:gd name="T3" fmla="*/ 222 h 678"/>
                <a:gd name="T4" fmla="*/ 7 w 224"/>
                <a:gd name="T5" fmla="*/ 678 h 678"/>
                <a:gd name="T6" fmla="*/ 0 60000 65536"/>
                <a:gd name="T7" fmla="*/ 0 60000 65536"/>
                <a:gd name="T8" fmla="*/ 0 60000 65536"/>
                <a:gd name="T9" fmla="*/ 0 w 224"/>
                <a:gd name="T10" fmla="*/ 0 h 678"/>
                <a:gd name="T11" fmla="*/ 224 w 224"/>
                <a:gd name="T12" fmla="*/ 678 h 678"/>
              </a:gdLst>
              <a:ahLst/>
              <a:cxnLst>
                <a:cxn ang="T6">
                  <a:pos x="T0" y="T1"/>
                </a:cxn>
                <a:cxn ang="T7">
                  <a:pos x="T2" y="T3"/>
                </a:cxn>
                <a:cxn ang="T8">
                  <a:pos x="T4" y="T5"/>
                </a:cxn>
              </a:cxnLst>
              <a:rect l="T9" t="T10" r="T11" b="T12"/>
              <a:pathLst>
                <a:path w="224" h="678">
                  <a:moveTo>
                    <a:pt x="0" y="0"/>
                  </a:moveTo>
                  <a:cubicBezTo>
                    <a:pt x="104" y="54"/>
                    <a:pt x="208" y="109"/>
                    <a:pt x="216" y="222"/>
                  </a:cubicBezTo>
                  <a:cubicBezTo>
                    <a:pt x="224" y="335"/>
                    <a:pt x="76" y="602"/>
                    <a:pt x="48" y="678"/>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46" name="Freeform 22"/>
            <p:cNvSpPr>
              <a:spLocks/>
            </p:cNvSpPr>
            <p:nvPr/>
          </p:nvSpPr>
          <p:spPr bwMode="auto">
            <a:xfrm>
              <a:off x="1578" y="1854"/>
              <a:ext cx="319" cy="576"/>
            </a:xfrm>
            <a:custGeom>
              <a:avLst/>
              <a:gdLst>
                <a:gd name="T0" fmla="*/ 0 w 319"/>
                <a:gd name="T1" fmla="*/ 0 h 576"/>
                <a:gd name="T2" fmla="*/ 288 w 319"/>
                <a:gd name="T3" fmla="*/ 216 h 576"/>
                <a:gd name="T4" fmla="*/ 186 w 319"/>
                <a:gd name="T5" fmla="*/ 576 h 576"/>
                <a:gd name="T6" fmla="*/ 0 60000 65536"/>
                <a:gd name="T7" fmla="*/ 0 60000 65536"/>
                <a:gd name="T8" fmla="*/ 0 60000 65536"/>
                <a:gd name="T9" fmla="*/ 0 w 319"/>
                <a:gd name="T10" fmla="*/ 0 h 576"/>
                <a:gd name="T11" fmla="*/ 319 w 319"/>
                <a:gd name="T12" fmla="*/ 576 h 576"/>
              </a:gdLst>
              <a:ahLst/>
              <a:cxnLst>
                <a:cxn ang="T6">
                  <a:pos x="T0" y="T1"/>
                </a:cxn>
                <a:cxn ang="T7">
                  <a:pos x="T2" y="T3"/>
                </a:cxn>
                <a:cxn ang="T8">
                  <a:pos x="T4" y="T5"/>
                </a:cxn>
              </a:cxnLst>
              <a:rect l="T9" t="T10" r="T11" b="T12"/>
              <a:pathLst>
                <a:path w="319" h="576">
                  <a:moveTo>
                    <a:pt x="0" y="0"/>
                  </a:moveTo>
                  <a:cubicBezTo>
                    <a:pt x="128" y="60"/>
                    <a:pt x="257" y="120"/>
                    <a:pt x="288" y="216"/>
                  </a:cubicBezTo>
                  <a:cubicBezTo>
                    <a:pt x="319" y="312"/>
                    <a:pt x="252" y="444"/>
                    <a:pt x="186" y="576"/>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47" name="Text Box 23"/>
            <p:cNvSpPr txBox="1">
              <a:spLocks noChangeArrowheads="1"/>
            </p:cNvSpPr>
            <p:nvPr/>
          </p:nvSpPr>
          <p:spPr bwMode="auto">
            <a:xfrm>
              <a:off x="758" y="1227"/>
              <a:ext cx="10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200" dirty="0" smtClean="0">
                  <a:latin typeface="Arial" panose="020B0604020202020204" pitchFamily="34" charset="0"/>
                  <a:ea typeface="宋体" panose="02010600030101010101" pitchFamily="2" charset="-122"/>
                </a:rPr>
                <a:t>移动交换中心</a:t>
              </a:r>
              <a:r>
                <a:rPr kumimoji="1" lang="en-US" altLang="zh-CN" sz="1200" dirty="0" smtClean="0">
                  <a:latin typeface="Arial" panose="020B0604020202020204" pitchFamily="34" charset="0"/>
                  <a:ea typeface="宋体" panose="02010600030101010101" pitchFamily="2" charset="-122"/>
                </a:rPr>
                <a:t> </a:t>
              </a:r>
              <a:r>
                <a:rPr kumimoji="1" lang="en-US" altLang="zh-CN" sz="1200" dirty="0">
                  <a:latin typeface="Arial" panose="020B0604020202020204" pitchFamily="34" charset="0"/>
                  <a:ea typeface="宋体" panose="02010600030101010101" pitchFamily="2" charset="-122"/>
                </a:rPr>
                <a:t>(MSC)</a:t>
              </a:r>
            </a:p>
          </p:txBody>
        </p:sp>
        <p:sp>
          <p:nvSpPr>
            <p:cNvPr id="46148" name="Text Box 24"/>
            <p:cNvSpPr txBox="1">
              <a:spLocks noChangeArrowheads="1"/>
            </p:cNvSpPr>
            <p:nvPr/>
          </p:nvSpPr>
          <p:spPr bwMode="auto">
            <a:xfrm>
              <a:off x="2798" y="2475"/>
              <a:ext cx="3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200">
                  <a:latin typeface="Arial" panose="020B0604020202020204" pitchFamily="34" charset="0"/>
                  <a:ea typeface="宋体" panose="02010600030101010101" pitchFamily="2" charset="-122"/>
                </a:rPr>
                <a:t>(LA)</a:t>
              </a:r>
            </a:p>
          </p:txBody>
        </p:sp>
        <p:sp>
          <p:nvSpPr>
            <p:cNvPr id="46149" name="Line 25"/>
            <p:cNvSpPr>
              <a:spLocks noChangeShapeType="1"/>
            </p:cNvSpPr>
            <p:nvPr/>
          </p:nvSpPr>
          <p:spPr bwMode="auto">
            <a:xfrm flipH="1">
              <a:off x="2118" y="2466"/>
              <a:ext cx="486" cy="66"/>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6085" name="Rectangle 26"/>
          <p:cNvSpPr>
            <a:spLocks noGrp="1" noChangeArrowheads="1"/>
          </p:cNvSpPr>
          <p:nvPr>
            <p:ph type="title"/>
          </p:nvPr>
        </p:nvSpPr>
        <p:spPr>
          <a:xfrm>
            <a:off x="1090613" y="125413"/>
            <a:ext cx="7429500" cy="644525"/>
          </a:xfrm>
        </p:spPr>
        <p:txBody>
          <a:bodyPr/>
          <a:lstStyle/>
          <a:p>
            <a:pPr eaLnBrk="1" hangingPunct="1"/>
            <a:r>
              <a:rPr lang="zh-CN" altLang="en-US" sz="2800" dirty="0">
                <a:ea typeface="宋体" panose="02010600030101010101" pitchFamily="2" charset="-122"/>
              </a:rPr>
              <a:t>目</a:t>
            </a:r>
            <a:r>
              <a:rPr lang="zh-CN" altLang="en-US" sz="2800" dirty="0" smtClean="0">
                <a:ea typeface="宋体" panose="02010600030101010101" pitchFamily="2" charset="-122"/>
              </a:rPr>
              <a:t>前无线系统的基本架构</a:t>
            </a:r>
            <a:endParaRPr lang="en-US" altLang="zh-CN" sz="2400" dirty="0" smtClean="0">
              <a:ea typeface="宋体" panose="02010600030101010101" pitchFamily="2" charset="-122"/>
            </a:endParaRPr>
          </a:p>
        </p:txBody>
      </p:sp>
      <p:sp>
        <p:nvSpPr>
          <p:cNvPr id="46086" name="Cloud"/>
          <p:cNvSpPr>
            <a:spLocks noChangeAspect="1" noEditPoints="1" noChangeArrowheads="1"/>
          </p:cNvSpPr>
          <p:nvPr/>
        </p:nvSpPr>
        <p:spPr bwMode="auto">
          <a:xfrm>
            <a:off x="2847975" y="1814513"/>
            <a:ext cx="3248025" cy="11763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EEDD"/>
          </a:soli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600" dirty="0" smtClean="0">
                <a:latin typeface="Arial" panose="020B0604020202020204" pitchFamily="34" charset="0"/>
                <a:ea typeface="宋体" panose="02010600030101010101" pitchFamily="2" charset="-122"/>
              </a:rPr>
              <a:t>公用电话</a:t>
            </a:r>
            <a:endParaRPr kumimoji="1" lang="en-US" altLang="zh-CN" sz="1600" dirty="0" smtClean="0">
              <a:latin typeface="Arial" panose="020B0604020202020204" pitchFamily="34" charset="0"/>
              <a:ea typeface="宋体" panose="02010600030101010101" pitchFamily="2" charset="-122"/>
            </a:endParaRPr>
          </a:p>
          <a:p>
            <a:pPr algn="ctr">
              <a:spcBef>
                <a:spcPct val="0"/>
              </a:spcBef>
              <a:buClrTx/>
              <a:buFontTx/>
              <a:buNone/>
            </a:pPr>
            <a:r>
              <a:rPr kumimoji="1" lang="zh-CN" altLang="en-US" sz="1600" dirty="0" smtClean="0">
                <a:latin typeface="Arial" panose="020B0604020202020204" pitchFamily="34" charset="0"/>
                <a:ea typeface="宋体" panose="02010600030101010101" pitchFamily="2" charset="-122"/>
              </a:rPr>
              <a:t>交换网络</a:t>
            </a:r>
            <a:endParaRPr kumimoji="1" lang="en-US" altLang="zh-CN" sz="1600" dirty="0">
              <a:latin typeface="Arial" panose="020B0604020202020204" pitchFamily="34" charset="0"/>
              <a:ea typeface="宋体" panose="02010600030101010101" pitchFamily="2" charset="-122"/>
            </a:endParaRPr>
          </a:p>
        </p:txBody>
      </p:sp>
      <p:grpSp>
        <p:nvGrpSpPr>
          <p:cNvPr id="46087" name="Group 28"/>
          <p:cNvGrpSpPr>
            <a:grpSpLocks/>
          </p:cNvGrpSpPr>
          <p:nvPr/>
        </p:nvGrpSpPr>
        <p:grpSpPr bwMode="auto">
          <a:xfrm>
            <a:off x="695325" y="4752975"/>
            <a:ext cx="3400425" cy="1190625"/>
            <a:chOff x="378" y="2766"/>
            <a:chExt cx="2142" cy="750"/>
          </a:xfrm>
        </p:grpSpPr>
        <p:sp>
          <p:nvSpPr>
            <p:cNvPr id="46125" name="Oval 29"/>
            <p:cNvSpPr>
              <a:spLocks noChangeArrowheads="1"/>
            </p:cNvSpPr>
            <p:nvPr/>
          </p:nvSpPr>
          <p:spPr bwMode="auto">
            <a:xfrm>
              <a:off x="378" y="2766"/>
              <a:ext cx="2142" cy="750"/>
            </a:xfrm>
            <a:prstGeom prst="ellipse">
              <a:avLst/>
            </a:prstGeom>
            <a:solidFill>
              <a:srgbClr val="C7ECF3"/>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pic>
          <p:nvPicPr>
            <p:cNvPr id="46126" name="Picture 30" descr="en00906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8" y="2901"/>
              <a:ext cx="300"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6127" name="Object 31"/>
            <p:cNvGraphicFramePr>
              <a:graphicFrameLocks noChangeAspect="1"/>
            </p:cNvGraphicFramePr>
            <p:nvPr/>
          </p:nvGraphicFramePr>
          <p:xfrm>
            <a:off x="563" y="3004"/>
            <a:ext cx="236" cy="269"/>
          </p:xfrm>
          <a:graphic>
            <a:graphicData uri="http://schemas.openxmlformats.org/presentationml/2006/ole">
              <mc:AlternateContent xmlns:mc="http://schemas.openxmlformats.org/markup-compatibility/2006">
                <mc:Choice xmlns:v="urn:schemas-microsoft-com:vml" Requires="v">
                  <p:oleObj spid="_x0000_s46930" name="CorelDRAW" r:id="rId6" imgW="1990725" imgH="2276475" progId="CorelDraw.Graphic.8">
                    <p:embed/>
                  </p:oleObj>
                </mc:Choice>
                <mc:Fallback>
                  <p:oleObj name="CorelDRAW" r:id="rId6" imgW="1990725" imgH="2276475" progId="CorelDraw.Graphic.8">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 y="3004"/>
                          <a:ext cx="23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8" name="Object 32"/>
            <p:cNvGraphicFramePr>
              <a:graphicFrameLocks noChangeAspect="1"/>
            </p:cNvGraphicFramePr>
            <p:nvPr/>
          </p:nvGraphicFramePr>
          <p:xfrm>
            <a:off x="1001" y="3172"/>
            <a:ext cx="243" cy="276"/>
          </p:xfrm>
          <a:graphic>
            <a:graphicData uri="http://schemas.openxmlformats.org/presentationml/2006/ole">
              <mc:AlternateContent xmlns:mc="http://schemas.openxmlformats.org/markup-compatibility/2006">
                <mc:Choice xmlns:v="urn:schemas-microsoft-com:vml" Requires="v">
                  <p:oleObj spid="_x0000_s46931" name="CorelDRAW" r:id="rId8" imgW="1990725" imgH="2276475" progId="CorelDraw.Graphic.8">
                    <p:embed/>
                  </p:oleObj>
                </mc:Choice>
                <mc:Fallback>
                  <p:oleObj name="CorelDRAW" r:id="rId8" imgW="1990725" imgH="2276475" progId="CorelDraw.Graphic.8">
                    <p:embed/>
                    <p:pic>
                      <p:nvPicPr>
                        <p:cNvPr id="0"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 y="3172"/>
                          <a:ext cx="243"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9" name="Object 33"/>
            <p:cNvGraphicFramePr>
              <a:graphicFrameLocks noChangeAspect="1"/>
            </p:cNvGraphicFramePr>
            <p:nvPr/>
          </p:nvGraphicFramePr>
          <p:xfrm>
            <a:off x="1007" y="2782"/>
            <a:ext cx="237" cy="270"/>
          </p:xfrm>
          <a:graphic>
            <a:graphicData uri="http://schemas.openxmlformats.org/presentationml/2006/ole">
              <mc:AlternateContent xmlns:mc="http://schemas.openxmlformats.org/markup-compatibility/2006">
                <mc:Choice xmlns:v="urn:schemas-microsoft-com:vml" Requires="v">
                  <p:oleObj spid="_x0000_s46932" name="CorelDRAW" r:id="rId9" imgW="1990725" imgH="2276475" progId="CorelDraw.Graphic.8">
                    <p:embed/>
                  </p:oleObj>
                </mc:Choice>
                <mc:Fallback>
                  <p:oleObj name="CorelDRAW" r:id="rId9" imgW="1990725" imgH="2276475" progId="CorelDraw.Graphic.8">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 y="2782"/>
                          <a:ext cx="237"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0" name="Object 34"/>
            <p:cNvGraphicFramePr>
              <a:graphicFrameLocks noChangeAspect="1"/>
            </p:cNvGraphicFramePr>
            <p:nvPr/>
          </p:nvGraphicFramePr>
          <p:xfrm>
            <a:off x="1967" y="3178"/>
            <a:ext cx="232" cy="264"/>
          </p:xfrm>
          <a:graphic>
            <a:graphicData uri="http://schemas.openxmlformats.org/presentationml/2006/ole">
              <mc:AlternateContent xmlns:mc="http://schemas.openxmlformats.org/markup-compatibility/2006">
                <mc:Choice xmlns:v="urn:schemas-microsoft-com:vml" Requires="v">
                  <p:oleObj spid="_x0000_s46933" name="CorelDRAW" r:id="rId10" imgW="1990725" imgH="2276475" progId="CorelDraw.Graphic.8">
                    <p:embed/>
                  </p:oleObj>
                </mc:Choice>
                <mc:Fallback>
                  <p:oleObj name="CorelDRAW" r:id="rId10" imgW="1990725" imgH="2276475" progId="CorelDraw.Graphic.8">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7" y="3178"/>
                          <a:ext cx="232"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1" name="Object 35"/>
            <p:cNvGraphicFramePr>
              <a:graphicFrameLocks noChangeAspect="1"/>
            </p:cNvGraphicFramePr>
            <p:nvPr/>
          </p:nvGraphicFramePr>
          <p:xfrm>
            <a:off x="1973" y="2866"/>
            <a:ext cx="232" cy="264"/>
          </p:xfrm>
          <a:graphic>
            <a:graphicData uri="http://schemas.openxmlformats.org/presentationml/2006/ole">
              <mc:AlternateContent xmlns:mc="http://schemas.openxmlformats.org/markup-compatibility/2006">
                <mc:Choice xmlns:v="urn:schemas-microsoft-com:vml" Requires="v">
                  <p:oleObj spid="_x0000_s46934" name="CorelDRAW" r:id="rId11" imgW="1990725" imgH="2276475" progId="CorelDraw.Graphic.8">
                    <p:embed/>
                  </p:oleObj>
                </mc:Choice>
                <mc:Fallback>
                  <p:oleObj name="CorelDRAW" r:id="rId11" imgW="1990725" imgH="2276475" progId="CorelDraw.Graphic.8">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3" y="2866"/>
                          <a:ext cx="232"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32" name="Freeform 36"/>
            <p:cNvSpPr>
              <a:spLocks/>
            </p:cNvSpPr>
            <p:nvPr/>
          </p:nvSpPr>
          <p:spPr bwMode="auto">
            <a:xfrm>
              <a:off x="1698" y="3246"/>
              <a:ext cx="228" cy="120"/>
            </a:xfrm>
            <a:custGeom>
              <a:avLst/>
              <a:gdLst>
                <a:gd name="T0" fmla="*/ 0 w 228"/>
                <a:gd name="T1" fmla="*/ 0 h 120"/>
                <a:gd name="T2" fmla="*/ 108 w 228"/>
                <a:gd name="T3" fmla="*/ 108 h 120"/>
                <a:gd name="T4" fmla="*/ 108 w 228"/>
                <a:gd name="T5" fmla="*/ 0 h 120"/>
                <a:gd name="T6" fmla="*/ 228 w 228"/>
                <a:gd name="T7" fmla="*/ 120 h 120"/>
                <a:gd name="T8" fmla="*/ 0 60000 65536"/>
                <a:gd name="T9" fmla="*/ 0 60000 65536"/>
                <a:gd name="T10" fmla="*/ 0 60000 65536"/>
                <a:gd name="T11" fmla="*/ 0 60000 65536"/>
                <a:gd name="T12" fmla="*/ 0 w 228"/>
                <a:gd name="T13" fmla="*/ 0 h 120"/>
                <a:gd name="T14" fmla="*/ 228 w 228"/>
                <a:gd name="T15" fmla="*/ 120 h 120"/>
              </a:gdLst>
              <a:ahLst/>
              <a:cxnLst>
                <a:cxn ang="T8">
                  <a:pos x="T0" y="T1"/>
                </a:cxn>
                <a:cxn ang="T9">
                  <a:pos x="T2" y="T3"/>
                </a:cxn>
                <a:cxn ang="T10">
                  <a:pos x="T4" y="T5"/>
                </a:cxn>
                <a:cxn ang="T11">
                  <a:pos x="T6" y="T7"/>
                </a:cxn>
              </a:cxnLst>
              <a:rect l="T12" t="T13" r="T14" b="T15"/>
              <a:pathLst>
                <a:path w="228" h="120">
                  <a:moveTo>
                    <a:pt x="0" y="0"/>
                  </a:moveTo>
                  <a:lnTo>
                    <a:pt x="108" y="108"/>
                  </a:lnTo>
                  <a:lnTo>
                    <a:pt x="108" y="0"/>
                  </a:lnTo>
                  <a:lnTo>
                    <a:pt x="228" y="12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33" name="Freeform 37"/>
            <p:cNvSpPr>
              <a:spLocks/>
            </p:cNvSpPr>
            <p:nvPr/>
          </p:nvSpPr>
          <p:spPr bwMode="auto">
            <a:xfrm>
              <a:off x="1746" y="2964"/>
              <a:ext cx="276" cy="72"/>
            </a:xfrm>
            <a:custGeom>
              <a:avLst/>
              <a:gdLst>
                <a:gd name="T0" fmla="*/ 0 w 276"/>
                <a:gd name="T1" fmla="*/ 72 h 72"/>
                <a:gd name="T2" fmla="*/ 162 w 276"/>
                <a:gd name="T3" fmla="*/ 72 h 72"/>
                <a:gd name="T4" fmla="*/ 90 w 276"/>
                <a:gd name="T5" fmla="*/ 0 h 72"/>
                <a:gd name="T6" fmla="*/ 276 w 276"/>
                <a:gd name="T7" fmla="*/ 0 h 72"/>
                <a:gd name="T8" fmla="*/ 0 60000 65536"/>
                <a:gd name="T9" fmla="*/ 0 60000 65536"/>
                <a:gd name="T10" fmla="*/ 0 60000 65536"/>
                <a:gd name="T11" fmla="*/ 0 60000 65536"/>
                <a:gd name="T12" fmla="*/ 0 w 276"/>
                <a:gd name="T13" fmla="*/ 0 h 72"/>
                <a:gd name="T14" fmla="*/ 276 w 276"/>
                <a:gd name="T15" fmla="*/ 72 h 72"/>
              </a:gdLst>
              <a:ahLst/>
              <a:cxnLst>
                <a:cxn ang="T8">
                  <a:pos x="T0" y="T1"/>
                </a:cxn>
                <a:cxn ang="T9">
                  <a:pos x="T2" y="T3"/>
                </a:cxn>
                <a:cxn ang="T10">
                  <a:pos x="T4" y="T5"/>
                </a:cxn>
                <a:cxn ang="T11">
                  <a:pos x="T6" y="T7"/>
                </a:cxn>
              </a:cxnLst>
              <a:rect l="T12" t="T13" r="T14" b="T15"/>
              <a:pathLst>
                <a:path w="276" h="72">
                  <a:moveTo>
                    <a:pt x="0" y="72"/>
                  </a:moveTo>
                  <a:lnTo>
                    <a:pt x="162" y="72"/>
                  </a:lnTo>
                  <a:lnTo>
                    <a:pt x="90" y="0"/>
                  </a:lnTo>
                  <a:lnTo>
                    <a:pt x="276" y="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34" name="Freeform 38"/>
            <p:cNvSpPr>
              <a:spLocks/>
            </p:cNvSpPr>
            <p:nvPr/>
          </p:nvSpPr>
          <p:spPr bwMode="auto">
            <a:xfrm>
              <a:off x="1206" y="3204"/>
              <a:ext cx="240" cy="96"/>
            </a:xfrm>
            <a:custGeom>
              <a:avLst/>
              <a:gdLst>
                <a:gd name="T0" fmla="*/ 0 w 240"/>
                <a:gd name="T1" fmla="*/ 11 h 132"/>
                <a:gd name="T2" fmla="*/ 132 w 240"/>
                <a:gd name="T3" fmla="*/ 0 h 132"/>
                <a:gd name="T4" fmla="*/ 132 w 240"/>
                <a:gd name="T5" fmla="*/ 9 h 132"/>
                <a:gd name="T6" fmla="*/ 240 w 240"/>
                <a:gd name="T7" fmla="*/ 1 h 132"/>
                <a:gd name="T8" fmla="*/ 0 60000 65536"/>
                <a:gd name="T9" fmla="*/ 0 60000 65536"/>
                <a:gd name="T10" fmla="*/ 0 60000 65536"/>
                <a:gd name="T11" fmla="*/ 0 60000 65536"/>
                <a:gd name="T12" fmla="*/ 0 w 240"/>
                <a:gd name="T13" fmla="*/ 0 h 132"/>
                <a:gd name="T14" fmla="*/ 240 w 240"/>
                <a:gd name="T15" fmla="*/ 132 h 132"/>
              </a:gdLst>
              <a:ahLst/>
              <a:cxnLst>
                <a:cxn ang="T8">
                  <a:pos x="T0" y="T1"/>
                </a:cxn>
                <a:cxn ang="T9">
                  <a:pos x="T2" y="T3"/>
                </a:cxn>
                <a:cxn ang="T10">
                  <a:pos x="T4" y="T5"/>
                </a:cxn>
                <a:cxn ang="T11">
                  <a:pos x="T6" y="T7"/>
                </a:cxn>
              </a:cxnLst>
              <a:rect l="T12" t="T13" r="T14" b="T15"/>
              <a:pathLst>
                <a:path w="240" h="132">
                  <a:moveTo>
                    <a:pt x="0" y="132"/>
                  </a:moveTo>
                  <a:lnTo>
                    <a:pt x="132" y="0"/>
                  </a:lnTo>
                  <a:lnTo>
                    <a:pt x="132" y="114"/>
                  </a:lnTo>
                  <a:lnTo>
                    <a:pt x="240" y="6"/>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35" name="Freeform 39"/>
            <p:cNvSpPr>
              <a:spLocks/>
            </p:cNvSpPr>
            <p:nvPr/>
          </p:nvSpPr>
          <p:spPr bwMode="auto">
            <a:xfrm>
              <a:off x="1230" y="2856"/>
              <a:ext cx="228" cy="60"/>
            </a:xfrm>
            <a:custGeom>
              <a:avLst/>
              <a:gdLst>
                <a:gd name="T0" fmla="*/ 0 w 228"/>
                <a:gd name="T1" fmla="*/ 0 h 60"/>
                <a:gd name="T2" fmla="*/ 138 w 228"/>
                <a:gd name="T3" fmla="*/ 0 h 60"/>
                <a:gd name="T4" fmla="*/ 60 w 228"/>
                <a:gd name="T5" fmla="*/ 60 h 60"/>
                <a:gd name="T6" fmla="*/ 228 w 228"/>
                <a:gd name="T7" fmla="*/ 60 h 60"/>
                <a:gd name="T8" fmla="*/ 0 60000 65536"/>
                <a:gd name="T9" fmla="*/ 0 60000 65536"/>
                <a:gd name="T10" fmla="*/ 0 60000 65536"/>
                <a:gd name="T11" fmla="*/ 0 60000 65536"/>
                <a:gd name="T12" fmla="*/ 0 w 228"/>
                <a:gd name="T13" fmla="*/ 0 h 60"/>
                <a:gd name="T14" fmla="*/ 228 w 228"/>
                <a:gd name="T15" fmla="*/ 60 h 60"/>
              </a:gdLst>
              <a:ahLst/>
              <a:cxnLst>
                <a:cxn ang="T8">
                  <a:pos x="T0" y="T1"/>
                </a:cxn>
                <a:cxn ang="T9">
                  <a:pos x="T2" y="T3"/>
                </a:cxn>
                <a:cxn ang="T10">
                  <a:pos x="T4" y="T5"/>
                </a:cxn>
                <a:cxn ang="T11">
                  <a:pos x="T6" y="T7"/>
                </a:cxn>
              </a:cxnLst>
              <a:rect l="T12" t="T13" r="T14" b="T15"/>
              <a:pathLst>
                <a:path w="228" h="60">
                  <a:moveTo>
                    <a:pt x="0" y="0"/>
                  </a:moveTo>
                  <a:lnTo>
                    <a:pt x="138" y="0"/>
                  </a:lnTo>
                  <a:lnTo>
                    <a:pt x="60" y="60"/>
                  </a:lnTo>
                  <a:lnTo>
                    <a:pt x="228" y="6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36" name="Freeform 40"/>
            <p:cNvSpPr>
              <a:spLocks/>
            </p:cNvSpPr>
            <p:nvPr/>
          </p:nvSpPr>
          <p:spPr bwMode="auto">
            <a:xfrm>
              <a:off x="828" y="3084"/>
              <a:ext cx="552" cy="60"/>
            </a:xfrm>
            <a:custGeom>
              <a:avLst/>
              <a:gdLst>
                <a:gd name="T0" fmla="*/ 0 w 552"/>
                <a:gd name="T1" fmla="*/ 0 h 60"/>
                <a:gd name="T2" fmla="*/ 306 w 552"/>
                <a:gd name="T3" fmla="*/ 0 h 60"/>
                <a:gd name="T4" fmla="*/ 180 w 552"/>
                <a:gd name="T5" fmla="*/ 60 h 60"/>
                <a:gd name="T6" fmla="*/ 552 w 552"/>
                <a:gd name="T7" fmla="*/ 60 h 60"/>
                <a:gd name="T8" fmla="*/ 0 60000 65536"/>
                <a:gd name="T9" fmla="*/ 0 60000 65536"/>
                <a:gd name="T10" fmla="*/ 0 60000 65536"/>
                <a:gd name="T11" fmla="*/ 0 60000 65536"/>
                <a:gd name="T12" fmla="*/ 0 w 552"/>
                <a:gd name="T13" fmla="*/ 0 h 60"/>
                <a:gd name="T14" fmla="*/ 552 w 552"/>
                <a:gd name="T15" fmla="*/ 60 h 60"/>
              </a:gdLst>
              <a:ahLst/>
              <a:cxnLst>
                <a:cxn ang="T8">
                  <a:pos x="T0" y="T1"/>
                </a:cxn>
                <a:cxn ang="T9">
                  <a:pos x="T2" y="T3"/>
                </a:cxn>
                <a:cxn ang="T10">
                  <a:pos x="T4" y="T5"/>
                </a:cxn>
                <a:cxn ang="T11">
                  <a:pos x="T6" y="T7"/>
                </a:cxn>
              </a:cxnLst>
              <a:rect l="T12" t="T13" r="T14" b="T15"/>
              <a:pathLst>
                <a:path w="552" h="60">
                  <a:moveTo>
                    <a:pt x="0" y="0"/>
                  </a:moveTo>
                  <a:lnTo>
                    <a:pt x="306" y="0"/>
                  </a:lnTo>
                  <a:lnTo>
                    <a:pt x="180" y="60"/>
                  </a:lnTo>
                  <a:lnTo>
                    <a:pt x="552" y="6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6088" name="Line 41"/>
          <p:cNvSpPr>
            <a:spLocks noChangeShapeType="1"/>
          </p:cNvSpPr>
          <p:nvPr/>
        </p:nvSpPr>
        <p:spPr bwMode="auto">
          <a:xfrm flipH="1">
            <a:off x="752475" y="4038600"/>
            <a:ext cx="1485900" cy="1133475"/>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89" name="Line 42"/>
          <p:cNvSpPr>
            <a:spLocks noChangeShapeType="1"/>
          </p:cNvSpPr>
          <p:nvPr/>
        </p:nvSpPr>
        <p:spPr bwMode="auto">
          <a:xfrm>
            <a:off x="2676525" y="4029075"/>
            <a:ext cx="1362075" cy="1152525"/>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0" name="Text Box 43"/>
          <p:cNvSpPr txBox="1">
            <a:spLocks noChangeArrowheads="1"/>
          </p:cNvSpPr>
          <p:nvPr/>
        </p:nvSpPr>
        <p:spPr bwMode="auto">
          <a:xfrm>
            <a:off x="4489450" y="4406900"/>
            <a:ext cx="1235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600" dirty="0" smtClean="0">
                <a:latin typeface="Arial" panose="020B0604020202020204" pitchFamily="34" charset="0"/>
                <a:ea typeface="宋体" panose="02010600030101010101" pitchFamily="2" charset="-122"/>
              </a:rPr>
              <a:t>基站</a:t>
            </a:r>
            <a:endParaRPr kumimoji="1" lang="en-US" altLang="zh-CN" sz="1600" dirty="0">
              <a:latin typeface="Arial" panose="020B0604020202020204" pitchFamily="34" charset="0"/>
              <a:ea typeface="宋体" panose="02010600030101010101" pitchFamily="2" charset="-122"/>
            </a:endParaRPr>
          </a:p>
        </p:txBody>
      </p:sp>
      <p:sp>
        <p:nvSpPr>
          <p:cNvPr id="46091" name="Line 44"/>
          <p:cNvSpPr>
            <a:spLocks noChangeShapeType="1"/>
          </p:cNvSpPr>
          <p:nvPr/>
        </p:nvSpPr>
        <p:spPr bwMode="auto">
          <a:xfrm>
            <a:off x="6029325" y="2581275"/>
            <a:ext cx="933450" cy="923925"/>
          </a:xfrm>
          <a:prstGeom prst="line">
            <a:avLst/>
          </a:prstGeom>
          <a:noFill/>
          <a:ln w="158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 name="Group 45"/>
          <p:cNvGrpSpPr>
            <a:grpSpLocks/>
          </p:cNvGrpSpPr>
          <p:nvPr/>
        </p:nvGrpSpPr>
        <p:grpSpPr bwMode="auto">
          <a:xfrm>
            <a:off x="5981700" y="1779589"/>
            <a:ext cx="1978025" cy="1258888"/>
            <a:chOff x="3768" y="1121"/>
            <a:chExt cx="1246" cy="793"/>
          </a:xfrm>
        </p:grpSpPr>
        <p:sp>
          <p:nvSpPr>
            <p:cNvPr id="46121" name="Line 46"/>
            <p:cNvSpPr>
              <a:spLocks noChangeShapeType="1"/>
            </p:cNvSpPr>
            <p:nvPr/>
          </p:nvSpPr>
          <p:spPr bwMode="auto">
            <a:xfrm>
              <a:off x="3796" y="1640"/>
              <a:ext cx="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22" name="Oval 47"/>
            <p:cNvSpPr>
              <a:spLocks noChangeArrowheads="1"/>
            </p:cNvSpPr>
            <p:nvPr/>
          </p:nvSpPr>
          <p:spPr bwMode="auto">
            <a:xfrm>
              <a:off x="4265" y="1121"/>
              <a:ext cx="588" cy="486"/>
            </a:xfrm>
            <a:prstGeom prst="ellipse">
              <a:avLst/>
            </a:prstGeom>
            <a:gradFill rotWithShape="0">
              <a:gsLst>
                <a:gs pos="0">
                  <a:srgbClr val="FFCC66"/>
                </a:gs>
                <a:gs pos="100000">
                  <a:srgbClr val="FFFFFF"/>
                </a:gs>
              </a:gsLst>
              <a:lin ang="5400000" scaled="1"/>
            </a:gradFill>
            <a:ln w="9525">
              <a:round/>
              <a:headEnd/>
              <a:tailEnd/>
            </a:ln>
            <a:scene3d>
              <a:camera prst="legacyObliqueTopRight"/>
              <a:lightRig rig="legacyFlat3" dir="b"/>
            </a:scene3d>
            <a:sp3d extrusionH="430200" prstMaterial="legacyMatte">
              <a:bevelT w="13500" h="13500" prst="angle"/>
              <a:bevelB w="13500" h="13500" prst="angle"/>
              <a:extrusionClr>
                <a:srgbClr val="FFCC66"/>
              </a:extrusionClr>
              <a:contourClr>
                <a:srgbClr val="FFCC66"/>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b="0">
                  <a:latin typeface="Arial" panose="020B0604020202020204" pitchFamily="34" charset="0"/>
                  <a:ea typeface="宋体" panose="02010600030101010101" pitchFamily="2" charset="-122"/>
                </a:rPr>
                <a:t>HLR</a:t>
              </a:r>
            </a:p>
          </p:txBody>
        </p:sp>
        <p:sp>
          <p:nvSpPr>
            <p:cNvPr id="46123" name="Line 48"/>
            <p:cNvSpPr>
              <a:spLocks noChangeShapeType="1"/>
            </p:cNvSpPr>
            <p:nvPr/>
          </p:nvSpPr>
          <p:spPr bwMode="auto">
            <a:xfrm>
              <a:off x="3768" y="1308"/>
              <a:ext cx="504" cy="0"/>
            </a:xfrm>
            <a:prstGeom prst="line">
              <a:avLst/>
            </a:prstGeom>
            <a:noFill/>
            <a:ln w="158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24" name="Text Box 49"/>
            <p:cNvSpPr txBox="1">
              <a:spLocks noChangeArrowheads="1"/>
            </p:cNvSpPr>
            <p:nvPr/>
          </p:nvSpPr>
          <p:spPr bwMode="auto">
            <a:xfrm>
              <a:off x="4219" y="1623"/>
              <a:ext cx="79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200" dirty="0">
                  <a:latin typeface="Arial" panose="020B0604020202020204" pitchFamily="34" charset="0"/>
                  <a:ea typeface="宋体" panose="02010600030101010101" pitchFamily="2" charset="-122"/>
                </a:rPr>
                <a:t>归属位置</a:t>
              </a:r>
              <a:r>
                <a:rPr kumimoji="1" lang="zh-CN" altLang="en-US" sz="1200" dirty="0" smtClean="0">
                  <a:latin typeface="Arial" panose="020B0604020202020204" pitchFamily="34" charset="0"/>
                  <a:ea typeface="宋体" panose="02010600030101010101" pitchFamily="2" charset="-122"/>
                </a:rPr>
                <a:t>寄存器</a:t>
              </a:r>
              <a:endParaRPr kumimoji="1" lang="en-US" altLang="zh-CN" sz="1200" dirty="0" smtClean="0">
                <a:latin typeface="Arial" panose="020B0604020202020204" pitchFamily="34" charset="0"/>
                <a:ea typeface="宋体" panose="02010600030101010101" pitchFamily="2" charset="-122"/>
              </a:endParaRPr>
            </a:p>
            <a:p>
              <a:pPr algn="ctr">
                <a:spcBef>
                  <a:spcPct val="0"/>
                </a:spcBef>
                <a:buClrTx/>
                <a:buFontTx/>
                <a:buNone/>
              </a:pPr>
              <a:r>
                <a:rPr kumimoji="1" lang="en-US" altLang="zh-CN" sz="1200" dirty="0" smtClean="0">
                  <a:latin typeface="Arial" panose="020B0604020202020204" pitchFamily="34" charset="0"/>
                  <a:ea typeface="宋体" panose="02010600030101010101" pitchFamily="2" charset="-122"/>
                </a:rPr>
                <a:t>(</a:t>
              </a:r>
              <a:r>
                <a:rPr kumimoji="1" lang="en-US" altLang="zh-CN" sz="1200" dirty="0">
                  <a:latin typeface="Arial" panose="020B0604020202020204" pitchFamily="34" charset="0"/>
                  <a:ea typeface="宋体" panose="02010600030101010101" pitchFamily="2" charset="-122"/>
                </a:rPr>
                <a:t>HLR)</a:t>
              </a:r>
            </a:p>
          </p:txBody>
        </p:sp>
      </p:grpSp>
      <p:sp>
        <p:nvSpPr>
          <p:cNvPr id="46093" name="Line 50"/>
          <p:cNvSpPr>
            <a:spLocks noChangeShapeType="1"/>
          </p:cNvSpPr>
          <p:nvPr/>
        </p:nvSpPr>
        <p:spPr bwMode="auto">
          <a:xfrm flipH="1">
            <a:off x="2886075" y="4581525"/>
            <a:ext cx="1641475" cy="428625"/>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4" name="Text Box 51"/>
          <p:cNvSpPr txBox="1">
            <a:spLocks noChangeArrowheads="1"/>
          </p:cNvSpPr>
          <p:nvPr/>
        </p:nvSpPr>
        <p:spPr bwMode="auto">
          <a:xfrm>
            <a:off x="2184400" y="4384675"/>
            <a:ext cx="557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latin typeface="Arial" panose="020B0604020202020204" pitchFamily="34" charset="0"/>
                <a:ea typeface="宋体" panose="02010600030101010101" pitchFamily="2" charset="-122"/>
              </a:rPr>
              <a:t>Cell</a:t>
            </a:r>
          </a:p>
        </p:txBody>
      </p:sp>
      <p:sp>
        <p:nvSpPr>
          <p:cNvPr id="46095" name="Text Box 52"/>
          <p:cNvSpPr txBox="1">
            <a:spLocks noChangeArrowheads="1"/>
          </p:cNvSpPr>
          <p:nvPr/>
        </p:nvSpPr>
        <p:spPr bwMode="auto">
          <a:xfrm>
            <a:off x="3756025" y="5707063"/>
            <a:ext cx="13292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400" dirty="0" smtClean="0">
                <a:latin typeface="Arial" panose="020B0604020202020204" pitchFamily="34" charset="0"/>
                <a:ea typeface="宋体" panose="02010600030101010101" pitchFamily="2" charset="-122"/>
              </a:rPr>
              <a:t>移动终端 </a:t>
            </a:r>
            <a:r>
              <a:rPr kumimoji="1" lang="en-US" altLang="zh-CN" sz="1400" dirty="0" smtClean="0">
                <a:latin typeface="Arial" panose="020B0604020202020204" pitchFamily="34" charset="0"/>
                <a:ea typeface="宋体" panose="02010600030101010101" pitchFamily="2" charset="-122"/>
              </a:rPr>
              <a:t>(MT</a:t>
            </a:r>
            <a:r>
              <a:rPr kumimoji="1" lang="en-US" altLang="zh-CN" sz="1400" dirty="0">
                <a:latin typeface="Arial" panose="020B0604020202020204" pitchFamily="34" charset="0"/>
                <a:ea typeface="宋体" panose="02010600030101010101" pitchFamily="2" charset="-122"/>
              </a:rPr>
              <a:t>)</a:t>
            </a:r>
          </a:p>
        </p:txBody>
      </p:sp>
      <p:sp>
        <p:nvSpPr>
          <p:cNvPr id="46096" name="Line 53"/>
          <p:cNvSpPr>
            <a:spLocks noChangeShapeType="1"/>
          </p:cNvSpPr>
          <p:nvPr/>
        </p:nvSpPr>
        <p:spPr bwMode="auto">
          <a:xfrm flipH="1" flipV="1">
            <a:off x="3419475" y="5715000"/>
            <a:ext cx="371475" cy="1524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7" name="Group 54"/>
          <p:cNvGrpSpPr>
            <a:grpSpLocks/>
          </p:cNvGrpSpPr>
          <p:nvPr/>
        </p:nvGrpSpPr>
        <p:grpSpPr bwMode="auto">
          <a:xfrm>
            <a:off x="4829176" y="3205163"/>
            <a:ext cx="3386138" cy="2090737"/>
            <a:chOff x="3042" y="2019"/>
            <a:chExt cx="2133" cy="1317"/>
          </a:xfrm>
        </p:grpSpPr>
        <p:sp>
          <p:nvSpPr>
            <p:cNvPr id="46098" name="Oval 55"/>
            <p:cNvSpPr>
              <a:spLocks noChangeArrowheads="1"/>
            </p:cNvSpPr>
            <p:nvPr/>
          </p:nvSpPr>
          <p:spPr bwMode="auto">
            <a:xfrm>
              <a:off x="3738" y="2718"/>
              <a:ext cx="1230" cy="618"/>
            </a:xfrm>
            <a:prstGeom prst="ellipse">
              <a:avLst/>
            </a:prstGeom>
            <a:solidFill>
              <a:srgbClr val="CCCCFF"/>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nvGrpSpPr>
            <p:cNvPr id="46099" name="Group 56"/>
            <p:cNvGrpSpPr>
              <a:grpSpLocks/>
            </p:cNvGrpSpPr>
            <p:nvPr/>
          </p:nvGrpSpPr>
          <p:grpSpPr bwMode="auto">
            <a:xfrm>
              <a:off x="4212" y="2298"/>
              <a:ext cx="429" cy="254"/>
              <a:chOff x="1806" y="3246"/>
              <a:chExt cx="410" cy="314"/>
            </a:xfrm>
          </p:grpSpPr>
          <p:sp>
            <p:nvSpPr>
              <p:cNvPr id="46119" name="Rectangle 57"/>
              <p:cNvSpPr>
                <a:spLocks noChangeArrowheads="1"/>
              </p:cNvSpPr>
              <p:nvPr/>
            </p:nvSpPr>
            <p:spPr bwMode="auto">
              <a:xfrm>
                <a:off x="1840" y="3264"/>
                <a:ext cx="376" cy="296"/>
              </a:xfrm>
              <a:prstGeom prst="rect">
                <a:avLst/>
              </a:prstGeom>
              <a:gradFill rotWithShape="0">
                <a:gsLst>
                  <a:gs pos="0">
                    <a:srgbClr val="FFCCFF"/>
                  </a:gs>
                  <a:gs pos="50000">
                    <a:srgbClr val="FFFFFF"/>
                  </a:gs>
                  <a:gs pos="100000">
                    <a:srgbClr val="FFCC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FFCCFF"/>
                </a:extrusionClr>
                <a:contourClr>
                  <a:srgbClr val="FFCCFF"/>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20" name="Text Box 58"/>
              <p:cNvSpPr txBox="1">
                <a:spLocks noChangeArrowheads="1"/>
              </p:cNvSpPr>
              <p:nvPr/>
            </p:nvSpPr>
            <p:spPr bwMode="auto">
              <a:xfrm>
                <a:off x="1806" y="3246"/>
                <a:ext cx="382" cy="262"/>
              </a:xfrm>
              <a:prstGeom prst="rect">
                <a:avLst/>
              </a:prstGeom>
              <a:gradFill rotWithShape="0">
                <a:gsLst>
                  <a:gs pos="0">
                    <a:srgbClr val="FFCCFF"/>
                  </a:gs>
                  <a:gs pos="50000">
                    <a:srgbClr val="FFFFFF"/>
                  </a:gs>
                  <a:gs pos="100000">
                    <a:srgbClr val="FFCCFF"/>
                  </a:gs>
                </a:gsLst>
                <a:lin ang="5400000" scaled="1"/>
              </a:gra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solidFill>
                      <a:srgbClr val="0066CC"/>
                    </a:solidFill>
                    <a:latin typeface="Arial" panose="020B0604020202020204" pitchFamily="34" charset="0"/>
                    <a:ea typeface="宋体" panose="02010600030101010101" pitchFamily="2" charset="-122"/>
                  </a:rPr>
                  <a:t>MSC</a:t>
                </a:r>
              </a:p>
            </p:txBody>
          </p:sp>
        </p:grpSp>
        <p:sp>
          <p:nvSpPr>
            <p:cNvPr id="46100" name="AutoShape 59"/>
            <p:cNvSpPr>
              <a:spLocks noChangeArrowheads="1"/>
            </p:cNvSpPr>
            <p:nvPr/>
          </p:nvSpPr>
          <p:spPr bwMode="auto">
            <a:xfrm>
              <a:off x="3870" y="2184"/>
              <a:ext cx="240" cy="306"/>
            </a:xfrm>
            <a:prstGeom prst="can">
              <a:avLst>
                <a:gd name="adj" fmla="val 31875"/>
              </a:avLst>
            </a:prstGeom>
            <a:gradFill rotWithShape="0">
              <a:gsLst>
                <a:gs pos="0">
                  <a:srgbClr val="CCFFCC"/>
                </a:gs>
                <a:gs pos="50000">
                  <a:srgbClr val="FFFFFF"/>
                </a:gs>
                <a:gs pos="100000">
                  <a:srgbClr val="CCFFCC"/>
                </a:gs>
              </a:gsLst>
              <a:lin ang="5400000" scaled="1"/>
            </a:gra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400">
                  <a:latin typeface="Arial" panose="020B0604020202020204" pitchFamily="34" charset="0"/>
                  <a:ea typeface="宋体" panose="02010600030101010101" pitchFamily="2" charset="-122"/>
                </a:rPr>
                <a:t>VLR</a:t>
              </a:r>
            </a:p>
          </p:txBody>
        </p:sp>
        <p:grpSp>
          <p:nvGrpSpPr>
            <p:cNvPr id="46101" name="Group 60"/>
            <p:cNvGrpSpPr>
              <a:grpSpLocks/>
            </p:cNvGrpSpPr>
            <p:nvPr/>
          </p:nvGrpSpPr>
          <p:grpSpPr bwMode="auto">
            <a:xfrm>
              <a:off x="4008" y="2796"/>
              <a:ext cx="696" cy="438"/>
              <a:chOff x="1218" y="1986"/>
              <a:chExt cx="696" cy="438"/>
            </a:xfrm>
          </p:grpSpPr>
          <p:sp>
            <p:nvSpPr>
              <p:cNvPr id="46111" name="AutoShape 61"/>
              <p:cNvSpPr>
                <a:spLocks noChangeArrowheads="1"/>
              </p:cNvSpPr>
              <p:nvPr/>
            </p:nvSpPr>
            <p:spPr bwMode="auto">
              <a:xfrm>
                <a:off x="1422" y="220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2" name="AutoShape 62"/>
              <p:cNvSpPr>
                <a:spLocks noChangeArrowheads="1"/>
              </p:cNvSpPr>
              <p:nvPr/>
            </p:nvSpPr>
            <p:spPr bwMode="auto">
              <a:xfrm>
                <a:off x="1632" y="208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3" name="AutoShape 63"/>
              <p:cNvSpPr>
                <a:spLocks noChangeArrowheads="1"/>
              </p:cNvSpPr>
              <p:nvPr/>
            </p:nvSpPr>
            <p:spPr bwMode="auto">
              <a:xfrm>
                <a:off x="1218" y="2100"/>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4" name="AutoShape 64"/>
              <p:cNvSpPr>
                <a:spLocks noChangeArrowheads="1"/>
              </p:cNvSpPr>
              <p:nvPr/>
            </p:nvSpPr>
            <p:spPr bwMode="auto">
              <a:xfrm>
                <a:off x="1428" y="1986"/>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5" name="Oval 65"/>
              <p:cNvSpPr>
                <a:spLocks noChangeArrowheads="1"/>
              </p:cNvSpPr>
              <p:nvPr/>
            </p:nvSpPr>
            <p:spPr bwMode="auto">
              <a:xfrm>
                <a:off x="1542" y="208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6" name="Oval 66"/>
              <p:cNvSpPr>
                <a:spLocks noChangeArrowheads="1"/>
              </p:cNvSpPr>
              <p:nvPr/>
            </p:nvSpPr>
            <p:spPr bwMode="auto">
              <a:xfrm>
                <a:off x="1542" y="2286"/>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7" name="Oval 67"/>
              <p:cNvSpPr>
                <a:spLocks noChangeArrowheads="1"/>
              </p:cNvSpPr>
              <p:nvPr/>
            </p:nvSpPr>
            <p:spPr bwMode="auto">
              <a:xfrm>
                <a:off x="1746" y="217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8" name="Oval 68"/>
              <p:cNvSpPr>
                <a:spLocks noChangeArrowheads="1"/>
              </p:cNvSpPr>
              <p:nvPr/>
            </p:nvSpPr>
            <p:spPr bwMode="auto">
              <a:xfrm>
                <a:off x="1338" y="2184"/>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46102" name="Text Box 69"/>
            <p:cNvSpPr txBox="1">
              <a:spLocks noChangeArrowheads="1"/>
            </p:cNvSpPr>
            <p:nvPr/>
          </p:nvSpPr>
          <p:spPr bwMode="auto">
            <a:xfrm>
              <a:off x="4766" y="2687"/>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800" dirty="0" smtClean="0">
                  <a:latin typeface="Arial" panose="020B0604020202020204" pitchFamily="34" charset="0"/>
                  <a:ea typeface="宋体" panose="02010600030101010101" pitchFamily="2" charset="-122"/>
                </a:rPr>
                <a:t>蜂窝</a:t>
              </a:r>
              <a:endParaRPr kumimoji="1" lang="en-US" altLang="zh-CN" sz="1800" dirty="0">
                <a:latin typeface="Arial" panose="020B0604020202020204" pitchFamily="34" charset="0"/>
                <a:ea typeface="宋体" panose="02010600030101010101" pitchFamily="2" charset="-122"/>
              </a:endParaRPr>
            </a:p>
          </p:txBody>
        </p:sp>
        <p:sp>
          <p:nvSpPr>
            <p:cNvPr id="46103" name="Line 70"/>
            <p:cNvSpPr>
              <a:spLocks noChangeShapeType="1"/>
            </p:cNvSpPr>
            <p:nvPr/>
          </p:nvSpPr>
          <p:spPr bwMode="auto">
            <a:xfrm flipH="1">
              <a:off x="4362" y="2556"/>
              <a:ext cx="24" cy="37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4" name="Line 71"/>
            <p:cNvSpPr>
              <a:spLocks noChangeShapeType="1"/>
            </p:cNvSpPr>
            <p:nvPr/>
          </p:nvSpPr>
          <p:spPr bwMode="auto">
            <a:xfrm flipH="1">
              <a:off x="4146" y="2568"/>
              <a:ext cx="150" cy="45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5" name="Freeform 72"/>
            <p:cNvSpPr>
              <a:spLocks/>
            </p:cNvSpPr>
            <p:nvPr/>
          </p:nvSpPr>
          <p:spPr bwMode="auto">
            <a:xfrm>
              <a:off x="4368" y="2568"/>
              <a:ext cx="158" cy="552"/>
            </a:xfrm>
            <a:custGeom>
              <a:avLst/>
              <a:gdLst>
                <a:gd name="T0" fmla="*/ 84 w 158"/>
                <a:gd name="T1" fmla="*/ 0 h 552"/>
                <a:gd name="T2" fmla="*/ 144 w 158"/>
                <a:gd name="T3" fmla="*/ 246 h 552"/>
                <a:gd name="T4" fmla="*/ 0 w 158"/>
                <a:gd name="T5" fmla="*/ 552 h 552"/>
                <a:gd name="T6" fmla="*/ 0 60000 65536"/>
                <a:gd name="T7" fmla="*/ 0 60000 65536"/>
                <a:gd name="T8" fmla="*/ 0 60000 65536"/>
                <a:gd name="T9" fmla="*/ 0 w 158"/>
                <a:gd name="T10" fmla="*/ 0 h 552"/>
                <a:gd name="T11" fmla="*/ 158 w 158"/>
                <a:gd name="T12" fmla="*/ 552 h 552"/>
              </a:gdLst>
              <a:ahLst/>
              <a:cxnLst>
                <a:cxn ang="T6">
                  <a:pos x="T0" y="T1"/>
                </a:cxn>
                <a:cxn ang="T7">
                  <a:pos x="T2" y="T3"/>
                </a:cxn>
                <a:cxn ang="T8">
                  <a:pos x="T4" y="T5"/>
                </a:cxn>
              </a:cxnLst>
              <a:rect l="T9" t="T10" r="T11" b="T12"/>
              <a:pathLst>
                <a:path w="158" h="552">
                  <a:moveTo>
                    <a:pt x="84" y="0"/>
                  </a:moveTo>
                  <a:cubicBezTo>
                    <a:pt x="121" y="77"/>
                    <a:pt x="158" y="154"/>
                    <a:pt x="144" y="246"/>
                  </a:cubicBezTo>
                  <a:cubicBezTo>
                    <a:pt x="130" y="338"/>
                    <a:pt x="24" y="501"/>
                    <a:pt x="0" y="552"/>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06" name="Freeform 73"/>
            <p:cNvSpPr>
              <a:spLocks/>
            </p:cNvSpPr>
            <p:nvPr/>
          </p:nvSpPr>
          <p:spPr bwMode="auto">
            <a:xfrm>
              <a:off x="4554" y="2574"/>
              <a:ext cx="156" cy="450"/>
            </a:xfrm>
            <a:custGeom>
              <a:avLst/>
              <a:gdLst>
                <a:gd name="T0" fmla="*/ 0 w 156"/>
                <a:gd name="T1" fmla="*/ 0 h 450"/>
                <a:gd name="T2" fmla="*/ 156 w 156"/>
                <a:gd name="T3" fmla="*/ 138 h 450"/>
                <a:gd name="T4" fmla="*/ 0 w 156"/>
                <a:gd name="T5" fmla="*/ 450 h 450"/>
                <a:gd name="T6" fmla="*/ 0 60000 65536"/>
                <a:gd name="T7" fmla="*/ 0 60000 65536"/>
                <a:gd name="T8" fmla="*/ 0 60000 65536"/>
                <a:gd name="T9" fmla="*/ 0 w 156"/>
                <a:gd name="T10" fmla="*/ 0 h 450"/>
                <a:gd name="T11" fmla="*/ 156 w 156"/>
                <a:gd name="T12" fmla="*/ 450 h 450"/>
              </a:gdLst>
              <a:ahLst/>
              <a:cxnLst>
                <a:cxn ang="T6">
                  <a:pos x="T0" y="T1"/>
                </a:cxn>
                <a:cxn ang="T7">
                  <a:pos x="T2" y="T3"/>
                </a:cxn>
                <a:cxn ang="T8">
                  <a:pos x="T4" y="T5"/>
                </a:cxn>
              </a:cxnLst>
              <a:rect l="T9" t="T10" r="T11" b="T12"/>
              <a:pathLst>
                <a:path w="156" h="450">
                  <a:moveTo>
                    <a:pt x="0" y="0"/>
                  </a:moveTo>
                  <a:cubicBezTo>
                    <a:pt x="78" y="31"/>
                    <a:pt x="156" y="63"/>
                    <a:pt x="156" y="138"/>
                  </a:cubicBezTo>
                  <a:cubicBezTo>
                    <a:pt x="156" y="213"/>
                    <a:pt x="78" y="331"/>
                    <a:pt x="0" y="450"/>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07" name="Line 74"/>
            <p:cNvSpPr>
              <a:spLocks noChangeShapeType="1"/>
            </p:cNvSpPr>
            <p:nvPr/>
          </p:nvSpPr>
          <p:spPr bwMode="auto">
            <a:xfrm>
              <a:off x="3682" y="2906"/>
              <a:ext cx="422" cy="11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8" name="Line 75"/>
            <p:cNvSpPr>
              <a:spLocks noChangeShapeType="1"/>
            </p:cNvSpPr>
            <p:nvPr/>
          </p:nvSpPr>
          <p:spPr bwMode="auto">
            <a:xfrm flipH="1">
              <a:off x="4668" y="2868"/>
              <a:ext cx="126" cy="84"/>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9" name="Text Box 76"/>
            <p:cNvSpPr txBox="1">
              <a:spLocks noChangeArrowheads="1"/>
            </p:cNvSpPr>
            <p:nvPr/>
          </p:nvSpPr>
          <p:spPr bwMode="auto">
            <a:xfrm>
              <a:off x="3042" y="2019"/>
              <a:ext cx="79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200" dirty="0">
                  <a:latin typeface="Arial" panose="020B0604020202020204" pitchFamily="34" charset="0"/>
                  <a:ea typeface="宋体" panose="02010600030101010101" pitchFamily="2" charset="-122"/>
                </a:rPr>
                <a:t>漫游位置</a:t>
              </a:r>
              <a:r>
                <a:rPr kumimoji="1" lang="zh-CN" altLang="en-US" sz="1200" dirty="0" smtClean="0">
                  <a:latin typeface="Arial" panose="020B0604020202020204" pitchFamily="34" charset="0"/>
                  <a:ea typeface="宋体" panose="02010600030101010101" pitchFamily="2" charset="-122"/>
                </a:rPr>
                <a:t>寄存器</a:t>
              </a:r>
              <a:endParaRPr kumimoji="1" lang="en-US" altLang="zh-CN" sz="1200" dirty="0" smtClean="0">
                <a:latin typeface="Arial" panose="020B0604020202020204" pitchFamily="34" charset="0"/>
                <a:ea typeface="宋体" panose="02010600030101010101" pitchFamily="2" charset="-122"/>
              </a:endParaRPr>
            </a:p>
            <a:p>
              <a:pPr algn="ctr">
                <a:spcBef>
                  <a:spcPct val="0"/>
                </a:spcBef>
                <a:buClrTx/>
                <a:buFontTx/>
                <a:buNone/>
              </a:pPr>
              <a:r>
                <a:rPr kumimoji="1" lang="en-US" altLang="zh-CN" sz="1200" dirty="0" smtClean="0">
                  <a:latin typeface="Arial" panose="020B0604020202020204" pitchFamily="34" charset="0"/>
                  <a:ea typeface="宋体" panose="02010600030101010101" pitchFamily="2" charset="-122"/>
                </a:rPr>
                <a:t>(VLR)</a:t>
              </a:r>
              <a:endParaRPr kumimoji="1" lang="en-US" altLang="zh-CN" sz="1200" dirty="0">
                <a:latin typeface="Arial" panose="020B0604020202020204" pitchFamily="34" charset="0"/>
                <a:ea typeface="宋体" panose="02010600030101010101" pitchFamily="2" charset="-122"/>
              </a:endParaRPr>
            </a:p>
          </p:txBody>
        </p:sp>
        <p:sp>
          <p:nvSpPr>
            <p:cNvPr id="46110" name="Line 77"/>
            <p:cNvSpPr>
              <a:spLocks noChangeShapeType="1"/>
            </p:cNvSpPr>
            <p:nvPr/>
          </p:nvSpPr>
          <p:spPr bwMode="auto">
            <a:xfrm>
              <a:off x="3330" y="2472"/>
              <a:ext cx="624" cy="324"/>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48131"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B94A3DED-73D9-4BEB-88AD-2B040CB75A20}" type="slidenum">
              <a:rPr lang="en-US" altLang="zh-CN" sz="1400" smtClean="0"/>
              <a:pPr>
                <a:spcBef>
                  <a:spcPct val="0"/>
                </a:spcBef>
                <a:buClrTx/>
                <a:buFontTx/>
                <a:buNone/>
              </a:pPr>
              <a:t>23</a:t>
            </a:fld>
            <a:endParaRPr lang="en-US" altLang="zh-CN" sz="1400" smtClean="0"/>
          </a:p>
        </p:txBody>
      </p:sp>
      <p:sp>
        <p:nvSpPr>
          <p:cNvPr id="48132"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3G</a:t>
            </a:r>
            <a:r>
              <a:rPr lang="zh-CN" altLang="en-US" dirty="0" smtClean="0">
                <a:ea typeface="宋体" panose="02010600030101010101" pitchFamily="2" charset="-122"/>
              </a:rPr>
              <a:t>的演化</a:t>
            </a:r>
            <a:endParaRPr lang="en-US" altLang="zh-CN" dirty="0" smtClean="0">
              <a:ea typeface="宋体" panose="02010600030101010101" pitchFamily="2" charset="-122"/>
            </a:endParaRPr>
          </a:p>
        </p:txBody>
      </p:sp>
      <p:grpSp>
        <p:nvGrpSpPr>
          <p:cNvPr id="48133" name="Group 3"/>
          <p:cNvGrpSpPr>
            <a:grpSpLocks/>
          </p:cNvGrpSpPr>
          <p:nvPr/>
        </p:nvGrpSpPr>
        <p:grpSpPr bwMode="auto">
          <a:xfrm>
            <a:off x="1255713" y="1374775"/>
            <a:ext cx="6870700" cy="4191000"/>
            <a:chOff x="824" y="1048"/>
            <a:chExt cx="4328" cy="2640"/>
          </a:xfrm>
        </p:grpSpPr>
        <p:sp>
          <p:nvSpPr>
            <p:cNvPr id="48140" name="Rectangle 4"/>
            <p:cNvSpPr>
              <a:spLocks noChangeArrowheads="1"/>
            </p:cNvSpPr>
            <p:nvPr/>
          </p:nvSpPr>
          <p:spPr bwMode="auto">
            <a:xfrm>
              <a:off x="824" y="1344"/>
              <a:ext cx="784" cy="352"/>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a:solidFill>
                    <a:srgbClr val="000000"/>
                  </a:solidFill>
                  <a:ea typeface="宋体" panose="02010600030101010101" pitchFamily="2" charset="-122"/>
                </a:rPr>
                <a:t>GSM</a:t>
              </a:r>
              <a:endParaRPr kumimoji="1" lang="en-US" altLang="zh-CN" sz="2400" b="0">
                <a:solidFill>
                  <a:srgbClr val="000000"/>
                </a:solidFill>
                <a:ea typeface="宋体" panose="02010600030101010101" pitchFamily="2" charset="-122"/>
              </a:endParaRPr>
            </a:p>
          </p:txBody>
        </p:sp>
        <p:sp>
          <p:nvSpPr>
            <p:cNvPr id="48141" name="Rectangle 5"/>
            <p:cNvSpPr>
              <a:spLocks noChangeArrowheads="1"/>
            </p:cNvSpPr>
            <p:nvPr/>
          </p:nvSpPr>
          <p:spPr bwMode="auto">
            <a:xfrm>
              <a:off x="824" y="1760"/>
              <a:ext cx="800" cy="336"/>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a:solidFill>
                    <a:srgbClr val="000000"/>
                  </a:solidFill>
                  <a:ea typeface="宋体" panose="02010600030101010101" pitchFamily="2" charset="-122"/>
                </a:rPr>
                <a:t>PDC</a:t>
              </a:r>
              <a:endParaRPr kumimoji="1" lang="en-US" altLang="zh-CN" sz="2400" b="0">
                <a:ea typeface="宋体" panose="02010600030101010101" pitchFamily="2" charset="-122"/>
              </a:endParaRPr>
            </a:p>
          </p:txBody>
        </p:sp>
        <p:sp>
          <p:nvSpPr>
            <p:cNvPr id="48142" name="Rectangle 6"/>
            <p:cNvSpPr>
              <a:spLocks noChangeArrowheads="1"/>
            </p:cNvSpPr>
            <p:nvPr/>
          </p:nvSpPr>
          <p:spPr bwMode="auto">
            <a:xfrm>
              <a:off x="824" y="2192"/>
              <a:ext cx="784" cy="336"/>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a:solidFill>
                    <a:srgbClr val="000000"/>
                  </a:solidFill>
                  <a:ea typeface="宋体" panose="02010600030101010101" pitchFamily="2" charset="-122"/>
                </a:rPr>
                <a:t>cdmaOne</a:t>
              </a:r>
              <a:endParaRPr kumimoji="1" lang="en-US" altLang="zh-CN" sz="2400" b="0">
                <a:ea typeface="宋体" panose="02010600030101010101" pitchFamily="2" charset="-122"/>
              </a:endParaRPr>
            </a:p>
          </p:txBody>
        </p:sp>
        <p:sp>
          <p:nvSpPr>
            <p:cNvPr id="48143" name="Rectangle 7"/>
            <p:cNvSpPr>
              <a:spLocks noChangeArrowheads="1"/>
            </p:cNvSpPr>
            <p:nvPr/>
          </p:nvSpPr>
          <p:spPr bwMode="auto">
            <a:xfrm>
              <a:off x="840" y="2656"/>
              <a:ext cx="768" cy="336"/>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solidFill>
                    <a:srgbClr val="000000"/>
                  </a:solidFill>
                  <a:ea typeface="宋体" panose="02010600030101010101" pitchFamily="2" charset="-122"/>
                </a:rPr>
                <a:t>TDMA</a:t>
              </a:r>
            </a:p>
            <a:p>
              <a:pPr algn="ctr">
                <a:spcBef>
                  <a:spcPct val="0"/>
                </a:spcBef>
                <a:buClrTx/>
                <a:buFontTx/>
                <a:buNone/>
              </a:pPr>
              <a:r>
                <a:rPr kumimoji="1" lang="en-US" altLang="zh-CN" sz="1800">
                  <a:solidFill>
                    <a:srgbClr val="000000"/>
                  </a:solidFill>
                  <a:ea typeface="宋体" panose="02010600030101010101" pitchFamily="2" charset="-122"/>
                </a:rPr>
                <a:t>(IS-136)</a:t>
              </a:r>
              <a:endParaRPr kumimoji="1" lang="en-US" altLang="zh-CN" sz="2400" b="0">
                <a:solidFill>
                  <a:srgbClr val="000000"/>
                </a:solidFill>
                <a:ea typeface="宋体" panose="02010600030101010101" pitchFamily="2" charset="-122"/>
              </a:endParaRPr>
            </a:p>
          </p:txBody>
        </p:sp>
        <p:sp>
          <p:nvSpPr>
            <p:cNvPr id="48144" name="Rectangle 8"/>
            <p:cNvSpPr>
              <a:spLocks noChangeArrowheads="1"/>
            </p:cNvSpPr>
            <p:nvPr/>
          </p:nvSpPr>
          <p:spPr bwMode="auto">
            <a:xfrm>
              <a:off x="2008" y="1352"/>
              <a:ext cx="800" cy="352"/>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a:solidFill>
                    <a:srgbClr val="000000"/>
                  </a:solidFill>
                  <a:ea typeface="宋体" panose="02010600030101010101" pitchFamily="2" charset="-122"/>
                </a:rPr>
                <a:t>GPRS</a:t>
              </a:r>
              <a:endParaRPr kumimoji="1" lang="en-US" altLang="zh-CN" sz="2400" b="0">
                <a:ea typeface="宋体" panose="02010600030101010101" pitchFamily="2" charset="-122"/>
              </a:endParaRPr>
            </a:p>
          </p:txBody>
        </p:sp>
        <p:sp>
          <p:nvSpPr>
            <p:cNvPr id="48145" name="Rectangle 9"/>
            <p:cNvSpPr>
              <a:spLocks noChangeArrowheads="1"/>
            </p:cNvSpPr>
            <p:nvPr/>
          </p:nvSpPr>
          <p:spPr bwMode="auto">
            <a:xfrm>
              <a:off x="3176" y="1320"/>
              <a:ext cx="800" cy="368"/>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a:solidFill>
                    <a:srgbClr val="000000"/>
                  </a:solidFill>
                  <a:ea typeface="宋体" panose="02010600030101010101" pitchFamily="2" charset="-122"/>
                </a:rPr>
                <a:t>EDGE</a:t>
              </a:r>
              <a:endParaRPr kumimoji="1" lang="en-US" altLang="zh-CN" sz="2400" b="0">
                <a:solidFill>
                  <a:srgbClr val="000000"/>
                </a:solidFill>
                <a:ea typeface="宋体" panose="02010600030101010101" pitchFamily="2" charset="-122"/>
              </a:endParaRPr>
            </a:p>
          </p:txBody>
        </p:sp>
        <p:sp>
          <p:nvSpPr>
            <p:cNvPr id="48146" name="Rectangle 10"/>
            <p:cNvSpPr>
              <a:spLocks noChangeArrowheads="1"/>
            </p:cNvSpPr>
            <p:nvPr/>
          </p:nvSpPr>
          <p:spPr bwMode="auto">
            <a:xfrm>
              <a:off x="3208" y="1976"/>
              <a:ext cx="800" cy="352"/>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a:solidFill>
                    <a:srgbClr val="000000"/>
                  </a:solidFill>
                  <a:ea typeface="宋体" panose="02010600030101010101" pitchFamily="2" charset="-122"/>
                </a:rPr>
                <a:t>cdma2000</a:t>
              </a:r>
              <a:endParaRPr kumimoji="1" lang="en-US" altLang="zh-CN" sz="2400" b="0">
                <a:ea typeface="宋体" panose="02010600030101010101" pitchFamily="2" charset="-122"/>
              </a:endParaRPr>
            </a:p>
          </p:txBody>
        </p:sp>
        <p:sp>
          <p:nvSpPr>
            <p:cNvPr id="48147" name="Rectangle 11"/>
            <p:cNvSpPr>
              <a:spLocks noChangeArrowheads="1"/>
            </p:cNvSpPr>
            <p:nvPr/>
          </p:nvSpPr>
          <p:spPr bwMode="auto">
            <a:xfrm>
              <a:off x="4392" y="1736"/>
              <a:ext cx="592" cy="640"/>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a:solidFill>
                    <a:srgbClr val="000000"/>
                  </a:solidFill>
                  <a:ea typeface="宋体" panose="02010600030101010101" pitchFamily="2" charset="-122"/>
                </a:rPr>
                <a:t>3G</a:t>
              </a:r>
              <a:endParaRPr kumimoji="1" lang="en-US" altLang="zh-CN" sz="2400" b="0">
                <a:ea typeface="宋体" panose="02010600030101010101" pitchFamily="2" charset="-122"/>
              </a:endParaRPr>
            </a:p>
          </p:txBody>
        </p:sp>
        <p:sp>
          <p:nvSpPr>
            <p:cNvPr id="48148" name="Line 12"/>
            <p:cNvSpPr>
              <a:spLocks noChangeShapeType="1"/>
            </p:cNvSpPr>
            <p:nvPr/>
          </p:nvSpPr>
          <p:spPr bwMode="auto">
            <a:xfrm>
              <a:off x="1608" y="1528"/>
              <a:ext cx="4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49" name="Line 13"/>
            <p:cNvSpPr>
              <a:spLocks noChangeShapeType="1"/>
            </p:cNvSpPr>
            <p:nvPr/>
          </p:nvSpPr>
          <p:spPr bwMode="auto">
            <a:xfrm>
              <a:off x="1608" y="2808"/>
              <a:ext cx="40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0" name="Line 14"/>
            <p:cNvSpPr>
              <a:spLocks noChangeShapeType="1"/>
            </p:cNvSpPr>
            <p:nvPr/>
          </p:nvSpPr>
          <p:spPr bwMode="auto">
            <a:xfrm flipV="1">
              <a:off x="1608" y="2184"/>
              <a:ext cx="1600" cy="19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1" name="Line 15"/>
            <p:cNvSpPr>
              <a:spLocks noChangeShapeType="1"/>
            </p:cNvSpPr>
            <p:nvPr/>
          </p:nvSpPr>
          <p:spPr bwMode="auto">
            <a:xfrm flipV="1">
              <a:off x="2792" y="2248"/>
              <a:ext cx="1616" cy="544"/>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2" name="Line 16"/>
            <p:cNvSpPr>
              <a:spLocks noChangeShapeType="1"/>
            </p:cNvSpPr>
            <p:nvPr/>
          </p:nvSpPr>
          <p:spPr bwMode="auto">
            <a:xfrm>
              <a:off x="1624" y="1912"/>
              <a:ext cx="2784" cy="3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3" name="Line 17"/>
            <p:cNvSpPr>
              <a:spLocks noChangeShapeType="1"/>
            </p:cNvSpPr>
            <p:nvPr/>
          </p:nvSpPr>
          <p:spPr bwMode="auto">
            <a:xfrm>
              <a:off x="2808" y="1512"/>
              <a:ext cx="1584" cy="35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54" name="Rectangle 18"/>
            <p:cNvSpPr>
              <a:spLocks noChangeArrowheads="1"/>
            </p:cNvSpPr>
            <p:nvPr/>
          </p:nvSpPr>
          <p:spPr bwMode="auto">
            <a:xfrm>
              <a:off x="856" y="3288"/>
              <a:ext cx="960" cy="400"/>
            </a:xfrm>
            <a:prstGeom prst="rect">
              <a:avLst/>
            </a:prstGeom>
            <a:solidFill>
              <a:srgbClr val="B4F5FE"/>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dirty="0">
                  <a:solidFill>
                    <a:srgbClr val="000000"/>
                  </a:solidFill>
                  <a:ea typeface="宋体" panose="02010600030101010101" pitchFamily="2" charset="-122"/>
                </a:rPr>
                <a:t>Today 2G</a:t>
              </a:r>
            </a:p>
            <a:p>
              <a:pPr algn="ctr">
                <a:spcBef>
                  <a:spcPct val="0"/>
                </a:spcBef>
                <a:buClrTx/>
                <a:buFontTx/>
                <a:buNone/>
              </a:pPr>
              <a:r>
                <a:rPr kumimoji="1" lang="en-US" altLang="zh-CN" sz="1800" dirty="0">
                  <a:solidFill>
                    <a:srgbClr val="000000"/>
                  </a:solidFill>
                  <a:ea typeface="宋体" panose="02010600030101010101" pitchFamily="2" charset="-122"/>
                </a:rPr>
                <a:t>19.2kbps</a:t>
              </a:r>
              <a:endParaRPr kumimoji="1" lang="en-US" altLang="zh-CN" sz="2400" b="0" dirty="0">
                <a:solidFill>
                  <a:srgbClr val="000000"/>
                </a:solidFill>
                <a:ea typeface="宋体" panose="02010600030101010101" pitchFamily="2" charset="-122"/>
              </a:endParaRPr>
            </a:p>
          </p:txBody>
        </p:sp>
        <p:sp>
          <p:nvSpPr>
            <p:cNvPr id="48155" name="Rectangle 19"/>
            <p:cNvSpPr>
              <a:spLocks noChangeArrowheads="1"/>
            </p:cNvSpPr>
            <p:nvPr/>
          </p:nvSpPr>
          <p:spPr bwMode="auto">
            <a:xfrm>
              <a:off x="1920" y="3296"/>
              <a:ext cx="1040" cy="384"/>
            </a:xfrm>
            <a:prstGeom prst="rect">
              <a:avLst/>
            </a:prstGeom>
            <a:solidFill>
              <a:srgbClr val="B4F5FE"/>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solidFill>
                    <a:srgbClr val="000000"/>
                  </a:solidFill>
                  <a:ea typeface="宋体" panose="02010600030101010101" pitchFamily="2" charset="-122"/>
                </a:rPr>
                <a:t>2000 evolved 2G</a:t>
              </a:r>
            </a:p>
            <a:p>
              <a:pPr algn="ctr">
                <a:spcBef>
                  <a:spcPct val="0"/>
                </a:spcBef>
                <a:buClrTx/>
                <a:buFontTx/>
                <a:buNone/>
              </a:pPr>
              <a:r>
                <a:rPr kumimoji="1" lang="en-US" altLang="zh-CN" sz="1800">
                  <a:solidFill>
                    <a:srgbClr val="000000"/>
                  </a:solidFill>
                  <a:ea typeface="宋体" panose="02010600030101010101" pitchFamily="2" charset="-122"/>
                </a:rPr>
                <a:t>64--115kbps</a:t>
              </a:r>
              <a:endParaRPr kumimoji="1" lang="en-US" altLang="zh-CN" sz="2400" b="0">
                <a:ea typeface="宋体" panose="02010600030101010101" pitchFamily="2" charset="-122"/>
              </a:endParaRPr>
            </a:p>
          </p:txBody>
        </p:sp>
        <p:sp>
          <p:nvSpPr>
            <p:cNvPr id="48156" name="Rectangle 20"/>
            <p:cNvSpPr>
              <a:spLocks noChangeArrowheads="1"/>
            </p:cNvSpPr>
            <p:nvPr/>
          </p:nvSpPr>
          <p:spPr bwMode="auto">
            <a:xfrm>
              <a:off x="3056" y="3304"/>
              <a:ext cx="1920" cy="368"/>
            </a:xfrm>
            <a:prstGeom prst="rect">
              <a:avLst/>
            </a:prstGeom>
            <a:solidFill>
              <a:srgbClr val="B4F5FE"/>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solidFill>
                    <a:srgbClr val="000000"/>
                  </a:solidFill>
                  <a:ea typeface="宋体" panose="02010600030101010101" pitchFamily="2" charset="-122"/>
                </a:rPr>
                <a:t>3G</a:t>
              </a:r>
            </a:p>
            <a:p>
              <a:pPr algn="ctr">
                <a:spcBef>
                  <a:spcPct val="0"/>
                </a:spcBef>
                <a:buClrTx/>
                <a:buFontTx/>
                <a:buNone/>
              </a:pPr>
              <a:r>
                <a:rPr kumimoji="1" lang="en-US" altLang="zh-CN" sz="1800">
                  <a:solidFill>
                    <a:srgbClr val="000000"/>
                  </a:solidFill>
                  <a:ea typeface="宋体" panose="02010600030101010101" pitchFamily="2" charset="-122"/>
                </a:rPr>
                <a:t>115--384kbps   |   0.384--2Mbps</a:t>
              </a:r>
              <a:endParaRPr kumimoji="1" lang="en-US" altLang="zh-CN" sz="2400" b="0">
                <a:ea typeface="宋体" panose="02010600030101010101" pitchFamily="2" charset="-122"/>
              </a:endParaRPr>
            </a:p>
          </p:txBody>
        </p:sp>
        <p:sp>
          <p:nvSpPr>
            <p:cNvPr id="48157" name="Oval 21"/>
            <p:cNvSpPr>
              <a:spLocks noChangeArrowheads="1"/>
            </p:cNvSpPr>
            <p:nvPr/>
          </p:nvSpPr>
          <p:spPr bwMode="auto">
            <a:xfrm>
              <a:off x="2848" y="1048"/>
              <a:ext cx="2304" cy="2240"/>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8158" name="Text Box 22"/>
            <p:cNvSpPr txBox="1">
              <a:spLocks noChangeArrowheads="1"/>
            </p:cNvSpPr>
            <p:nvPr/>
          </p:nvSpPr>
          <p:spPr bwMode="auto">
            <a:xfrm>
              <a:off x="4024" y="1297"/>
              <a:ext cx="104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600" dirty="0">
                  <a:solidFill>
                    <a:srgbClr val="000000"/>
                  </a:solidFill>
                  <a:ea typeface="宋体" panose="02010600030101010101" pitchFamily="2" charset="-122"/>
                </a:rPr>
                <a:t>IMT-2000</a:t>
              </a:r>
            </a:p>
            <a:p>
              <a:pPr algn="ctr">
                <a:spcBef>
                  <a:spcPct val="0"/>
                </a:spcBef>
                <a:buClrTx/>
                <a:buFontTx/>
                <a:buNone/>
              </a:pPr>
              <a:r>
                <a:rPr kumimoji="1" lang="en-US" altLang="zh-CN" sz="1600" dirty="0">
                  <a:solidFill>
                    <a:srgbClr val="000000"/>
                  </a:solidFill>
                  <a:ea typeface="宋体" panose="02010600030101010101" pitchFamily="2" charset="-122"/>
                </a:rPr>
                <a:t>Capable Systems</a:t>
              </a:r>
              <a:endParaRPr kumimoji="1" lang="en-US" altLang="zh-CN" sz="2400" b="0" dirty="0">
                <a:ea typeface="宋体" panose="02010600030101010101" pitchFamily="2" charset="-122"/>
              </a:endParaRPr>
            </a:p>
          </p:txBody>
        </p:sp>
        <p:sp>
          <p:nvSpPr>
            <p:cNvPr id="48159" name="Line 23"/>
            <p:cNvSpPr>
              <a:spLocks noChangeShapeType="1"/>
            </p:cNvSpPr>
            <p:nvPr/>
          </p:nvSpPr>
          <p:spPr bwMode="auto">
            <a:xfrm>
              <a:off x="4224" y="2456"/>
              <a:ext cx="0" cy="76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160" name="Text Box 24"/>
            <p:cNvSpPr txBox="1">
              <a:spLocks noChangeArrowheads="1"/>
            </p:cNvSpPr>
            <p:nvPr/>
          </p:nvSpPr>
          <p:spPr bwMode="auto">
            <a:xfrm>
              <a:off x="4232" y="3032"/>
              <a:ext cx="8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400">
                  <a:solidFill>
                    <a:srgbClr val="000000"/>
                  </a:solidFill>
                  <a:ea typeface="宋体" panose="02010600030101010101" pitchFamily="2" charset="-122"/>
                </a:rPr>
                <a:t>New Spectrum</a:t>
              </a:r>
              <a:endParaRPr kumimoji="1" lang="en-US" altLang="zh-CN" sz="2400" b="0">
                <a:ea typeface="宋体" panose="02010600030101010101" pitchFamily="2" charset="-122"/>
              </a:endParaRPr>
            </a:p>
          </p:txBody>
        </p:sp>
        <p:sp>
          <p:nvSpPr>
            <p:cNvPr id="48161" name="Text Box 25"/>
            <p:cNvSpPr txBox="1">
              <a:spLocks noChangeArrowheads="1"/>
            </p:cNvSpPr>
            <p:nvPr/>
          </p:nvSpPr>
          <p:spPr bwMode="auto">
            <a:xfrm>
              <a:off x="3215" y="3032"/>
              <a:ext cx="10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400" dirty="0">
                  <a:solidFill>
                    <a:srgbClr val="000000"/>
                  </a:solidFill>
                  <a:ea typeface="宋体" panose="02010600030101010101" pitchFamily="2" charset="-122"/>
                </a:rPr>
                <a:t>Existing Spectrum</a:t>
              </a:r>
              <a:endParaRPr kumimoji="1" lang="en-US" altLang="zh-CN" sz="2400" b="0" dirty="0">
                <a:ea typeface="宋体" panose="02010600030101010101" pitchFamily="2" charset="-122"/>
              </a:endParaRPr>
            </a:p>
          </p:txBody>
        </p:sp>
      </p:grpSp>
      <p:grpSp>
        <p:nvGrpSpPr>
          <p:cNvPr id="48134" name="Group 26"/>
          <p:cNvGrpSpPr>
            <a:grpSpLocks/>
          </p:cNvGrpSpPr>
          <p:nvPr/>
        </p:nvGrpSpPr>
        <p:grpSpPr bwMode="auto">
          <a:xfrm>
            <a:off x="3084513" y="2085975"/>
            <a:ext cx="3810000" cy="2387600"/>
            <a:chOff x="1992" y="1496"/>
            <a:chExt cx="2400" cy="1504"/>
          </a:xfrm>
        </p:grpSpPr>
        <p:sp>
          <p:nvSpPr>
            <p:cNvPr id="48135" name="Line 27"/>
            <p:cNvSpPr>
              <a:spLocks noChangeShapeType="1"/>
            </p:cNvSpPr>
            <p:nvPr/>
          </p:nvSpPr>
          <p:spPr bwMode="auto">
            <a:xfrm>
              <a:off x="2808" y="1496"/>
              <a:ext cx="368"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36" name="Line 28"/>
            <p:cNvSpPr>
              <a:spLocks noChangeShapeType="1"/>
            </p:cNvSpPr>
            <p:nvPr/>
          </p:nvSpPr>
          <p:spPr bwMode="auto">
            <a:xfrm>
              <a:off x="4008" y="2152"/>
              <a:ext cx="384"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37" name="Rectangle 29"/>
            <p:cNvSpPr>
              <a:spLocks noChangeArrowheads="1"/>
            </p:cNvSpPr>
            <p:nvPr/>
          </p:nvSpPr>
          <p:spPr bwMode="auto">
            <a:xfrm>
              <a:off x="1992" y="2648"/>
              <a:ext cx="800" cy="352"/>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000">
                  <a:solidFill>
                    <a:srgbClr val="000000"/>
                  </a:solidFill>
                  <a:ea typeface="宋体" panose="02010600030101010101" pitchFamily="2" charset="-122"/>
                </a:rPr>
                <a:t>TDMA/</a:t>
              </a:r>
            </a:p>
            <a:p>
              <a:pPr algn="ctr">
                <a:spcBef>
                  <a:spcPct val="0"/>
                </a:spcBef>
                <a:buClrTx/>
                <a:buFontTx/>
                <a:buNone/>
              </a:pPr>
              <a:r>
                <a:rPr kumimoji="1" lang="en-US" altLang="zh-CN" sz="2000">
                  <a:solidFill>
                    <a:srgbClr val="000000"/>
                  </a:solidFill>
                  <a:ea typeface="宋体" panose="02010600030101010101" pitchFamily="2" charset="-122"/>
                </a:rPr>
                <a:t>GPRS</a:t>
              </a:r>
              <a:endParaRPr kumimoji="1" lang="en-US" altLang="zh-CN" sz="2400" b="0">
                <a:ea typeface="宋体" panose="02010600030101010101" pitchFamily="2" charset="-122"/>
              </a:endParaRPr>
            </a:p>
          </p:txBody>
        </p:sp>
        <p:sp>
          <p:nvSpPr>
            <p:cNvPr id="48138" name="Line 30"/>
            <p:cNvSpPr>
              <a:spLocks noChangeShapeType="1"/>
            </p:cNvSpPr>
            <p:nvPr/>
          </p:nvSpPr>
          <p:spPr bwMode="auto">
            <a:xfrm>
              <a:off x="2792" y="2792"/>
              <a:ext cx="448"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39" name="Rectangle 31"/>
            <p:cNvSpPr>
              <a:spLocks noChangeArrowheads="1"/>
            </p:cNvSpPr>
            <p:nvPr/>
          </p:nvSpPr>
          <p:spPr bwMode="auto">
            <a:xfrm>
              <a:off x="3248" y="2656"/>
              <a:ext cx="800" cy="336"/>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solidFill>
                    <a:srgbClr val="000000"/>
                  </a:solidFill>
                  <a:ea typeface="宋体" panose="02010600030101010101" pitchFamily="2" charset="-122"/>
                </a:rPr>
                <a:t>TDMA/</a:t>
              </a:r>
            </a:p>
            <a:p>
              <a:pPr algn="ctr">
                <a:spcBef>
                  <a:spcPct val="0"/>
                </a:spcBef>
                <a:buClrTx/>
                <a:buFontTx/>
                <a:buNone/>
              </a:pPr>
              <a:r>
                <a:rPr kumimoji="1" lang="en-US" altLang="zh-CN" sz="1800">
                  <a:solidFill>
                    <a:srgbClr val="000000"/>
                  </a:solidFill>
                  <a:ea typeface="宋体" panose="02010600030101010101" pitchFamily="2" charset="-122"/>
                </a:rPr>
                <a:t>EDGE</a:t>
              </a:r>
              <a:endParaRPr kumimoji="1" lang="en-US" altLang="zh-CN" sz="2400" b="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50179"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B1A062E2-DBBF-422A-8AEE-8E66AC1BE973}" type="slidenum">
              <a:rPr lang="en-US" altLang="zh-CN" sz="1400" smtClean="0"/>
              <a:pPr>
                <a:spcBef>
                  <a:spcPct val="0"/>
                </a:spcBef>
                <a:buClrTx/>
                <a:buFontTx/>
                <a:buNone/>
              </a:pPr>
              <a:t>24</a:t>
            </a:fld>
            <a:endParaRPr lang="en-US" altLang="zh-CN" sz="1400" smtClean="0"/>
          </a:p>
        </p:txBody>
      </p:sp>
      <p:sp>
        <p:nvSpPr>
          <p:cNvPr id="50180" name="Rectangle 2"/>
          <p:cNvSpPr>
            <a:spLocks noGrp="1" noChangeArrowheads="1"/>
          </p:cNvSpPr>
          <p:nvPr>
            <p:ph type="title"/>
          </p:nvPr>
        </p:nvSpPr>
        <p:spPr/>
        <p:txBody>
          <a:bodyPr/>
          <a:lstStyle/>
          <a:p>
            <a:pPr eaLnBrk="1" hangingPunct="1"/>
            <a:r>
              <a:rPr lang="en-US" altLang="zh-CN" sz="3200" dirty="0" smtClean="0">
                <a:ea typeface="宋体" panose="02010600030101010101" pitchFamily="2" charset="-122"/>
              </a:rPr>
              <a:t>3G/4G</a:t>
            </a:r>
            <a:r>
              <a:rPr lang="zh-CN" altLang="en-US" sz="3200" dirty="0" smtClean="0">
                <a:ea typeface="宋体" panose="02010600030101010101" pitchFamily="2" charset="-122"/>
              </a:rPr>
              <a:t>时间线</a:t>
            </a:r>
            <a:endParaRPr lang="en-US" altLang="zh-CN" sz="3200" dirty="0" smtClean="0">
              <a:ea typeface="宋体" panose="02010600030101010101" pitchFamily="2" charset="-122"/>
            </a:endParaRPr>
          </a:p>
        </p:txBody>
      </p:sp>
      <p:grpSp>
        <p:nvGrpSpPr>
          <p:cNvPr id="50181" name="Group 3"/>
          <p:cNvGrpSpPr>
            <a:grpSpLocks/>
          </p:cNvGrpSpPr>
          <p:nvPr/>
        </p:nvGrpSpPr>
        <p:grpSpPr bwMode="auto">
          <a:xfrm>
            <a:off x="1000125" y="3560763"/>
            <a:ext cx="6934200" cy="139700"/>
            <a:chOff x="608" y="3488"/>
            <a:chExt cx="4368" cy="88"/>
          </a:xfrm>
        </p:grpSpPr>
        <p:sp>
          <p:nvSpPr>
            <p:cNvPr id="50195" name="Line 4"/>
            <p:cNvSpPr>
              <a:spLocks noChangeShapeType="1"/>
            </p:cNvSpPr>
            <p:nvPr/>
          </p:nvSpPr>
          <p:spPr bwMode="auto">
            <a:xfrm>
              <a:off x="608" y="3576"/>
              <a:ext cx="4368" cy="0"/>
            </a:xfrm>
            <a:prstGeom prst="line">
              <a:avLst/>
            </a:prstGeom>
            <a:noFill/>
            <a:ln w="508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96" name="Group 5"/>
            <p:cNvGrpSpPr>
              <a:grpSpLocks/>
            </p:cNvGrpSpPr>
            <p:nvPr/>
          </p:nvGrpSpPr>
          <p:grpSpPr bwMode="auto">
            <a:xfrm>
              <a:off x="880" y="3488"/>
              <a:ext cx="2576" cy="80"/>
              <a:chOff x="880" y="3488"/>
              <a:chExt cx="2576" cy="80"/>
            </a:xfrm>
          </p:grpSpPr>
          <p:sp>
            <p:nvSpPr>
              <p:cNvPr id="50197" name="Line 6"/>
              <p:cNvSpPr>
                <a:spLocks noChangeShapeType="1"/>
              </p:cNvSpPr>
              <p:nvPr/>
            </p:nvSpPr>
            <p:spPr bwMode="auto">
              <a:xfrm>
                <a:off x="880" y="3488"/>
                <a:ext cx="0" cy="8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8" name="Line 7"/>
              <p:cNvSpPr>
                <a:spLocks noChangeShapeType="1"/>
              </p:cNvSpPr>
              <p:nvPr/>
            </p:nvSpPr>
            <p:spPr bwMode="auto">
              <a:xfrm>
                <a:off x="1184" y="3488"/>
                <a:ext cx="0" cy="8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9" name="Line 8"/>
              <p:cNvSpPr>
                <a:spLocks noChangeShapeType="1"/>
              </p:cNvSpPr>
              <p:nvPr/>
            </p:nvSpPr>
            <p:spPr bwMode="auto">
              <a:xfrm>
                <a:off x="2032" y="3488"/>
                <a:ext cx="0" cy="8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0" name="Line 9"/>
              <p:cNvSpPr>
                <a:spLocks noChangeShapeType="1"/>
              </p:cNvSpPr>
              <p:nvPr/>
            </p:nvSpPr>
            <p:spPr bwMode="auto">
              <a:xfrm>
                <a:off x="3456" y="3488"/>
                <a:ext cx="0" cy="8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0182" name="Rectangle 10"/>
          <p:cNvSpPr>
            <a:spLocks noChangeArrowheads="1"/>
          </p:cNvSpPr>
          <p:nvPr/>
        </p:nvSpPr>
        <p:spPr bwMode="auto">
          <a:xfrm>
            <a:off x="733425" y="4741863"/>
            <a:ext cx="1549400" cy="914400"/>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2000" b="0" dirty="0" smtClean="0">
                <a:solidFill>
                  <a:srgbClr val="000000"/>
                </a:solidFill>
                <a:ea typeface="宋体" panose="02010600030101010101" pitchFamily="2" charset="-122"/>
              </a:rPr>
              <a:t>日本启动了</a:t>
            </a:r>
            <a:endParaRPr kumimoji="1" lang="en-US" altLang="zh-CN" sz="2000" b="0" dirty="0" smtClean="0">
              <a:solidFill>
                <a:srgbClr val="000000"/>
              </a:solidFill>
              <a:ea typeface="宋体" panose="02010600030101010101" pitchFamily="2" charset="-122"/>
            </a:endParaRPr>
          </a:p>
          <a:p>
            <a:pPr algn="ctr">
              <a:spcBef>
                <a:spcPct val="0"/>
              </a:spcBef>
              <a:buClrTx/>
              <a:buFontTx/>
              <a:buNone/>
            </a:pPr>
            <a:r>
              <a:rPr kumimoji="1" lang="en-US" altLang="zh-CN" sz="2000" b="0" dirty="0" smtClean="0">
                <a:solidFill>
                  <a:srgbClr val="000000"/>
                </a:solidFill>
                <a:ea typeface="宋体" panose="02010600030101010101" pitchFamily="2" charset="-122"/>
              </a:rPr>
              <a:t>IMT-2000</a:t>
            </a:r>
            <a:r>
              <a:rPr kumimoji="1" lang="en-US" altLang="zh-CN" sz="2400" b="0" dirty="0" smtClean="0">
                <a:ea typeface="宋体" panose="02010600030101010101" pitchFamily="2" charset="-122"/>
              </a:rPr>
              <a:t> </a:t>
            </a:r>
            <a:endParaRPr kumimoji="1" lang="en-US" altLang="zh-CN" sz="2400" b="0" dirty="0">
              <a:ea typeface="宋体" panose="02010600030101010101" pitchFamily="2" charset="-122"/>
            </a:endParaRPr>
          </a:p>
        </p:txBody>
      </p:sp>
      <p:sp>
        <p:nvSpPr>
          <p:cNvPr id="50183" name="Rectangle 11"/>
          <p:cNvSpPr>
            <a:spLocks noChangeArrowheads="1"/>
          </p:cNvSpPr>
          <p:nvPr/>
        </p:nvSpPr>
        <p:spPr bwMode="auto">
          <a:xfrm>
            <a:off x="1190625" y="1617663"/>
            <a:ext cx="2489200" cy="1244600"/>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2000" b="0" dirty="0">
                <a:solidFill>
                  <a:srgbClr val="000000"/>
                </a:solidFill>
                <a:ea typeface="宋体" panose="02010600030101010101" pitchFamily="2" charset="-122"/>
              </a:rPr>
              <a:t>欧洲和选定</a:t>
            </a:r>
            <a:r>
              <a:rPr kumimoji="1" lang="zh-CN" altLang="en-US" sz="2000" b="0" dirty="0" smtClean="0">
                <a:solidFill>
                  <a:srgbClr val="000000"/>
                </a:solidFill>
                <a:ea typeface="宋体" panose="02010600030101010101" pitchFamily="2" charset="-122"/>
              </a:rPr>
              <a:t>区域</a:t>
            </a:r>
            <a:endParaRPr kumimoji="1" lang="en-US" altLang="zh-CN" sz="2000" b="0" dirty="0" smtClean="0">
              <a:solidFill>
                <a:srgbClr val="000000"/>
              </a:solidFill>
              <a:ea typeface="宋体" panose="02010600030101010101" pitchFamily="2" charset="-122"/>
            </a:endParaRPr>
          </a:p>
          <a:p>
            <a:pPr algn="ctr">
              <a:spcBef>
                <a:spcPct val="0"/>
              </a:spcBef>
              <a:buClrTx/>
              <a:buFontTx/>
              <a:buNone/>
            </a:pPr>
            <a:r>
              <a:rPr kumimoji="1" lang="zh-CN" altLang="en-US" sz="2000" b="0" dirty="0" smtClean="0">
                <a:solidFill>
                  <a:srgbClr val="000000"/>
                </a:solidFill>
                <a:ea typeface="宋体" panose="02010600030101010101" pitchFamily="2" charset="-122"/>
              </a:rPr>
              <a:t>第一次开放商业</a:t>
            </a:r>
            <a:endParaRPr kumimoji="1" lang="en-US" altLang="zh-CN" sz="2000" b="0" dirty="0" smtClean="0">
              <a:solidFill>
                <a:srgbClr val="000000"/>
              </a:solidFill>
              <a:ea typeface="宋体" panose="02010600030101010101" pitchFamily="2" charset="-122"/>
            </a:endParaRPr>
          </a:p>
          <a:p>
            <a:pPr algn="ctr">
              <a:spcBef>
                <a:spcPct val="0"/>
              </a:spcBef>
              <a:buClrTx/>
              <a:buFontTx/>
              <a:buNone/>
            </a:pPr>
            <a:r>
              <a:rPr kumimoji="1" lang="zh-CN" altLang="en-US" sz="2000" b="0" dirty="0" smtClean="0">
                <a:solidFill>
                  <a:srgbClr val="000000"/>
                </a:solidFill>
                <a:ea typeface="宋体" panose="02010600030101010101" pitchFamily="2" charset="-122"/>
              </a:rPr>
              <a:t>网络</a:t>
            </a:r>
            <a:endParaRPr kumimoji="1" lang="en-US" altLang="zh-CN" sz="2400" b="0" dirty="0">
              <a:ea typeface="宋体" panose="02010600030101010101" pitchFamily="2" charset="-122"/>
            </a:endParaRPr>
          </a:p>
        </p:txBody>
      </p:sp>
      <p:sp>
        <p:nvSpPr>
          <p:cNvPr id="50184" name="Rectangle 12"/>
          <p:cNvSpPr>
            <a:spLocks noChangeArrowheads="1"/>
          </p:cNvSpPr>
          <p:nvPr/>
        </p:nvSpPr>
        <p:spPr bwMode="auto">
          <a:xfrm>
            <a:off x="2762250" y="4767263"/>
            <a:ext cx="2095499" cy="838200"/>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2000" b="0" dirty="0">
                <a:solidFill>
                  <a:srgbClr val="000000"/>
                </a:solidFill>
                <a:ea typeface="宋体" panose="02010600030101010101" pitchFamily="2" charset="-122"/>
              </a:rPr>
              <a:t>全球</a:t>
            </a:r>
            <a:r>
              <a:rPr kumimoji="1" lang="zh-CN" altLang="en-US" sz="2000" b="0" dirty="0" smtClean="0">
                <a:solidFill>
                  <a:srgbClr val="000000"/>
                </a:solidFill>
                <a:ea typeface="宋体" panose="02010600030101010101" pitchFamily="2" charset="-122"/>
              </a:rPr>
              <a:t>协调（</a:t>
            </a:r>
            <a:r>
              <a:rPr kumimoji="1" lang="en-US" altLang="zh-CN" sz="2000" b="0" dirty="0" smtClean="0">
                <a:solidFill>
                  <a:srgbClr val="000000"/>
                </a:solidFill>
                <a:ea typeface="宋体" panose="02010600030101010101" pitchFamily="2" charset="-122"/>
              </a:rPr>
              <a:t>Global </a:t>
            </a:r>
            <a:endParaRPr kumimoji="1" lang="en-US" altLang="zh-CN" sz="2000" b="0" dirty="0">
              <a:solidFill>
                <a:srgbClr val="000000"/>
              </a:solidFill>
              <a:ea typeface="宋体" panose="02010600030101010101" pitchFamily="2" charset="-122"/>
            </a:endParaRPr>
          </a:p>
          <a:p>
            <a:pPr algn="ctr">
              <a:spcBef>
                <a:spcPct val="0"/>
              </a:spcBef>
              <a:buClrTx/>
              <a:buFontTx/>
              <a:buNone/>
            </a:pPr>
            <a:r>
              <a:rPr kumimoji="1" lang="en-US" altLang="zh-CN" sz="2000" b="0" dirty="0" smtClean="0">
                <a:solidFill>
                  <a:srgbClr val="000000"/>
                </a:solidFill>
                <a:ea typeface="宋体" panose="02010600030101010101" pitchFamily="2" charset="-122"/>
              </a:rPr>
              <a:t>Harmonization</a:t>
            </a:r>
            <a:r>
              <a:rPr kumimoji="1" lang="zh-CN" altLang="en-US" sz="2000" b="0" dirty="0" smtClean="0">
                <a:solidFill>
                  <a:srgbClr val="000000"/>
                </a:solidFill>
                <a:ea typeface="宋体" panose="02010600030101010101" pitchFamily="2" charset="-122"/>
              </a:rPr>
              <a:t>）</a:t>
            </a:r>
            <a:endParaRPr kumimoji="1" lang="en-US" altLang="zh-CN" sz="2400" b="0" dirty="0">
              <a:ea typeface="宋体" panose="02010600030101010101" pitchFamily="2" charset="-122"/>
            </a:endParaRPr>
          </a:p>
        </p:txBody>
      </p:sp>
      <p:sp>
        <p:nvSpPr>
          <p:cNvPr id="50185" name="Rectangle 13"/>
          <p:cNvSpPr>
            <a:spLocks noChangeArrowheads="1"/>
          </p:cNvSpPr>
          <p:nvPr/>
        </p:nvSpPr>
        <p:spPr bwMode="auto">
          <a:xfrm>
            <a:off x="5432425" y="2684463"/>
            <a:ext cx="1193800" cy="533400"/>
          </a:xfrm>
          <a:prstGeom prst="rect">
            <a:avLst/>
          </a:prstGeom>
          <a:solidFill>
            <a:srgbClr val="FFFF99"/>
          </a:solidFill>
          <a:ln w="12700" cap="sq">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b="0">
                <a:solidFill>
                  <a:srgbClr val="000000"/>
                </a:solidFill>
                <a:ea typeface="宋体" panose="02010600030101010101" pitchFamily="2" charset="-122"/>
              </a:rPr>
              <a:t>4G</a:t>
            </a:r>
            <a:endParaRPr kumimoji="1" lang="en-US" altLang="zh-CN" sz="2400" b="0">
              <a:ea typeface="宋体" panose="02010600030101010101" pitchFamily="2" charset="-122"/>
            </a:endParaRPr>
          </a:p>
        </p:txBody>
      </p:sp>
      <p:grpSp>
        <p:nvGrpSpPr>
          <p:cNvPr id="50186" name="Group 14"/>
          <p:cNvGrpSpPr>
            <a:grpSpLocks/>
          </p:cNvGrpSpPr>
          <p:nvPr/>
        </p:nvGrpSpPr>
        <p:grpSpPr bwMode="auto">
          <a:xfrm>
            <a:off x="1022350" y="3756025"/>
            <a:ext cx="4883150" cy="396875"/>
            <a:chOff x="638" y="2603"/>
            <a:chExt cx="3076" cy="250"/>
          </a:xfrm>
        </p:grpSpPr>
        <p:sp>
          <p:nvSpPr>
            <p:cNvPr id="50191" name="Text Box 15"/>
            <p:cNvSpPr txBox="1">
              <a:spLocks noChangeArrowheads="1"/>
            </p:cNvSpPr>
            <p:nvPr/>
          </p:nvSpPr>
          <p:spPr bwMode="auto">
            <a:xfrm>
              <a:off x="638" y="2603"/>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000" b="0">
                  <a:solidFill>
                    <a:srgbClr val="000000"/>
                  </a:solidFill>
                  <a:ea typeface="宋体" panose="02010600030101010101" pitchFamily="2" charset="-122"/>
                </a:rPr>
                <a:t>2001</a:t>
              </a:r>
              <a:endParaRPr kumimoji="1" lang="en-US" altLang="zh-CN" sz="2400" b="0">
                <a:ea typeface="宋体" panose="02010600030101010101" pitchFamily="2" charset="-122"/>
              </a:endParaRPr>
            </a:p>
          </p:txBody>
        </p:sp>
        <p:sp>
          <p:nvSpPr>
            <p:cNvPr id="50192" name="Text Box 16"/>
            <p:cNvSpPr txBox="1">
              <a:spLocks noChangeArrowheads="1"/>
            </p:cNvSpPr>
            <p:nvPr/>
          </p:nvSpPr>
          <p:spPr bwMode="auto">
            <a:xfrm>
              <a:off x="1006" y="2603"/>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000" b="0">
                  <a:solidFill>
                    <a:srgbClr val="000000"/>
                  </a:solidFill>
                  <a:ea typeface="宋体" panose="02010600030101010101" pitchFamily="2" charset="-122"/>
                </a:rPr>
                <a:t>2002</a:t>
              </a:r>
              <a:endParaRPr kumimoji="1" lang="en-US" altLang="zh-CN" sz="2400" b="0">
                <a:ea typeface="宋体" panose="02010600030101010101" pitchFamily="2" charset="-122"/>
              </a:endParaRPr>
            </a:p>
          </p:txBody>
        </p:sp>
        <p:sp>
          <p:nvSpPr>
            <p:cNvPr id="50193" name="Text Box 17"/>
            <p:cNvSpPr txBox="1">
              <a:spLocks noChangeArrowheads="1"/>
            </p:cNvSpPr>
            <p:nvPr/>
          </p:nvSpPr>
          <p:spPr bwMode="auto">
            <a:xfrm>
              <a:off x="1838" y="2603"/>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000" b="0">
                  <a:solidFill>
                    <a:srgbClr val="000000"/>
                  </a:solidFill>
                  <a:ea typeface="宋体" panose="02010600030101010101" pitchFamily="2" charset="-122"/>
                </a:rPr>
                <a:t>2005</a:t>
              </a:r>
              <a:endParaRPr kumimoji="1" lang="en-US" altLang="zh-CN" sz="2400" b="0">
                <a:ea typeface="宋体" panose="02010600030101010101" pitchFamily="2" charset="-122"/>
              </a:endParaRPr>
            </a:p>
          </p:txBody>
        </p:sp>
        <p:sp>
          <p:nvSpPr>
            <p:cNvPr id="50194" name="Text Box 18"/>
            <p:cNvSpPr txBox="1">
              <a:spLocks noChangeArrowheads="1"/>
            </p:cNvSpPr>
            <p:nvPr/>
          </p:nvSpPr>
          <p:spPr bwMode="auto">
            <a:xfrm>
              <a:off x="3278" y="2603"/>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000" b="0">
                  <a:solidFill>
                    <a:srgbClr val="000000"/>
                  </a:solidFill>
                  <a:ea typeface="宋体" panose="02010600030101010101" pitchFamily="2" charset="-122"/>
                </a:rPr>
                <a:t>2010</a:t>
              </a:r>
              <a:endParaRPr kumimoji="1" lang="en-US" altLang="zh-CN" sz="2400" b="0">
                <a:ea typeface="宋体" panose="02010600030101010101" pitchFamily="2" charset="-122"/>
              </a:endParaRPr>
            </a:p>
          </p:txBody>
        </p:sp>
      </p:grpSp>
      <p:sp>
        <p:nvSpPr>
          <p:cNvPr id="50187" name="Line 19"/>
          <p:cNvSpPr>
            <a:spLocks noChangeShapeType="1"/>
          </p:cNvSpPr>
          <p:nvPr/>
        </p:nvSpPr>
        <p:spPr bwMode="auto">
          <a:xfrm flipV="1">
            <a:off x="1419225" y="4157663"/>
            <a:ext cx="0" cy="584200"/>
          </a:xfrm>
          <a:prstGeom prst="line">
            <a:avLst/>
          </a:prstGeom>
          <a:noFill/>
          <a:ln w="50800" cap="sq">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88" name="Line 20"/>
          <p:cNvSpPr>
            <a:spLocks noChangeShapeType="1"/>
          </p:cNvSpPr>
          <p:nvPr/>
        </p:nvSpPr>
        <p:spPr bwMode="auto">
          <a:xfrm flipH="1">
            <a:off x="1927225" y="2887663"/>
            <a:ext cx="355600" cy="609600"/>
          </a:xfrm>
          <a:prstGeom prst="line">
            <a:avLst/>
          </a:prstGeom>
          <a:noFill/>
          <a:ln w="50800" cap="sq">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89" name="Line 21"/>
          <p:cNvSpPr>
            <a:spLocks noChangeShapeType="1"/>
          </p:cNvSpPr>
          <p:nvPr/>
        </p:nvSpPr>
        <p:spPr bwMode="auto">
          <a:xfrm flipH="1" flipV="1">
            <a:off x="3273425" y="4157663"/>
            <a:ext cx="508000" cy="609600"/>
          </a:xfrm>
          <a:prstGeom prst="line">
            <a:avLst/>
          </a:prstGeom>
          <a:noFill/>
          <a:ln w="50800" cap="sq">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0" name="Line 22"/>
          <p:cNvSpPr>
            <a:spLocks noChangeShapeType="1"/>
          </p:cNvSpPr>
          <p:nvPr/>
        </p:nvSpPr>
        <p:spPr bwMode="auto">
          <a:xfrm flipH="1">
            <a:off x="5534025" y="3217863"/>
            <a:ext cx="533400" cy="279400"/>
          </a:xfrm>
          <a:prstGeom prst="line">
            <a:avLst/>
          </a:prstGeom>
          <a:noFill/>
          <a:ln w="50800" cap="sq">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52227"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8041EB78-9D28-4739-983A-B24D8249A05C}" type="slidenum">
              <a:rPr lang="en-US" altLang="zh-CN" sz="1400" smtClean="0"/>
              <a:pPr>
                <a:spcBef>
                  <a:spcPct val="0"/>
                </a:spcBef>
                <a:buClrTx/>
                <a:buFontTx/>
                <a:buNone/>
              </a:pPr>
              <a:t>25</a:t>
            </a:fld>
            <a:endParaRPr lang="en-US" altLang="zh-CN" sz="1400" smtClean="0"/>
          </a:p>
        </p:txBody>
      </p:sp>
      <p:sp>
        <p:nvSpPr>
          <p:cNvPr id="52228" name="Rectangle 2"/>
          <p:cNvSpPr>
            <a:spLocks noGrp="1" noChangeArrowheads="1"/>
          </p:cNvSpPr>
          <p:nvPr>
            <p:ph type="title"/>
          </p:nvPr>
        </p:nvSpPr>
        <p:spPr>
          <a:xfrm>
            <a:off x="1044575" y="144463"/>
            <a:ext cx="6731000" cy="688975"/>
          </a:xfrm>
        </p:spPr>
        <p:txBody>
          <a:bodyPr/>
          <a:lstStyle/>
          <a:p>
            <a:pPr eaLnBrk="1" hangingPunct="1"/>
            <a:r>
              <a:rPr lang="zh-CN" altLang="en-US" dirty="0" smtClean="0">
                <a:ea typeface="宋体" panose="02010600030101010101" pitchFamily="2" charset="-122"/>
              </a:rPr>
              <a:t>终端用户的需求</a:t>
            </a:r>
            <a:endParaRPr lang="it-IT" altLang="zh-CN" dirty="0" smtClean="0">
              <a:ea typeface="宋体" panose="02010600030101010101" pitchFamily="2" charset="-122"/>
            </a:endParaRPr>
          </a:p>
        </p:txBody>
      </p:sp>
      <p:sp>
        <p:nvSpPr>
          <p:cNvPr id="52229" name="Rectangle 3"/>
          <p:cNvSpPr>
            <a:spLocks noChangeArrowheads="1"/>
          </p:cNvSpPr>
          <p:nvPr/>
        </p:nvSpPr>
        <p:spPr bwMode="auto">
          <a:xfrm>
            <a:off x="989013" y="1206500"/>
            <a:ext cx="73533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001" tIns="50501" rIns="101001" bIns="50501"/>
          <a:lstStyle>
            <a:lvl1pPr marL="342900" indent="-342900">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r>
              <a:rPr lang="zh-CN" altLang="en-US" sz="2800" b="0" dirty="0">
                <a:ea typeface="宋体" panose="02010600030101010101" pitchFamily="2" charset="-122"/>
              </a:rPr>
              <a:t>即时访问信息服务</a:t>
            </a:r>
            <a:endParaRPr lang="en-GB" altLang="zh-CN" sz="2800" b="0" dirty="0" smtClean="0">
              <a:ea typeface="宋体" panose="02010600030101010101" pitchFamily="2" charset="-122"/>
            </a:endParaRPr>
          </a:p>
          <a:p>
            <a:pPr lvl="1" eaLnBrk="1" hangingPunct="1"/>
            <a:r>
              <a:rPr lang="zh-CN" altLang="en-US" sz="2000" b="0" dirty="0" smtClean="0">
                <a:ea typeface="宋体" panose="02010600030101010101" pitchFamily="2" charset="-122"/>
              </a:rPr>
              <a:t>任何时间，任何位置，任何设备</a:t>
            </a:r>
            <a:endParaRPr lang="en-GB" altLang="zh-CN" sz="2000" b="0" dirty="0" smtClean="0">
              <a:ea typeface="宋体" panose="02010600030101010101" pitchFamily="2" charset="-122"/>
            </a:endParaRPr>
          </a:p>
          <a:p>
            <a:pPr eaLnBrk="1" hangingPunct="1"/>
            <a:r>
              <a:rPr lang="zh-CN" altLang="en-US" sz="2800" b="0" dirty="0">
                <a:ea typeface="宋体" panose="02010600030101010101" pitchFamily="2" charset="-122"/>
              </a:rPr>
              <a:t>个性化：“我的服务，我的应用”</a:t>
            </a:r>
            <a:endParaRPr lang="en-GB" altLang="zh-CN" sz="2800" b="0" dirty="0">
              <a:ea typeface="宋体" panose="02010600030101010101" pitchFamily="2" charset="-122"/>
            </a:endParaRPr>
          </a:p>
          <a:p>
            <a:pPr eaLnBrk="1" hangingPunct="1"/>
            <a:r>
              <a:rPr lang="zh-CN" altLang="en-US" sz="2800" b="0" dirty="0">
                <a:ea typeface="宋体" panose="02010600030101010101" pitchFamily="2" charset="-122"/>
              </a:rPr>
              <a:t>基于位置的</a:t>
            </a:r>
            <a:r>
              <a:rPr lang="zh-CN" altLang="en-US" sz="2800" b="0" dirty="0" smtClean="0">
                <a:ea typeface="宋体" panose="02010600030101010101" pitchFamily="2" charset="-122"/>
              </a:rPr>
              <a:t>：与所在位置相关</a:t>
            </a:r>
            <a:endParaRPr lang="en-GB" altLang="zh-CN" sz="2800" b="0" dirty="0">
              <a:ea typeface="宋体" panose="02010600030101010101" pitchFamily="2" charset="-122"/>
            </a:endParaRPr>
          </a:p>
          <a:p>
            <a:pPr eaLnBrk="1" hangingPunct="1"/>
            <a:r>
              <a:rPr lang="zh-CN" altLang="en-US" sz="2800" b="0" dirty="0">
                <a:ea typeface="宋体" panose="02010600030101010101" pitchFamily="2" charset="-122"/>
              </a:rPr>
              <a:t>电子商务，移动商务</a:t>
            </a:r>
            <a:endParaRPr lang="en-GB" altLang="zh-CN" sz="2800" b="0" dirty="0" smtClean="0">
              <a:ea typeface="宋体" panose="02010600030101010101" pitchFamily="2" charset="-122"/>
            </a:endParaRPr>
          </a:p>
          <a:p>
            <a:pPr eaLnBrk="1" hangingPunct="1"/>
            <a:r>
              <a:rPr lang="zh-CN" altLang="en-US" sz="2800" b="0" dirty="0">
                <a:ea typeface="宋体" panose="02010600030101010101" pitchFamily="2" charset="-122"/>
              </a:rPr>
              <a:t>始终开启</a:t>
            </a:r>
            <a:endParaRPr lang="en-GB" altLang="zh-CN" sz="2800" b="0" dirty="0">
              <a:ea typeface="宋体" panose="02010600030101010101" pitchFamily="2" charset="-122"/>
            </a:endParaRPr>
          </a:p>
        </p:txBody>
      </p:sp>
      <p:grpSp>
        <p:nvGrpSpPr>
          <p:cNvPr id="52230" name="Group 4"/>
          <p:cNvGrpSpPr>
            <a:grpSpLocks/>
          </p:cNvGrpSpPr>
          <p:nvPr/>
        </p:nvGrpSpPr>
        <p:grpSpPr bwMode="auto">
          <a:xfrm>
            <a:off x="3762375" y="3835400"/>
            <a:ext cx="1900238" cy="2209800"/>
            <a:chOff x="2640" y="2832"/>
            <a:chExt cx="1296" cy="1392"/>
          </a:xfrm>
        </p:grpSpPr>
        <p:graphicFrame>
          <p:nvGraphicFramePr>
            <p:cNvPr id="52242" name="Object 5"/>
            <p:cNvGraphicFramePr>
              <a:graphicFrameLocks noChangeAspect="1"/>
            </p:cNvGraphicFramePr>
            <p:nvPr/>
          </p:nvGraphicFramePr>
          <p:xfrm>
            <a:off x="2880" y="2832"/>
            <a:ext cx="779" cy="1152"/>
          </p:xfrm>
          <a:graphic>
            <a:graphicData uri="http://schemas.openxmlformats.org/presentationml/2006/ole">
              <mc:AlternateContent xmlns:mc="http://schemas.openxmlformats.org/markup-compatibility/2006">
                <mc:Choice xmlns:v="urn:schemas-microsoft-com:vml" Requires="v">
                  <p:oleObj spid="_x0000_s53169" name="ClipArt" r:id="rId5" imgW="2171677" imgH="3209828" progId="MS_ClipArt_Gallery.2">
                    <p:embed/>
                  </p:oleObj>
                </mc:Choice>
                <mc:Fallback>
                  <p:oleObj name="ClipArt" r:id="rId5" imgW="2171677" imgH="3209828" progId="MS_ClipArt_Gallery.2">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 y="2832"/>
                          <a:ext cx="779" cy="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224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1" y="3408"/>
              <a:ext cx="57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2244" name="WordArt 7"/>
            <p:cNvSpPr>
              <a:spLocks noChangeArrowheads="1" noChangeShapeType="1" noTextEdit="1"/>
            </p:cNvSpPr>
            <p:nvPr/>
          </p:nvSpPr>
          <p:spPr bwMode="auto">
            <a:xfrm>
              <a:off x="2640" y="3816"/>
              <a:ext cx="1296" cy="40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47333"/>
                </a:avLst>
              </a:prstTxWarp>
            </a:bodyPr>
            <a:lstStyle/>
            <a:p>
              <a:pPr algn="ctr"/>
              <a:r>
                <a:rPr lang="zh-CN" altLang="en-US" kern="10" dirty="0" smtClean="0">
                  <a:gradFill rotWithShape="1">
                    <a:gsLst>
                      <a:gs pos="0">
                        <a:srgbClr val="062444"/>
                      </a:gs>
                      <a:gs pos="50000">
                        <a:srgbClr val="0D4D93"/>
                      </a:gs>
                      <a:gs pos="100000">
                        <a:srgbClr val="062444"/>
                      </a:gs>
                    </a:gsLst>
                    <a:lin ang="0" scaled="1"/>
                  </a:gradFill>
                  <a:effectLst>
                    <a:outerShdw dist="35921" dir="2700000" algn="ctr" rotWithShape="0">
                      <a:srgbClr val="C0C0C0"/>
                    </a:outerShdw>
                  </a:effectLst>
                  <a:latin typeface="Impact" panose="020B0806030902050204" pitchFamily="34" charset="0"/>
                </a:rPr>
                <a:t>移动</a:t>
              </a:r>
              <a:endParaRPr lang="en-US" kern="10" dirty="0">
                <a:gradFill rotWithShape="1">
                  <a:gsLst>
                    <a:gs pos="0">
                      <a:srgbClr val="062444"/>
                    </a:gs>
                    <a:gs pos="50000">
                      <a:srgbClr val="0D4D93"/>
                    </a:gs>
                    <a:gs pos="100000">
                      <a:srgbClr val="062444"/>
                    </a:gs>
                  </a:gsLst>
                  <a:lin ang="0" scaled="1"/>
                </a:gradFill>
                <a:effectLst>
                  <a:outerShdw dist="35921" dir="2700000" algn="ctr" rotWithShape="0">
                    <a:srgbClr val="C0C0C0"/>
                  </a:outerShdw>
                </a:effectLst>
                <a:latin typeface="Impact" panose="020B0806030902050204" pitchFamily="34" charset="0"/>
              </a:endParaRPr>
            </a:p>
          </p:txBody>
        </p:sp>
      </p:grpSp>
      <p:grpSp>
        <p:nvGrpSpPr>
          <p:cNvPr id="52231" name="Group 8"/>
          <p:cNvGrpSpPr>
            <a:grpSpLocks/>
          </p:cNvGrpSpPr>
          <p:nvPr/>
        </p:nvGrpSpPr>
        <p:grpSpPr bwMode="auto">
          <a:xfrm>
            <a:off x="6207125" y="4064000"/>
            <a:ext cx="2549525" cy="1943100"/>
            <a:chOff x="4308" y="2976"/>
            <a:chExt cx="1740" cy="1224"/>
          </a:xfrm>
        </p:grpSpPr>
        <p:grpSp>
          <p:nvGrpSpPr>
            <p:cNvPr id="52238" name="Group 9"/>
            <p:cNvGrpSpPr>
              <a:grpSpLocks/>
            </p:cNvGrpSpPr>
            <p:nvPr/>
          </p:nvGrpSpPr>
          <p:grpSpPr bwMode="auto">
            <a:xfrm>
              <a:off x="4788" y="2976"/>
              <a:ext cx="861" cy="796"/>
              <a:chOff x="144" y="1316"/>
              <a:chExt cx="861" cy="796"/>
            </a:xfrm>
          </p:grpSpPr>
          <p:graphicFrame>
            <p:nvGraphicFramePr>
              <p:cNvPr id="52240" name="Object 10"/>
              <p:cNvGraphicFramePr>
                <a:graphicFrameLocks noChangeAspect="1"/>
              </p:cNvGraphicFramePr>
              <p:nvPr/>
            </p:nvGraphicFramePr>
            <p:xfrm>
              <a:off x="144" y="1316"/>
              <a:ext cx="528" cy="796"/>
            </p:xfrm>
            <a:graphic>
              <a:graphicData uri="http://schemas.openxmlformats.org/presentationml/2006/ole">
                <mc:AlternateContent xmlns:mc="http://schemas.openxmlformats.org/markup-compatibility/2006">
                  <mc:Choice xmlns:v="urn:schemas-microsoft-com:vml" Requires="v">
                    <p:oleObj spid="_x0000_s53170" name="ClipArt" r:id="rId8" imgW="3802063" imgH="5729288" progId="MS_ClipArt_Gallery.2">
                      <p:embed/>
                    </p:oleObj>
                  </mc:Choice>
                  <mc:Fallback>
                    <p:oleObj name="ClipArt" r:id="rId8" imgW="3802063" imgH="5729288" progId="MS_ClipArt_Gallery.2">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 y="1316"/>
                            <a:ext cx="528" cy="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41" name="Object 11"/>
              <p:cNvGraphicFramePr>
                <a:graphicFrameLocks noChangeAspect="1"/>
              </p:cNvGraphicFramePr>
              <p:nvPr/>
            </p:nvGraphicFramePr>
            <p:xfrm>
              <a:off x="336" y="1542"/>
              <a:ext cx="669" cy="474"/>
            </p:xfrm>
            <a:graphic>
              <a:graphicData uri="http://schemas.openxmlformats.org/presentationml/2006/ole">
                <mc:AlternateContent xmlns:mc="http://schemas.openxmlformats.org/markup-compatibility/2006">
                  <mc:Choice xmlns:v="urn:schemas-microsoft-com:vml" Requires="v">
                    <p:oleObj spid="_x0000_s53171" name="ClipArt" r:id="rId10" imgW="1062533" imgH="753466" progId="MS_ClipArt_Gallery.2">
                      <p:embed/>
                    </p:oleObj>
                  </mc:Choice>
                  <mc:Fallback>
                    <p:oleObj name="ClipArt" r:id="rId10" imgW="1062533" imgH="753466" progId="MS_ClipArt_Gallery.2">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 y="1542"/>
                            <a:ext cx="669" cy="4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239" name="WordArt 12"/>
            <p:cNvSpPr>
              <a:spLocks noChangeArrowheads="1" noChangeShapeType="1" noTextEdit="1"/>
            </p:cNvSpPr>
            <p:nvPr/>
          </p:nvSpPr>
          <p:spPr bwMode="auto">
            <a:xfrm>
              <a:off x="4308" y="3792"/>
              <a:ext cx="1740" cy="408"/>
            </a:xfrm>
            <a:prstGeom prst="rect">
              <a:avLst/>
            </a:prstGeom>
          </p:spPr>
          <p:txBody>
            <a:bodyPr wrap="none" fromWordArt="1">
              <a:prstTxWarp prst="textPlain">
                <a:avLst>
                  <a:gd name="adj" fmla="val 50000"/>
                </a:avLst>
              </a:prstTxWarp>
            </a:bodyPr>
            <a:lstStyle/>
            <a:p>
              <a:pPr algn="ctr"/>
              <a:r>
                <a:rPr lang="zh-CN" altLang="en-US" kern="10" dirty="0" smtClean="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Black" panose="020B0A04020102020204" pitchFamily="34" charset="0"/>
                </a:rPr>
                <a:t>多媒体</a:t>
              </a:r>
              <a:endParaRPr lang="en-US"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Black" panose="020B0A04020102020204" pitchFamily="34" charset="0"/>
              </a:endParaRPr>
            </a:p>
          </p:txBody>
        </p:sp>
      </p:grpSp>
      <p:grpSp>
        <p:nvGrpSpPr>
          <p:cNvPr id="52232" name="Group 13"/>
          <p:cNvGrpSpPr>
            <a:grpSpLocks/>
          </p:cNvGrpSpPr>
          <p:nvPr/>
        </p:nvGrpSpPr>
        <p:grpSpPr bwMode="auto">
          <a:xfrm>
            <a:off x="742950" y="4164013"/>
            <a:ext cx="2111375" cy="1873250"/>
            <a:chOff x="510" y="3055"/>
            <a:chExt cx="1440" cy="1180"/>
          </a:xfrm>
        </p:grpSpPr>
        <p:graphicFrame>
          <p:nvGraphicFramePr>
            <p:cNvPr id="52234" name="Object 14"/>
            <p:cNvGraphicFramePr>
              <a:graphicFrameLocks noChangeAspect="1"/>
            </p:cNvGraphicFramePr>
            <p:nvPr/>
          </p:nvGraphicFramePr>
          <p:xfrm>
            <a:off x="992" y="3055"/>
            <a:ext cx="496" cy="689"/>
          </p:xfrm>
          <a:graphic>
            <a:graphicData uri="http://schemas.openxmlformats.org/presentationml/2006/ole">
              <mc:AlternateContent xmlns:mc="http://schemas.openxmlformats.org/markup-compatibility/2006">
                <mc:Choice xmlns:v="urn:schemas-microsoft-com:vml" Requires="v">
                  <p:oleObj spid="_x0000_s53172" name="ClipArt" r:id="rId12" imgW="3848100" imgH="5478463" progId="MS_ClipArt_Gallery.2">
                    <p:embed/>
                  </p:oleObj>
                </mc:Choice>
                <mc:Fallback>
                  <p:oleObj name="ClipArt" r:id="rId12" imgW="3848100" imgH="5478463" progId="MS_ClipArt_Gallery.2">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2" y="3055"/>
                          <a:ext cx="496" cy="6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5" name="WordArt 15" descr="Narrow vertical"/>
            <p:cNvSpPr>
              <a:spLocks noChangeArrowheads="1" noChangeShapeType="1" noTextEdit="1"/>
            </p:cNvSpPr>
            <p:nvPr/>
          </p:nvSpPr>
          <p:spPr bwMode="auto">
            <a:xfrm>
              <a:off x="576" y="3552"/>
              <a:ext cx="1374" cy="683"/>
            </a:xfrm>
            <a:prstGeom prst="rect">
              <a:avLst/>
            </a:prstGeom>
          </p:spPr>
          <p:txBody>
            <a:bodyPr wrap="none" fromWordArt="1">
              <a:prstTxWarp prst="textCurveUp">
                <a:avLst>
                  <a:gd name="adj" fmla="val 40356"/>
                </a:avLst>
              </a:prstTxWarp>
            </a:bodyPr>
            <a:lstStyle/>
            <a:p>
              <a:pPr algn="ctr"/>
              <a:r>
                <a:rPr lang="zh-CN" altLang="en-US" kern="10" dirty="0" smtClean="0">
                  <a:ln w="12700">
                    <a:solidFill>
                      <a:srgbClr val="000000"/>
                    </a:solidFill>
                    <a:round/>
                    <a:headEnd/>
                    <a:tailEnd/>
                  </a:ln>
                  <a:blipFill dpi="0" rotWithShape="0">
                    <a:blip r:embed="rId14"/>
                    <a:srcRect/>
                    <a:tile tx="0" ty="0" sx="100000" sy="100000" flip="none" algn="tl"/>
                  </a:blipFill>
                  <a:effectLst>
                    <a:outerShdw dist="45791" dir="2021404" algn="ctr" rotWithShape="0">
                      <a:srgbClr val="808080"/>
                    </a:outerShdw>
                  </a:effectLst>
                  <a:latin typeface="Arial Black" panose="020B0A04020102020204" pitchFamily="34" charset="0"/>
                </a:rPr>
                <a:t>个人</a:t>
              </a:r>
              <a:endParaRPr lang="en-US" kern="10" dirty="0">
                <a:ln w="12700">
                  <a:solidFill>
                    <a:srgbClr val="000000"/>
                  </a:solidFill>
                  <a:round/>
                  <a:headEnd/>
                  <a:tailEnd/>
                </a:ln>
                <a:blipFill dpi="0" rotWithShape="0">
                  <a:blip r:embed="rId14"/>
                  <a:srcRect/>
                  <a:tile tx="0" ty="0" sx="100000" sy="100000" flip="none" algn="tl"/>
                </a:blipFill>
                <a:effectLst>
                  <a:outerShdw dist="45791" dir="2021404" algn="ctr" rotWithShape="0">
                    <a:srgbClr val="808080"/>
                  </a:outerShdw>
                </a:effectLst>
                <a:latin typeface="Arial Black" panose="020B0A04020102020204" pitchFamily="34" charset="0"/>
              </a:endParaRPr>
            </a:p>
          </p:txBody>
        </p:sp>
        <p:graphicFrame>
          <p:nvGraphicFramePr>
            <p:cNvPr id="52236" name="Object 16"/>
            <p:cNvGraphicFramePr>
              <a:graphicFrameLocks noChangeAspect="1"/>
            </p:cNvGraphicFramePr>
            <p:nvPr/>
          </p:nvGraphicFramePr>
          <p:xfrm>
            <a:off x="510" y="3362"/>
            <a:ext cx="594" cy="430"/>
          </p:xfrm>
          <a:graphic>
            <a:graphicData uri="http://schemas.openxmlformats.org/presentationml/2006/ole">
              <mc:AlternateContent xmlns:mc="http://schemas.openxmlformats.org/markup-compatibility/2006">
                <mc:Choice xmlns:v="urn:schemas-microsoft-com:vml" Requires="v">
                  <p:oleObj spid="_x0000_s53173" name="ClipArt" r:id="rId15" imgW="1552651" imgH="1125626" progId="MS_ClipArt_Gallery.2">
                    <p:embed/>
                  </p:oleObj>
                </mc:Choice>
                <mc:Fallback>
                  <p:oleObj name="ClipArt" r:id="rId15" imgW="1552651" imgH="1125626" progId="MS_ClipArt_Gallery.2">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0" y="3362"/>
                          <a:ext cx="594" cy="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7" name="Object 17"/>
            <p:cNvGraphicFramePr>
              <a:graphicFrameLocks noChangeAspect="1"/>
            </p:cNvGraphicFramePr>
            <p:nvPr/>
          </p:nvGraphicFramePr>
          <p:xfrm>
            <a:off x="1488" y="3360"/>
            <a:ext cx="384" cy="345"/>
          </p:xfrm>
          <a:graphic>
            <a:graphicData uri="http://schemas.openxmlformats.org/presentationml/2006/ole">
              <mc:AlternateContent xmlns:mc="http://schemas.openxmlformats.org/markup-compatibility/2006">
                <mc:Choice xmlns:v="urn:schemas-microsoft-com:vml" Requires="v">
                  <p:oleObj spid="_x0000_s53174" name="ClipArt" r:id="rId17" imgW="1105510" imgH="994867" progId="MS_ClipArt_Gallery.2">
                    <p:embed/>
                  </p:oleObj>
                </mc:Choice>
                <mc:Fallback>
                  <p:oleObj name="ClipArt" r:id="rId17" imgW="1105510" imgH="994867" progId="MS_ClipArt_Gallery.2">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88" y="3360"/>
                          <a:ext cx="384"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233" name="Text Box 18"/>
          <p:cNvSpPr txBox="1">
            <a:spLocks noChangeArrowheads="1"/>
          </p:cNvSpPr>
          <p:nvPr/>
        </p:nvSpPr>
        <p:spPr bwMode="auto">
          <a:xfrm>
            <a:off x="8061325" y="309403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endParaRPr kumimoji="1" lang="zh-CN" altLang="zh-CN" sz="2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54275"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02E6857F-EA23-40F2-AB96-9E2CD753C366}" type="slidenum">
              <a:rPr lang="en-US" altLang="zh-CN" sz="1400" smtClean="0"/>
              <a:pPr>
                <a:spcBef>
                  <a:spcPct val="0"/>
                </a:spcBef>
                <a:buClrTx/>
                <a:buFontTx/>
                <a:buNone/>
              </a:pPr>
              <a:t>26</a:t>
            </a:fld>
            <a:endParaRPr lang="en-US" altLang="zh-CN" sz="1400" smtClean="0"/>
          </a:p>
        </p:txBody>
      </p:sp>
      <p:sp>
        <p:nvSpPr>
          <p:cNvPr id="54276" name="Line 2"/>
          <p:cNvSpPr>
            <a:spLocks noChangeShapeType="1"/>
          </p:cNvSpPr>
          <p:nvPr/>
        </p:nvSpPr>
        <p:spPr bwMode="auto">
          <a:xfrm flipV="1">
            <a:off x="1343025" y="1114425"/>
            <a:ext cx="0" cy="464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77" name="Line 3"/>
          <p:cNvSpPr>
            <a:spLocks noChangeShapeType="1"/>
          </p:cNvSpPr>
          <p:nvPr/>
        </p:nvSpPr>
        <p:spPr bwMode="auto">
          <a:xfrm>
            <a:off x="1343025" y="5762625"/>
            <a:ext cx="678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78" name="Freeform 4"/>
          <p:cNvSpPr>
            <a:spLocks/>
          </p:cNvSpPr>
          <p:nvPr/>
        </p:nvSpPr>
        <p:spPr bwMode="auto">
          <a:xfrm>
            <a:off x="1343025" y="1952625"/>
            <a:ext cx="6400800" cy="3810000"/>
          </a:xfrm>
          <a:custGeom>
            <a:avLst/>
            <a:gdLst>
              <a:gd name="T0" fmla="*/ 0 w 4032"/>
              <a:gd name="T1" fmla="*/ 2147483646 h 2400"/>
              <a:gd name="T2" fmla="*/ 2147483646 w 4032"/>
              <a:gd name="T3" fmla="*/ 2147483646 h 2400"/>
              <a:gd name="T4" fmla="*/ 2147483646 w 4032"/>
              <a:gd name="T5" fmla="*/ 2147483646 h 2400"/>
              <a:gd name="T6" fmla="*/ 2147483646 w 4032"/>
              <a:gd name="T7" fmla="*/ 2147483646 h 2400"/>
              <a:gd name="T8" fmla="*/ 2147483646 w 4032"/>
              <a:gd name="T9" fmla="*/ 2147483646 h 2400"/>
              <a:gd name="T10" fmla="*/ 2147483646 w 4032"/>
              <a:gd name="T11" fmla="*/ 2147483646 h 2400"/>
              <a:gd name="T12" fmla="*/ 2147483646 w 4032"/>
              <a:gd name="T13" fmla="*/ 2147483646 h 2400"/>
              <a:gd name="T14" fmla="*/ 2147483646 w 4032"/>
              <a:gd name="T15" fmla="*/ 2147483646 h 2400"/>
              <a:gd name="T16" fmla="*/ 2147483646 w 4032"/>
              <a:gd name="T17" fmla="*/ 2147483646 h 2400"/>
              <a:gd name="T18" fmla="*/ 2147483646 w 4032"/>
              <a:gd name="T19" fmla="*/ 2147483646 h 2400"/>
              <a:gd name="T20" fmla="*/ 2147483646 w 4032"/>
              <a:gd name="T21" fmla="*/ 2147483646 h 2400"/>
              <a:gd name="T22" fmla="*/ 2147483646 w 4032"/>
              <a:gd name="T23" fmla="*/ 2147483646 h 2400"/>
              <a:gd name="T24" fmla="*/ 2147483646 w 4032"/>
              <a:gd name="T25" fmla="*/ 2147483646 h 2400"/>
              <a:gd name="T26" fmla="*/ 2147483646 w 4032"/>
              <a:gd name="T27" fmla="*/ 2147483646 h 2400"/>
              <a:gd name="T28" fmla="*/ 2147483646 w 4032"/>
              <a:gd name="T29" fmla="*/ 2147483646 h 2400"/>
              <a:gd name="T30" fmla="*/ 2147483646 w 4032"/>
              <a:gd name="T31" fmla="*/ 2147483646 h 2400"/>
              <a:gd name="T32" fmla="*/ 2147483646 w 4032"/>
              <a:gd name="T33" fmla="*/ 2147483646 h 2400"/>
              <a:gd name="T34" fmla="*/ 2147483646 w 4032"/>
              <a:gd name="T35" fmla="*/ 0 h 2400"/>
              <a:gd name="T36" fmla="*/ 2147483646 w 4032"/>
              <a:gd name="T37" fmla="*/ 2147483646 h 2400"/>
              <a:gd name="T38" fmla="*/ 0 w 4032"/>
              <a:gd name="T39" fmla="*/ 2147483646 h 2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32"/>
              <a:gd name="T61" fmla="*/ 0 h 2400"/>
              <a:gd name="T62" fmla="*/ 4032 w 4032"/>
              <a:gd name="T63" fmla="*/ 2400 h 24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32" h="2400">
                <a:moveTo>
                  <a:pt x="0" y="2400"/>
                </a:moveTo>
                <a:lnTo>
                  <a:pt x="240" y="2400"/>
                </a:lnTo>
                <a:lnTo>
                  <a:pt x="672" y="2352"/>
                </a:lnTo>
                <a:lnTo>
                  <a:pt x="1008" y="2256"/>
                </a:lnTo>
                <a:lnTo>
                  <a:pt x="1248" y="2160"/>
                </a:lnTo>
                <a:lnTo>
                  <a:pt x="1440" y="2016"/>
                </a:lnTo>
                <a:lnTo>
                  <a:pt x="1584" y="1872"/>
                </a:lnTo>
                <a:lnTo>
                  <a:pt x="1776" y="1632"/>
                </a:lnTo>
                <a:lnTo>
                  <a:pt x="1968" y="1392"/>
                </a:lnTo>
                <a:lnTo>
                  <a:pt x="2112" y="1248"/>
                </a:lnTo>
                <a:lnTo>
                  <a:pt x="2160" y="1152"/>
                </a:lnTo>
                <a:lnTo>
                  <a:pt x="2304" y="1008"/>
                </a:lnTo>
                <a:lnTo>
                  <a:pt x="2400" y="912"/>
                </a:lnTo>
                <a:lnTo>
                  <a:pt x="2784" y="624"/>
                </a:lnTo>
                <a:lnTo>
                  <a:pt x="3264" y="336"/>
                </a:lnTo>
                <a:lnTo>
                  <a:pt x="3456" y="240"/>
                </a:lnTo>
                <a:lnTo>
                  <a:pt x="3792" y="96"/>
                </a:lnTo>
                <a:lnTo>
                  <a:pt x="4032" y="0"/>
                </a:lnTo>
                <a:lnTo>
                  <a:pt x="4032" y="2400"/>
                </a:lnTo>
                <a:cubicBezTo>
                  <a:pt x="2688" y="2400"/>
                  <a:pt x="1344" y="2400"/>
                  <a:pt x="0" y="2400"/>
                </a:cubicBezTo>
                <a:close/>
              </a:path>
            </a:pathLst>
          </a:custGeom>
          <a:solidFill>
            <a:srgbClr val="0000FF">
              <a:alpha val="50195"/>
            </a:srgbClr>
          </a:solidFill>
          <a:ln w="9525">
            <a:solidFill>
              <a:schemeClr val="tx1"/>
            </a:solidFill>
            <a:round/>
            <a:headEnd/>
            <a:tailEnd/>
          </a:ln>
        </p:spPr>
        <p:txBody>
          <a:bodyPr>
            <a:spAutoFit/>
          </a:bodyPr>
          <a:lstStyle/>
          <a:p>
            <a:endParaRPr lang="en-US"/>
          </a:p>
        </p:txBody>
      </p:sp>
      <p:sp>
        <p:nvSpPr>
          <p:cNvPr id="54279" name="Freeform 5"/>
          <p:cNvSpPr>
            <a:spLocks/>
          </p:cNvSpPr>
          <p:nvPr/>
        </p:nvSpPr>
        <p:spPr bwMode="auto">
          <a:xfrm>
            <a:off x="1343025" y="3171825"/>
            <a:ext cx="6400800" cy="2590800"/>
          </a:xfrm>
          <a:custGeom>
            <a:avLst/>
            <a:gdLst>
              <a:gd name="T0" fmla="*/ 0 w 4032"/>
              <a:gd name="T1" fmla="*/ 2147483646 h 1632"/>
              <a:gd name="T2" fmla="*/ 2147483646 w 4032"/>
              <a:gd name="T3" fmla="*/ 2147483646 h 1632"/>
              <a:gd name="T4" fmla="*/ 2147483646 w 4032"/>
              <a:gd name="T5" fmla="*/ 2147483646 h 1632"/>
              <a:gd name="T6" fmla="*/ 2147483646 w 4032"/>
              <a:gd name="T7" fmla="*/ 2147483646 h 1632"/>
              <a:gd name="T8" fmla="*/ 2147483646 w 4032"/>
              <a:gd name="T9" fmla="*/ 2147483646 h 1632"/>
              <a:gd name="T10" fmla="*/ 2147483646 w 4032"/>
              <a:gd name="T11" fmla="*/ 2147483646 h 1632"/>
              <a:gd name="T12" fmla="*/ 2147483646 w 4032"/>
              <a:gd name="T13" fmla="*/ 2147483646 h 1632"/>
              <a:gd name="T14" fmla="*/ 2147483646 w 4032"/>
              <a:gd name="T15" fmla="*/ 2147483646 h 1632"/>
              <a:gd name="T16" fmla="*/ 2147483646 w 4032"/>
              <a:gd name="T17" fmla="*/ 2147483646 h 1632"/>
              <a:gd name="T18" fmla="*/ 2147483646 w 4032"/>
              <a:gd name="T19" fmla="*/ 2147483646 h 1632"/>
              <a:gd name="T20" fmla="*/ 2147483646 w 4032"/>
              <a:gd name="T21" fmla="*/ 2147483646 h 1632"/>
              <a:gd name="T22" fmla="*/ 2147483646 w 4032"/>
              <a:gd name="T23" fmla="*/ 2147483646 h 1632"/>
              <a:gd name="T24" fmla="*/ 2147483646 w 4032"/>
              <a:gd name="T25" fmla="*/ 0 h 1632"/>
              <a:gd name="T26" fmla="*/ 2147483646 w 4032"/>
              <a:gd name="T27" fmla="*/ 0 h 1632"/>
              <a:gd name="T28" fmla="*/ 2147483646 w 4032"/>
              <a:gd name="T29" fmla="*/ 2147483646 h 1632"/>
              <a:gd name="T30" fmla="*/ 2147483646 w 4032"/>
              <a:gd name="T31" fmla="*/ 2147483646 h 1632"/>
              <a:gd name="T32" fmla="*/ 2147483646 w 4032"/>
              <a:gd name="T33" fmla="*/ 2147483646 h 1632"/>
              <a:gd name="T34" fmla="*/ 2147483646 w 4032"/>
              <a:gd name="T35" fmla="*/ 2147483646 h 1632"/>
              <a:gd name="T36" fmla="*/ 2147483646 w 4032"/>
              <a:gd name="T37" fmla="*/ 2147483646 h 1632"/>
              <a:gd name="T38" fmla="*/ 2147483646 w 4032"/>
              <a:gd name="T39" fmla="*/ 2147483646 h 1632"/>
              <a:gd name="T40" fmla="*/ 0 w 4032"/>
              <a:gd name="T41" fmla="*/ 2147483646 h 16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32"/>
              <a:gd name="T64" fmla="*/ 0 h 1632"/>
              <a:gd name="T65" fmla="*/ 4032 w 4032"/>
              <a:gd name="T66" fmla="*/ 1632 h 16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32" h="1632">
                <a:moveTo>
                  <a:pt x="0" y="1632"/>
                </a:moveTo>
                <a:lnTo>
                  <a:pt x="240" y="1632"/>
                </a:lnTo>
                <a:lnTo>
                  <a:pt x="672" y="1584"/>
                </a:lnTo>
                <a:lnTo>
                  <a:pt x="1056" y="1488"/>
                </a:lnTo>
                <a:lnTo>
                  <a:pt x="1248" y="1392"/>
                </a:lnTo>
                <a:lnTo>
                  <a:pt x="1392" y="1296"/>
                </a:lnTo>
                <a:lnTo>
                  <a:pt x="1584" y="1104"/>
                </a:lnTo>
                <a:lnTo>
                  <a:pt x="1872" y="768"/>
                </a:lnTo>
                <a:lnTo>
                  <a:pt x="2064" y="528"/>
                </a:lnTo>
                <a:lnTo>
                  <a:pt x="2304" y="288"/>
                </a:lnTo>
                <a:lnTo>
                  <a:pt x="2496" y="144"/>
                </a:lnTo>
                <a:lnTo>
                  <a:pt x="2688" y="48"/>
                </a:lnTo>
                <a:lnTo>
                  <a:pt x="2880" y="0"/>
                </a:lnTo>
                <a:lnTo>
                  <a:pt x="3024" y="0"/>
                </a:lnTo>
                <a:lnTo>
                  <a:pt x="3264" y="96"/>
                </a:lnTo>
                <a:lnTo>
                  <a:pt x="3504" y="192"/>
                </a:lnTo>
                <a:lnTo>
                  <a:pt x="3744" y="240"/>
                </a:lnTo>
                <a:lnTo>
                  <a:pt x="3840" y="240"/>
                </a:lnTo>
                <a:lnTo>
                  <a:pt x="4032" y="240"/>
                </a:lnTo>
                <a:lnTo>
                  <a:pt x="4032" y="1632"/>
                </a:lnTo>
                <a:lnTo>
                  <a:pt x="0" y="1632"/>
                </a:lnTo>
                <a:close/>
              </a:path>
            </a:pathLst>
          </a:custGeom>
          <a:solidFill>
            <a:srgbClr val="FFFF00"/>
          </a:solidFill>
          <a:ln w="19050">
            <a:solidFill>
              <a:schemeClr val="tx1"/>
            </a:solidFill>
            <a:round/>
            <a:headEnd/>
            <a:tailEnd/>
          </a:ln>
        </p:spPr>
        <p:txBody>
          <a:bodyPr>
            <a:spAutoFit/>
          </a:bodyPr>
          <a:lstStyle/>
          <a:p>
            <a:endParaRPr lang="en-US"/>
          </a:p>
        </p:txBody>
      </p:sp>
      <p:sp>
        <p:nvSpPr>
          <p:cNvPr id="54280" name="Freeform 6"/>
          <p:cNvSpPr>
            <a:spLocks/>
          </p:cNvSpPr>
          <p:nvPr/>
        </p:nvSpPr>
        <p:spPr bwMode="auto">
          <a:xfrm>
            <a:off x="1343025" y="5610225"/>
            <a:ext cx="3810000" cy="152400"/>
          </a:xfrm>
          <a:custGeom>
            <a:avLst/>
            <a:gdLst>
              <a:gd name="T0" fmla="*/ 0 w 2400"/>
              <a:gd name="T1" fmla="*/ 2147483646 h 96"/>
              <a:gd name="T2" fmla="*/ 2147483646 w 2400"/>
              <a:gd name="T3" fmla="*/ 2147483646 h 96"/>
              <a:gd name="T4" fmla="*/ 2147483646 w 2400"/>
              <a:gd name="T5" fmla="*/ 2147483646 h 96"/>
              <a:gd name="T6" fmla="*/ 2147483646 w 2400"/>
              <a:gd name="T7" fmla="*/ 0 h 96"/>
              <a:gd name="T8" fmla="*/ 2147483646 w 2400"/>
              <a:gd name="T9" fmla="*/ 0 h 96"/>
              <a:gd name="T10" fmla="*/ 2147483646 w 2400"/>
              <a:gd name="T11" fmla="*/ 2147483646 h 96"/>
              <a:gd name="T12" fmla="*/ 2147483646 w 2400"/>
              <a:gd name="T13" fmla="*/ 2147483646 h 96"/>
              <a:gd name="T14" fmla="*/ 0 w 2400"/>
              <a:gd name="T15" fmla="*/ 2147483646 h 96"/>
              <a:gd name="T16" fmla="*/ 0 60000 65536"/>
              <a:gd name="T17" fmla="*/ 0 60000 65536"/>
              <a:gd name="T18" fmla="*/ 0 60000 65536"/>
              <a:gd name="T19" fmla="*/ 0 60000 65536"/>
              <a:gd name="T20" fmla="*/ 0 60000 65536"/>
              <a:gd name="T21" fmla="*/ 0 60000 65536"/>
              <a:gd name="T22" fmla="*/ 0 60000 65536"/>
              <a:gd name="T23" fmla="*/ 0 60000 65536"/>
              <a:gd name="T24" fmla="*/ 0 w 2400"/>
              <a:gd name="T25" fmla="*/ 0 h 96"/>
              <a:gd name="T26" fmla="*/ 2400 w 2400"/>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0" h="96">
                <a:moveTo>
                  <a:pt x="0" y="96"/>
                </a:moveTo>
                <a:lnTo>
                  <a:pt x="240" y="96"/>
                </a:lnTo>
                <a:lnTo>
                  <a:pt x="768" y="48"/>
                </a:lnTo>
                <a:lnTo>
                  <a:pt x="1008" y="0"/>
                </a:lnTo>
                <a:lnTo>
                  <a:pt x="1152" y="0"/>
                </a:lnTo>
                <a:lnTo>
                  <a:pt x="1488" y="48"/>
                </a:lnTo>
                <a:lnTo>
                  <a:pt x="2400" y="96"/>
                </a:lnTo>
                <a:lnTo>
                  <a:pt x="0" y="96"/>
                </a:lnTo>
                <a:close/>
              </a:path>
            </a:pathLst>
          </a:custGeom>
          <a:solidFill>
            <a:srgbClr val="66FF66"/>
          </a:solidFill>
          <a:ln w="19050">
            <a:solidFill>
              <a:schemeClr val="tx1"/>
            </a:solidFill>
            <a:round/>
            <a:headEnd/>
            <a:tailEnd/>
          </a:ln>
        </p:spPr>
        <p:txBody>
          <a:bodyPr>
            <a:spAutoFit/>
          </a:bodyPr>
          <a:lstStyle/>
          <a:p>
            <a:endParaRPr lang="en-US"/>
          </a:p>
        </p:txBody>
      </p:sp>
      <p:sp>
        <p:nvSpPr>
          <p:cNvPr id="54281" name="Line 7"/>
          <p:cNvSpPr>
            <a:spLocks noChangeShapeType="1"/>
          </p:cNvSpPr>
          <p:nvPr/>
        </p:nvSpPr>
        <p:spPr bwMode="auto">
          <a:xfrm>
            <a:off x="1343025" y="5153025"/>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2" name="Line 8"/>
          <p:cNvSpPr>
            <a:spLocks noChangeShapeType="1"/>
          </p:cNvSpPr>
          <p:nvPr/>
        </p:nvSpPr>
        <p:spPr bwMode="auto">
          <a:xfrm>
            <a:off x="1343025" y="4543425"/>
            <a:ext cx="2819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3" name="Line 9"/>
          <p:cNvSpPr>
            <a:spLocks noChangeShapeType="1"/>
          </p:cNvSpPr>
          <p:nvPr/>
        </p:nvSpPr>
        <p:spPr bwMode="auto">
          <a:xfrm>
            <a:off x="1343025" y="3933825"/>
            <a:ext cx="3352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4" name="Line 10"/>
          <p:cNvSpPr>
            <a:spLocks noChangeShapeType="1"/>
          </p:cNvSpPr>
          <p:nvPr/>
        </p:nvSpPr>
        <p:spPr bwMode="auto">
          <a:xfrm>
            <a:off x="1343025" y="3324225"/>
            <a:ext cx="3886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5" name="Line 11"/>
          <p:cNvSpPr>
            <a:spLocks noChangeShapeType="1"/>
          </p:cNvSpPr>
          <p:nvPr/>
        </p:nvSpPr>
        <p:spPr bwMode="auto">
          <a:xfrm>
            <a:off x="1343025" y="2714625"/>
            <a:ext cx="4800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6" name="Line 12"/>
          <p:cNvSpPr>
            <a:spLocks noChangeShapeType="1"/>
          </p:cNvSpPr>
          <p:nvPr/>
        </p:nvSpPr>
        <p:spPr bwMode="auto">
          <a:xfrm>
            <a:off x="1354138" y="2070100"/>
            <a:ext cx="6019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7" name="Text Box 13"/>
          <p:cNvSpPr txBox="1">
            <a:spLocks noChangeArrowheads="1"/>
          </p:cNvSpPr>
          <p:nvPr/>
        </p:nvSpPr>
        <p:spPr bwMode="auto">
          <a:xfrm>
            <a:off x="3857625" y="2119313"/>
            <a:ext cx="1981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r" eaLnBrk="1" hangingPunct="1">
              <a:spcBef>
                <a:spcPct val="50000"/>
              </a:spcBef>
              <a:buClrTx/>
              <a:buFontTx/>
              <a:buNone/>
            </a:pPr>
            <a:r>
              <a:rPr lang="en-US" altLang="zh-CN" sz="1800" b="0" dirty="0" smtClean="0">
                <a:solidFill>
                  <a:srgbClr val="000066"/>
                </a:solidFill>
                <a:ea typeface="宋体" panose="02010600030101010101" pitchFamily="2" charset="-122"/>
              </a:rPr>
              <a:t>3G</a:t>
            </a:r>
            <a:r>
              <a:rPr lang="zh-CN" altLang="en-US" sz="1800" b="0" dirty="0" smtClean="0">
                <a:solidFill>
                  <a:srgbClr val="000066"/>
                </a:solidFill>
                <a:ea typeface="宋体" panose="02010600030101010101" pitchFamily="2" charset="-122"/>
              </a:rPr>
              <a:t>用户</a:t>
            </a:r>
            <a:endParaRPr lang="en-US" altLang="zh-CN" sz="1800" b="0" dirty="0">
              <a:solidFill>
                <a:srgbClr val="000066"/>
              </a:solidFill>
              <a:ea typeface="宋体" panose="02010600030101010101" pitchFamily="2" charset="-122"/>
            </a:endParaRPr>
          </a:p>
        </p:txBody>
      </p:sp>
      <p:sp>
        <p:nvSpPr>
          <p:cNvPr id="54288" name="Line 14"/>
          <p:cNvSpPr>
            <a:spLocks noChangeShapeType="1"/>
          </p:cNvSpPr>
          <p:nvPr/>
        </p:nvSpPr>
        <p:spPr bwMode="auto">
          <a:xfrm>
            <a:off x="5838825" y="2333625"/>
            <a:ext cx="6096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89" name="Text Box 15"/>
          <p:cNvSpPr txBox="1">
            <a:spLocks noChangeArrowheads="1"/>
          </p:cNvSpPr>
          <p:nvPr/>
        </p:nvSpPr>
        <p:spPr bwMode="auto">
          <a:xfrm>
            <a:off x="1419225" y="3338513"/>
            <a:ext cx="3048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r" eaLnBrk="1" hangingPunct="1">
              <a:spcBef>
                <a:spcPct val="50000"/>
              </a:spcBef>
              <a:buClrTx/>
              <a:buFontTx/>
              <a:buNone/>
            </a:pPr>
            <a:r>
              <a:rPr lang="en-US" altLang="zh-CN" sz="1800" b="0" dirty="0" smtClean="0">
                <a:solidFill>
                  <a:srgbClr val="000066"/>
                </a:solidFill>
                <a:ea typeface="宋体" panose="02010600030101010101" pitchFamily="2" charset="-122"/>
              </a:rPr>
              <a:t>2G</a:t>
            </a:r>
            <a:r>
              <a:rPr lang="zh-CN" altLang="en-US" sz="1800" b="0" dirty="0" smtClean="0">
                <a:solidFill>
                  <a:srgbClr val="000066"/>
                </a:solidFill>
                <a:ea typeface="宋体" panose="02010600030101010101" pitchFamily="2" charset="-122"/>
              </a:rPr>
              <a:t>数字用户</a:t>
            </a:r>
            <a:endParaRPr lang="en-US" altLang="zh-CN" sz="1800" b="0" dirty="0">
              <a:solidFill>
                <a:srgbClr val="000066"/>
              </a:solidFill>
              <a:ea typeface="宋体" panose="02010600030101010101" pitchFamily="2" charset="-122"/>
            </a:endParaRPr>
          </a:p>
        </p:txBody>
      </p:sp>
      <p:sp>
        <p:nvSpPr>
          <p:cNvPr id="54290" name="Line 16"/>
          <p:cNvSpPr>
            <a:spLocks noChangeShapeType="1"/>
          </p:cNvSpPr>
          <p:nvPr/>
        </p:nvSpPr>
        <p:spPr bwMode="auto">
          <a:xfrm>
            <a:off x="4467225" y="3552825"/>
            <a:ext cx="6858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91" name="Text Box 17"/>
          <p:cNvSpPr txBox="1">
            <a:spLocks noChangeArrowheads="1"/>
          </p:cNvSpPr>
          <p:nvPr/>
        </p:nvSpPr>
        <p:spPr bwMode="auto">
          <a:xfrm>
            <a:off x="1343025" y="4557713"/>
            <a:ext cx="207912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1800" b="0" dirty="0" smtClean="0">
                <a:solidFill>
                  <a:srgbClr val="000066"/>
                </a:solidFill>
                <a:ea typeface="宋体" panose="02010600030101010101" pitchFamily="2" charset="-122"/>
              </a:rPr>
              <a:t>1G</a:t>
            </a:r>
            <a:r>
              <a:rPr lang="zh-CN" altLang="en-US" sz="1800" b="0" dirty="0" smtClean="0">
                <a:solidFill>
                  <a:srgbClr val="000066"/>
                </a:solidFill>
                <a:ea typeface="宋体" panose="02010600030101010101" pitchFamily="2" charset="-122"/>
              </a:rPr>
              <a:t>模拟用户</a:t>
            </a:r>
            <a:endParaRPr lang="en-US" altLang="zh-CN" sz="1800" b="0" dirty="0">
              <a:solidFill>
                <a:srgbClr val="000066"/>
              </a:solidFill>
              <a:ea typeface="宋体" panose="02010600030101010101" pitchFamily="2" charset="-122"/>
            </a:endParaRPr>
          </a:p>
        </p:txBody>
      </p:sp>
      <p:sp>
        <p:nvSpPr>
          <p:cNvPr id="54292" name="Line 18"/>
          <p:cNvSpPr>
            <a:spLocks noChangeShapeType="1"/>
          </p:cNvSpPr>
          <p:nvPr/>
        </p:nvSpPr>
        <p:spPr bwMode="auto">
          <a:xfrm>
            <a:off x="2257425" y="4924425"/>
            <a:ext cx="6858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93" name="Text Box 19"/>
          <p:cNvSpPr txBox="1">
            <a:spLocks noChangeArrowheads="1"/>
          </p:cNvSpPr>
          <p:nvPr/>
        </p:nvSpPr>
        <p:spPr bwMode="auto">
          <a:xfrm rot="-5400000">
            <a:off x="-603250" y="2508250"/>
            <a:ext cx="3306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1800" b="0" dirty="0">
                <a:solidFill>
                  <a:srgbClr val="000066"/>
                </a:solidFill>
                <a:ea typeface="宋体" panose="02010600030101010101" pitchFamily="2" charset="-122"/>
              </a:rPr>
              <a:t>用户数量</a:t>
            </a:r>
            <a:r>
              <a:rPr lang="en-US" altLang="zh-CN" sz="1800" b="0" dirty="0" smtClean="0">
                <a:solidFill>
                  <a:srgbClr val="000066"/>
                </a:solidFill>
                <a:ea typeface="宋体" panose="02010600030101010101" pitchFamily="2" charset="-122"/>
              </a:rPr>
              <a:t> (</a:t>
            </a:r>
            <a:r>
              <a:rPr lang="zh-CN" altLang="en-US" sz="1800" b="0" dirty="0" smtClean="0">
                <a:solidFill>
                  <a:srgbClr val="000066"/>
                </a:solidFill>
                <a:ea typeface="宋体" panose="02010600030101010101" pitchFamily="2" charset="-122"/>
              </a:rPr>
              <a:t>亿</a:t>
            </a:r>
            <a:r>
              <a:rPr lang="en-US" altLang="zh-CN" sz="1800" b="0" dirty="0" smtClean="0">
                <a:solidFill>
                  <a:srgbClr val="000066"/>
                </a:solidFill>
                <a:ea typeface="宋体" panose="02010600030101010101" pitchFamily="2" charset="-122"/>
              </a:rPr>
              <a:t>)</a:t>
            </a:r>
            <a:endParaRPr lang="en-US" altLang="zh-CN" sz="1800" b="0" baseline="-25000" dirty="0">
              <a:solidFill>
                <a:srgbClr val="000066"/>
              </a:solidFill>
              <a:ea typeface="宋体" panose="02010600030101010101" pitchFamily="2" charset="-122"/>
            </a:endParaRPr>
          </a:p>
        </p:txBody>
      </p:sp>
      <p:sp>
        <p:nvSpPr>
          <p:cNvPr id="54294" name="Text Box 20"/>
          <p:cNvSpPr txBox="1">
            <a:spLocks noChangeArrowheads="1"/>
          </p:cNvSpPr>
          <p:nvPr/>
        </p:nvSpPr>
        <p:spPr bwMode="auto">
          <a:xfrm rot="-2591782">
            <a:off x="8858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1990</a:t>
            </a:r>
          </a:p>
        </p:txBody>
      </p:sp>
      <p:sp>
        <p:nvSpPr>
          <p:cNvPr id="54295" name="Text Box 21"/>
          <p:cNvSpPr txBox="1">
            <a:spLocks noChangeArrowheads="1"/>
          </p:cNvSpPr>
          <p:nvPr/>
        </p:nvSpPr>
        <p:spPr bwMode="auto">
          <a:xfrm rot="-2591782">
            <a:off x="11906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1991</a:t>
            </a:r>
          </a:p>
        </p:txBody>
      </p:sp>
      <p:sp>
        <p:nvSpPr>
          <p:cNvPr id="54296" name="Text Box 22"/>
          <p:cNvSpPr txBox="1">
            <a:spLocks noChangeArrowheads="1"/>
          </p:cNvSpPr>
          <p:nvPr/>
        </p:nvSpPr>
        <p:spPr bwMode="auto">
          <a:xfrm rot="-2591782">
            <a:off x="1477963" y="5827713"/>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1992</a:t>
            </a:r>
          </a:p>
        </p:txBody>
      </p:sp>
      <p:sp>
        <p:nvSpPr>
          <p:cNvPr id="54297" name="Text Box 23"/>
          <p:cNvSpPr txBox="1">
            <a:spLocks noChangeArrowheads="1"/>
          </p:cNvSpPr>
          <p:nvPr/>
        </p:nvSpPr>
        <p:spPr bwMode="auto">
          <a:xfrm rot="-2591782">
            <a:off x="18764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1993</a:t>
            </a:r>
          </a:p>
        </p:txBody>
      </p:sp>
      <p:sp>
        <p:nvSpPr>
          <p:cNvPr id="54298" name="Text Box 24"/>
          <p:cNvSpPr txBox="1">
            <a:spLocks noChangeArrowheads="1"/>
          </p:cNvSpPr>
          <p:nvPr/>
        </p:nvSpPr>
        <p:spPr bwMode="auto">
          <a:xfrm rot="-2591782">
            <a:off x="21812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1994</a:t>
            </a:r>
          </a:p>
        </p:txBody>
      </p:sp>
      <p:sp>
        <p:nvSpPr>
          <p:cNvPr id="54299" name="Text Box 25"/>
          <p:cNvSpPr txBox="1">
            <a:spLocks noChangeArrowheads="1"/>
          </p:cNvSpPr>
          <p:nvPr/>
        </p:nvSpPr>
        <p:spPr bwMode="auto">
          <a:xfrm rot="-2591782">
            <a:off x="24860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1995</a:t>
            </a:r>
          </a:p>
        </p:txBody>
      </p:sp>
      <p:sp>
        <p:nvSpPr>
          <p:cNvPr id="54300" name="Text Box 26"/>
          <p:cNvSpPr txBox="1">
            <a:spLocks noChangeArrowheads="1"/>
          </p:cNvSpPr>
          <p:nvPr/>
        </p:nvSpPr>
        <p:spPr bwMode="auto">
          <a:xfrm rot="-2591782">
            <a:off x="27908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1996</a:t>
            </a:r>
          </a:p>
        </p:txBody>
      </p:sp>
      <p:sp>
        <p:nvSpPr>
          <p:cNvPr id="54301" name="Text Box 27"/>
          <p:cNvSpPr txBox="1">
            <a:spLocks noChangeArrowheads="1"/>
          </p:cNvSpPr>
          <p:nvPr/>
        </p:nvSpPr>
        <p:spPr bwMode="auto">
          <a:xfrm rot="-2591782">
            <a:off x="30956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1997</a:t>
            </a:r>
          </a:p>
        </p:txBody>
      </p:sp>
      <p:sp>
        <p:nvSpPr>
          <p:cNvPr id="54302" name="Text Box 28"/>
          <p:cNvSpPr txBox="1">
            <a:spLocks noChangeArrowheads="1"/>
          </p:cNvSpPr>
          <p:nvPr/>
        </p:nvSpPr>
        <p:spPr bwMode="auto">
          <a:xfrm rot="-2591782">
            <a:off x="34004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1998</a:t>
            </a:r>
          </a:p>
        </p:txBody>
      </p:sp>
      <p:sp>
        <p:nvSpPr>
          <p:cNvPr id="54303" name="Text Box 29"/>
          <p:cNvSpPr txBox="1">
            <a:spLocks noChangeArrowheads="1"/>
          </p:cNvSpPr>
          <p:nvPr/>
        </p:nvSpPr>
        <p:spPr bwMode="auto">
          <a:xfrm rot="-2591782">
            <a:off x="37814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1999</a:t>
            </a:r>
          </a:p>
        </p:txBody>
      </p:sp>
      <p:sp>
        <p:nvSpPr>
          <p:cNvPr id="54304" name="Text Box 30"/>
          <p:cNvSpPr txBox="1">
            <a:spLocks noChangeArrowheads="1"/>
          </p:cNvSpPr>
          <p:nvPr/>
        </p:nvSpPr>
        <p:spPr bwMode="auto">
          <a:xfrm rot="-2591782">
            <a:off x="40862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2000</a:t>
            </a:r>
          </a:p>
        </p:txBody>
      </p:sp>
      <p:sp>
        <p:nvSpPr>
          <p:cNvPr id="54305" name="Text Box 31"/>
          <p:cNvSpPr txBox="1">
            <a:spLocks noChangeArrowheads="1"/>
          </p:cNvSpPr>
          <p:nvPr/>
        </p:nvSpPr>
        <p:spPr bwMode="auto">
          <a:xfrm rot="-2591782">
            <a:off x="43910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2001</a:t>
            </a:r>
          </a:p>
        </p:txBody>
      </p:sp>
      <p:sp>
        <p:nvSpPr>
          <p:cNvPr id="54306" name="Text Box 32"/>
          <p:cNvSpPr txBox="1">
            <a:spLocks noChangeArrowheads="1"/>
          </p:cNvSpPr>
          <p:nvPr/>
        </p:nvSpPr>
        <p:spPr bwMode="auto">
          <a:xfrm rot="-2591782">
            <a:off x="46958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2002</a:t>
            </a:r>
          </a:p>
        </p:txBody>
      </p:sp>
      <p:sp>
        <p:nvSpPr>
          <p:cNvPr id="54307" name="Text Box 33"/>
          <p:cNvSpPr txBox="1">
            <a:spLocks noChangeArrowheads="1"/>
          </p:cNvSpPr>
          <p:nvPr/>
        </p:nvSpPr>
        <p:spPr bwMode="auto">
          <a:xfrm rot="-2591782">
            <a:off x="50768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2003</a:t>
            </a:r>
          </a:p>
        </p:txBody>
      </p:sp>
      <p:sp>
        <p:nvSpPr>
          <p:cNvPr id="54308" name="Text Box 34"/>
          <p:cNvSpPr txBox="1">
            <a:spLocks noChangeArrowheads="1"/>
          </p:cNvSpPr>
          <p:nvPr/>
        </p:nvSpPr>
        <p:spPr bwMode="auto">
          <a:xfrm rot="-2591782">
            <a:off x="53816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2004</a:t>
            </a:r>
          </a:p>
        </p:txBody>
      </p:sp>
      <p:sp>
        <p:nvSpPr>
          <p:cNvPr id="54309" name="Text Box 35"/>
          <p:cNvSpPr txBox="1">
            <a:spLocks noChangeArrowheads="1"/>
          </p:cNvSpPr>
          <p:nvPr/>
        </p:nvSpPr>
        <p:spPr bwMode="auto">
          <a:xfrm rot="-2591782">
            <a:off x="56864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2005</a:t>
            </a:r>
          </a:p>
        </p:txBody>
      </p:sp>
      <p:sp>
        <p:nvSpPr>
          <p:cNvPr id="54310" name="Text Box 36"/>
          <p:cNvSpPr txBox="1">
            <a:spLocks noChangeArrowheads="1"/>
          </p:cNvSpPr>
          <p:nvPr/>
        </p:nvSpPr>
        <p:spPr bwMode="auto">
          <a:xfrm rot="-2591782">
            <a:off x="59912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2006</a:t>
            </a:r>
          </a:p>
        </p:txBody>
      </p:sp>
      <p:sp>
        <p:nvSpPr>
          <p:cNvPr id="54311" name="Text Box 37"/>
          <p:cNvSpPr txBox="1">
            <a:spLocks noChangeArrowheads="1"/>
          </p:cNvSpPr>
          <p:nvPr/>
        </p:nvSpPr>
        <p:spPr bwMode="auto">
          <a:xfrm rot="-2591782">
            <a:off x="62960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2007</a:t>
            </a:r>
          </a:p>
        </p:txBody>
      </p:sp>
      <p:sp>
        <p:nvSpPr>
          <p:cNvPr id="54312" name="Text Box 38"/>
          <p:cNvSpPr txBox="1">
            <a:spLocks noChangeArrowheads="1"/>
          </p:cNvSpPr>
          <p:nvPr/>
        </p:nvSpPr>
        <p:spPr bwMode="auto">
          <a:xfrm rot="-2591782">
            <a:off x="66770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2008</a:t>
            </a:r>
          </a:p>
        </p:txBody>
      </p:sp>
      <p:sp>
        <p:nvSpPr>
          <p:cNvPr id="54313" name="Text Box 39"/>
          <p:cNvSpPr txBox="1">
            <a:spLocks noChangeArrowheads="1"/>
          </p:cNvSpPr>
          <p:nvPr/>
        </p:nvSpPr>
        <p:spPr bwMode="auto">
          <a:xfrm rot="-2591782">
            <a:off x="6981825" y="5827713"/>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2009</a:t>
            </a:r>
          </a:p>
        </p:txBody>
      </p:sp>
      <p:sp>
        <p:nvSpPr>
          <p:cNvPr id="54314" name="Text Box 40"/>
          <p:cNvSpPr txBox="1">
            <a:spLocks noChangeArrowheads="1"/>
          </p:cNvSpPr>
          <p:nvPr/>
        </p:nvSpPr>
        <p:spPr bwMode="auto">
          <a:xfrm rot="-2591782">
            <a:off x="72866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2010</a:t>
            </a:r>
          </a:p>
        </p:txBody>
      </p:sp>
      <p:sp>
        <p:nvSpPr>
          <p:cNvPr id="54315" name="Line 41"/>
          <p:cNvSpPr>
            <a:spLocks noChangeShapeType="1"/>
          </p:cNvSpPr>
          <p:nvPr/>
        </p:nvSpPr>
        <p:spPr bwMode="auto">
          <a:xfrm>
            <a:off x="1343025" y="1495425"/>
            <a:ext cx="6324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316" name="Line 42"/>
          <p:cNvSpPr>
            <a:spLocks noChangeShapeType="1"/>
          </p:cNvSpPr>
          <p:nvPr/>
        </p:nvSpPr>
        <p:spPr bwMode="auto">
          <a:xfrm flipH="1">
            <a:off x="4467225" y="3781425"/>
            <a:ext cx="30480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317" name="Text Box 43"/>
          <p:cNvSpPr txBox="1">
            <a:spLocks noChangeArrowheads="1"/>
          </p:cNvSpPr>
          <p:nvPr/>
        </p:nvSpPr>
        <p:spPr bwMode="auto">
          <a:xfrm>
            <a:off x="7591425" y="591185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1800" b="0" dirty="0" smtClean="0">
                <a:solidFill>
                  <a:srgbClr val="000066"/>
                </a:solidFill>
                <a:ea typeface="宋体" panose="02010600030101010101" pitchFamily="2" charset="-122"/>
              </a:rPr>
              <a:t>年份</a:t>
            </a:r>
            <a:endParaRPr lang="en-US" altLang="zh-CN" sz="1800" b="0" dirty="0">
              <a:solidFill>
                <a:srgbClr val="000066"/>
              </a:solidFill>
              <a:ea typeface="宋体" panose="02010600030101010101" pitchFamily="2" charset="-122"/>
            </a:endParaRPr>
          </a:p>
        </p:txBody>
      </p:sp>
      <p:sp>
        <p:nvSpPr>
          <p:cNvPr id="54318" name="Rectangle 44"/>
          <p:cNvSpPr>
            <a:spLocks noGrp="1" noChangeArrowheads="1"/>
          </p:cNvSpPr>
          <p:nvPr>
            <p:ph type="title"/>
          </p:nvPr>
        </p:nvSpPr>
        <p:spPr>
          <a:xfrm>
            <a:off x="1227138" y="125413"/>
            <a:ext cx="6934200" cy="730250"/>
          </a:xfrm>
        </p:spPr>
        <p:txBody>
          <a:bodyPr/>
          <a:lstStyle/>
          <a:p>
            <a:pPr eaLnBrk="1" hangingPunct="1"/>
            <a:r>
              <a:rPr lang="zh-CN" altLang="en-US" dirty="0">
                <a:ea typeface="宋体" panose="02010600030101010101" pitchFamily="2" charset="-122"/>
              </a:rPr>
              <a:t>用户增长</a:t>
            </a:r>
            <a:endParaRPr lang="en-US" altLang="zh-CN" dirty="0" smtClean="0">
              <a:ea typeface="宋体" panose="02010600030101010101" pitchFamily="2" charset="-122"/>
            </a:endParaRPr>
          </a:p>
        </p:txBody>
      </p:sp>
      <p:sp>
        <p:nvSpPr>
          <p:cNvPr id="54319" name="Rectangle 45"/>
          <p:cNvSpPr>
            <a:spLocks noChangeArrowheads="1"/>
          </p:cNvSpPr>
          <p:nvPr/>
        </p:nvSpPr>
        <p:spPr bwMode="auto">
          <a:xfrm>
            <a:off x="649288" y="466407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endParaRPr kumimoji="1" lang="zh-CN" altLang="zh-CN" sz="2800">
              <a:solidFill>
                <a:srgbClr val="000066"/>
              </a:solidFill>
              <a:latin typeface="Arial" panose="020B0604020202020204" pitchFamily="34" charset="0"/>
              <a:ea typeface="宋体" panose="02010600030101010101" pitchFamily="2" charset="-122"/>
            </a:endParaRPr>
          </a:p>
        </p:txBody>
      </p:sp>
      <p:sp>
        <p:nvSpPr>
          <p:cNvPr id="54320" name="Text Box 46"/>
          <p:cNvSpPr txBox="1">
            <a:spLocks noChangeArrowheads="1"/>
          </p:cNvSpPr>
          <p:nvPr/>
        </p:nvSpPr>
        <p:spPr bwMode="auto">
          <a:xfrm>
            <a:off x="1346200" y="41481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latin typeface="Arial" panose="020B0604020202020204" pitchFamily="34" charset="0"/>
                <a:ea typeface="宋体" panose="02010600030101010101" pitchFamily="2" charset="-122"/>
              </a:rPr>
              <a:t>8</a:t>
            </a:r>
          </a:p>
        </p:txBody>
      </p:sp>
      <p:sp>
        <p:nvSpPr>
          <p:cNvPr id="54321" name="Text Box 47"/>
          <p:cNvSpPr txBox="1">
            <a:spLocks noChangeArrowheads="1"/>
          </p:cNvSpPr>
          <p:nvPr/>
        </p:nvSpPr>
        <p:spPr bwMode="auto">
          <a:xfrm>
            <a:off x="1357313" y="47450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latin typeface="Arial" panose="020B0604020202020204" pitchFamily="34" charset="0"/>
                <a:ea typeface="宋体" panose="02010600030101010101" pitchFamily="2" charset="-122"/>
              </a:rPr>
              <a:t>4</a:t>
            </a:r>
          </a:p>
        </p:txBody>
      </p:sp>
      <p:sp>
        <p:nvSpPr>
          <p:cNvPr id="54322" name="Text Box 48"/>
          <p:cNvSpPr txBox="1">
            <a:spLocks noChangeArrowheads="1"/>
          </p:cNvSpPr>
          <p:nvPr/>
        </p:nvSpPr>
        <p:spPr bwMode="auto">
          <a:xfrm>
            <a:off x="1247775" y="3584575"/>
            <a:ext cx="5064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dirty="0" smtClean="0">
                <a:latin typeface="Arial" panose="020B0604020202020204" pitchFamily="34" charset="0"/>
                <a:ea typeface="宋体" panose="02010600030101010101" pitchFamily="2" charset="-122"/>
              </a:rPr>
              <a:t>12</a:t>
            </a:r>
            <a:endParaRPr kumimoji="1" lang="en-US" altLang="zh-CN" sz="1800" dirty="0">
              <a:latin typeface="Arial" panose="020B0604020202020204" pitchFamily="34" charset="0"/>
              <a:ea typeface="宋体" panose="02010600030101010101" pitchFamily="2" charset="-122"/>
            </a:endParaRPr>
          </a:p>
        </p:txBody>
      </p:sp>
      <p:sp>
        <p:nvSpPr>
          <p:cNvPr id="54323" name="Text Box 49"/>
          <p:cNvSpPr txBox="1">
            <a:spLocks noChangeArrowheads="1"/>
          </p:cNvSpPr>
          <p:nvPr/>
        </p:nvSpPr>
        <p:spPr bwMode="auto">
          <a:xfrm>
            <a:off x="1216025" y="2900363"/>
            <a:ext cx="711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dirty="0">
                <a:latin typeface="Arial" panose="020B0604020202020204" pitchFamily="34" charset="0"/>
                <a:ea typeface="宋体" panose="02010600030101010101" pitchFamily="2" charset="-122"/>
              </a:rPr>
              <a:t>16</a:t>
            </a:r>
          </a:p>
        </p:txBody>
      </p:sp>
      <p:sp>
        <p:nvSpPr>
          <p:cNvPr id="54324" name="Text Box 50"/>
          <p:cNvSpPr txBox="1">
            <a:spLocks noChangeArrowheads="1"/>
          </p:cNvSpPr>
          <p:nvPr/>
        </p:nvSpPr>
        <p:spPr bwMode="auto">
          <a:xfrm>
            <a:off x="1216025" y="2174626"/>
            <a:ext cx="28484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600" dirty="0">
                <a:latin typeface="Arial" panose="020B0604020202020204" pitchFamily="34" charset="0"/>
                <a:ea typeface="宋体" panose="02010600030101010101" pitchFamily="2" charset="-122"/>
              </a:rPr>
              <a:t>20 </a:t>
            </a:r>
            <a:r>
              <a:rPr kumimoji="1" lang="en-US" altLang="zh-CN" sz="1600" dirty="0" smtClean="0">
                <a:latin typeface="Arial" panose="020B0604020202020204" pitchFamily="34" charset="0"/>
                <a:ea typeface="宋体" panose="02010600030101010101" pitchFamily="2" charset="-122"/>
              </a:rPr>
              <a:t>(</a:t>
            </a:r>
            <a:r>
              <a:rPr kumimoji="1" lang="zh-CN" altLang="en-US" sz="1600" dirty="0" smtClean="0">
                <a:latin typeface="Arial" panose="020B0604020202020204" pitchFamily="34" charset="0"/>
                <a:ea typeface="宋体" panose="02010600030101010101" pitchFamily="2" charset="-122"/>
              </a:rPr>
              <a:t>中国</a:t>
            </a:r>
            <a:r>
              <a:rPr kumimoji="1" lang="en-US" altLang="zh-CN" sz="1600" dirty="0" smtClean="0">
                <a:latin typeface="Arial" panose="020B0604020202020204" pitchFamily="34" charset="0"/>
                <a:ea typeface="宋体" panose="02010600030101010101" pitchFamily="2" charset="-122"/>
              </a:rPr>
              <a:t>8</a:t>
            </a:r>
            <a:r>
              <a:rPr kumimoji="1" lang="zh-CN" altLang="en-US" sz="1600" dirty="0" smtClean="0">
                <a:latin typeface="Arial" panose="020B0604020202020204" pitchFamily="34" charset="0"/>
                <a:ea typeface="宋体" panose="02010600030101010101" pitchFamily="2" charset="-122"/>
              </a:rPr>
              <a:t>亿，美国</a:t>
            </a:r>
            <a:r>
              <a:rPr kumimoji="1" lang="en-US" altLang="zh-CN" sz="1600" dirty="0" smtClean="0">
                <a:latin typeface="Arial" panose="020B0604020202020204" pitchFamily="34" charset="0"/>
                <a:ea typeface="宋体" panose="02010600030101010101" pitchFamily="2" charset="-122"/>
              </a:rPr>
              <a:t>1.5</a:t>
            </a:r>
            <a:r>
              <a:rPr kumimoji="1" lang="zh-CN" altLang="en-US" sz="1600" dirty="0" smtClean="0">
                <a:latin typeface="Arial" panose="020B0604020202020204" pitchFamily="34" charset="0"/>
                <a:ea typeface="宋体" panose="02010600030101010101" pitchFamily="2" charset="-122"/>
              </a:rPr>
              <a:t>亿，</a:t>
            </a:r>
            <a:endParaRPr kumimoji="1" lang="en-US" altLang="zh-CN" sz="1600" dirty="0" smtClean="0">
              <a:latin typeface="Arial" panose="020B0604020202020204" pitchFamily="34" charset="0"/>
              <a:ea typeface="宋体" panose="02010600030101010101" pitchFamily="2" charset="-122"/>
            </a:endParaRPr>
          </a:p>
          <a:p>
            <a:pPr algn="ctr">
              <a:spcBef>
                <a:spcPct val="0"/>
              </a:spcBef>
              <a:buClrTx/>
              <a:buFontTx/>
              <a:buNone/>
            </a:pPr>
            <a:r>
              <a:rPr kumimoji="1" lang="zh-CN" altLang="en-US" sz="1600" dirty="0" smtClean="0">
                <a:latin typeface="Arial" panose="020B0604020202020204" pitchFamily="34" charset="0"/>
                <a:ea typeface="宋体" panose="02010600030101010101" pitchFamily="2" charset="-122"/>
              </a:rPr>
              <a:t>英国</a:t>
            </a:r>
            <a:r>
              <a:rPr kumimoji="1" lang="en-US" altLang="zh-CN" sz="1600" dirty="0" smtClean="0">
                <a:latin typeface="Arial" panose="020B0604020202020204" pitchFamily="34" charset="0"/>
                <a:ea typeface="宋体" panose="02010600030101010101" pitchFamily="2" charset="-122"/>
              </a:rPr>
              <a:t>1.7</a:t>
            </a:r>
            <a:r>
              <a:rPr kumimoji="1" lang="zh-CN" altLang="en-US" sz="1600" dirty="0" smtClean="0">
                <a:latin typeface="Arial" panose="020B0604020202020204" pitchFamily="34" charset="0"/>
                <a:ea typeface="宋体" panose="02010600030101010101" pitchFamily="2" charset="-122"/>
              </a:rPr>
              <a:t>亿，日本</a:t>
            </a:r>
            <a:r>
              <a:rPr kumimoji="1" lang="en-US" altLang="zh-CN" sz="1600" dirty="0" smtClean="0">
                <a:latin typeface="Arial" panose="020B0604020202020204" pitchFamily="34" charset="0"/>
                <a:ea typeface="宋体" panose="02010600030101010101" pitchFamily="2" charset="-122"/>
              </a:rPr>
              <a:t>0.6</a:t>
            </a:r>
            <a:r>
              <a:rPr kumimoji="1" lang="zh-CN" altLang="en-US" sz="1600" dirty="0" smtClean="0">
                <a:latin typeface="Arial" panose="020B0604020202020204" pitchFamily="34" charset="0"/>
                <a:ea typeface="宋体" panose="02010600030101010101" pitchFamily="2" charset="-122"/>
              </a:rPr>
              <a:t>亿）</a:t>
            </a:r>
            <a:endParaRPr kumimoji="1" lang="en-US" altLang="zh-CN" sz="18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txBox="1">
            <a:spLocks noChangeArrowheads="1"/>
          </p:cNvSpPr>
          <p:nvPr/>
        </p:nvSpPr>
        <p:spPr bwMode="auto">
          <a:xfrm>
            <a:off x="8229600" y="6553200"/>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r" eaLnBrk="1" hangingPunct="1">
              <a:spcBef>
                <a:spcPct val="0"/>
              </a:spcBef>
              <a:buClrTx/>
              <a:buFontTx/>
              <a:buNone/>
            </a:pPr>
            <a:fld id="{C9F723FF-CE3D-4F06-8948-1B3851C5491D}" type="slidenum">
              <a:rPr lang="en-US" altLang="zh-CN" sz="1800">
                <a:solidFill>
                  <a:schemeClr val="folHlink"/>
                </a:solidFill>
                <a:latin typeface="Monotype Corsiva" panose="03010101010201010101" pitchFamily="66" charset="0"/>
                <a:ea typeface="宋体" panose="02010600030101010101" pitchFamily="2" charset="-122"/>
              </a:rPr>
              <a:pPr algn="r" eaLnBrk="1" hangingPunct="1">
                <a:spcBef>
                  <a:spcPct val="0"/>
                </a:spcBef>
                <a:buClrTx/>
                <a:buFontTx/>
                <a:buNone/>
              </a:pPr>
              <a:t>27</a:t>
            </a:fld>
            <a:endParaRPr lang="zh-CN" altLang="zh-CN" sz="1800">
              <a:solidFill>
                <a:schemeClr val="folHlink"/>
              </a:solidFill>
              <a:latin typeface="Monotype Corsiva" panose="03010101010201010101" pitchFamily="66" charset="0"/>
              <a:ea typeface="宋体" panose="02010600030101010101" pitchFamily="2" charset="-122"/>
            </a:endParaRPr>
          </a:p>
        </p:txBody>
      </p:sp>
      <p:pic>
        <p:nvPicPr>
          <p:cNvPr id="563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5" y="1400175"/>
            <a:ext cx="6850063"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标题 2"/>
          <p:cNvSpPr>
            <a:spLocks noGrp="1"/>
          </p:cNvSpPr>
          <p:nvPr>
            <p:ph type="title"/>
          </p:nvPr>
        </p:nvSpPr>
        <p:spPr>
          <a:xfrm>
            <a:off x="873125" y="209550"/>
            <a:ext cx="4899025" cy="596900"/>
          </a:xfrm>
        </p:spPr>
        <p:txBody>
          <a:bodyPr/>
          <a:lstStyle/>
          <a:p>
            <a:r>
              <a:rPr lang="zh-CN" altLang="en-US" dirty="0" smtClean="0">
                <a:ea typeface="宋体" panose="02010600030101010101" pitchFamily="2" charset="-122"/>
              </a:rPr>
              <a:t>技术演变</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58371"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981E74B8-C773-4944-8AA1-3F79E5381372}" type="slidenum">
              <a:rPr lang="en-US" altLang="zh-CN" sz="1400" smtClean="0"/>
              <a:pPr>
                <a:spcBef>
                  <a:spcPct val="0"/>
                </a:spcBef>
                <a:buClrTx/>
                <a:buFontTx/>
                <a:buNone/>
              </a:pPr>
              <a:t>28</a:t>
            </a:fld>
            <a:endParaRPr lang="en-US" altLang="zh-CN" sz="1400" smtClean="0"/>
          </a:p>
        </p:txBody>
      </p:sp>
      <p:sp>
        <p:nvSpPr>
          <p:cNvPr id="58372" name="Rectangle 2"/>
          <p:cNvSpPr>
            <a:spLocks noGrp="1" noChangeArrowheads="1"/>
          </p:cNvSpPr>
          <p:nvPr>
            <p:ph type="title"/>
          </p:nvPr>
        </p:nvSpPr>
        <p:spPr/>
        <p:txBody>
          <a:bodyPr/>
          <a:lstStyle/>
          <a:p>
            <a:pPr eaLnBrk="1" hangingPunct="1"/>
            <a:r>
              <a:rPr lang="zh-CN" altLang="en-US" dirty="0" smtClean="0">
                <a:ea typeface="宋体" panose="02010600030101010101" pitchFamily="2" charset="-122"/>
              </a:rPr>
              <a:t>课后练习</a:t>
            </a:r>
            <a:endParaRPr lang="en-US" altLang="zh-CN" dirty="0" smtClean="0">
              <a:ea typeface="宋体" panose="02010600030101010101" pitchFamily="2" charset="-122"/>
            </a:endParaRPr>
          </a:p>
        </p:txBody>
      </p:sp>
      <p:sp>
        <p:nvSpPr>
          <p:cNvPr id="58373" name="Rectangle 3"/>
          <p:cNvSpPr>
            <a:spLocks noChangeArrowheads="1"/>
          </p:cNvSpPr>
          <p:nvPr/>
        </p:nvSpPr>
        <p:spPr bwMode="auto">
          <a:xfrm>
            <a:off x="512763" y="13954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r>
              <a:rPr lang="zh-CN" altLang="en-US" sz="2400" b="0" dirty="0" smtClean="0">
                <a:ea typeface="宋体" panose="02010600030101010101" pitchFamily="2" charset="-122"/>
              </a:rPr>
              <a:t>阅读材料</a:t>
            </a:r>
            <a:endParaRPr lang="en-US" altLang="zh-CN" sz="2400" b="0" dirty="0" smtClean="0">
              <a:ea typeface="宋体" panose="02010600030101010101" pitchFamily="2" charset="-122"/>
            </a:endParaRPr>
          </a:p>
          <a:p>
            <a:pPr lvl="1" eaLnBrk="1" hangingPunct="1"/>
            <a:r>
              <a:rPr lang="zh-CN" altLang="en-US" sz="1800" b="0" dirty="0" smtClean="0">
                <a:ea typeface="宋体" panose="02010600030101010101" pitchFamily="2" charset="-122"/>
              </a:rPr>
              <a:t>介绍，第一章</a:t>
            </a:r>
            <a:endParaRPr lang="en-US" altLang="zh-CN" sz="1800" b="0" dirty="0" smtClean="0">
              <a:ea typeface="宋体" panose="02010600030101010101" pitchFamily="2" charset="-122"/>
            </a:endParaRPr>
          </a:p>
          <a:p>
            <a:pPr lvl="1" eaLnBrk="1" hangingPunct="1"/>
            <a:r>
              <a:rPr lang="zh-CN" altLang="en-US" sz="1800" b="0" dirty="0">
                <a:ea typeface="宋体" panose="02010600030101010101" pitchFamily="2" charset="-122"/>
              </a:rPr>
              <a:t>传输</a:t>
            </a:r>
            <a:r>
              <a:rPr lang="zh-CN" altLang="en-US" sz="1800" b="0" dirty="0" smtClean="0">
                <a:ea typeface="宋体" panose="02010600030101010101" pitchFamily="2" charset="-122"/>
              </a:rPr>
              <a:t>基础，第二章</a:t>
            </a:r>
            <a:endParaRPr lang="en-US" altLang="zh-CN" sz="1800" b="0" dirty="0">
              <a:ea typeface="宋体" panose="02010600030101010101" pitchFamily="2" charset="-122"/>
            </a:endParaRPr>
          </a:p>
          <a:p>
            <a:pPr lvl="1" eaLnBrk="1" hangingPunct="1"/>
            <a:r>
              <a:rPr lang="zh-CN" altLang="en-US" sz="1800" b="0" dirty="0" smtClean="0">
                <a:ea typeface="宋体" panose="02010600030101010101" pitchFamily="2" charset="-122"/>
              </a:rPr>
              <a:t>附录</a:t>
            </a:r>
            <a:r>
              <a:rPr lang="en-US" altLang="zh-CN" sz="1800" b="0" dirty="0" smtClean="0">
                <a:ea typeface="宋体" panose="02010600030101010101" pitchFamily="2" charset="-122"/>
              </a:rPr>
              <a:t>2A</a:t>
            </a:r>
            <a:endParaRPr lang="en-US" altLang="zh-CN" sz="1800" b="0" dirty="0">
              <a:ea typeface="宋体" panose="02010600030101010101" pitchFamily="2" charset="-122"/>
            </a:endParaRPr>
          </a:p>
          <a:p>
            <a:pPr eaLnBrk="1" hangingPunct="1"/>
            <a:r>
              <a:rPr lang="zh-CN" altLang="en-US" sz="2000" b="0" dirty="0">
                <a:ea typeface="宋体" panose="02010600030101010101" pitchFamily="2" charset="-122"/>
              </a:rPr>
              <a:t>练习</a:t>
            </a:r>
            <a:endParaRPr lang="en-US" altLang="zh-CN" sz="2000" b="0" dirty="0">
              <a:ea typeface="宋体" panose="02010600030101010101" pitchFamily="2" charset="-122"/>
            </a:endParaRPr>
          </a:p>
          <a:p>
            <a:pPr lvl="1" eaLnBrk="1" hangingPunct="1"/>
            <a:r>
              <a:rPr lang="zh-CN" altLang="en-US" sz="1800" b="0" dirty="0">
                <a:ea typeface="宋体" panose="02010600030101010101" pitchFamily="2" charset="-122"/>
              </a:rPr>
              <a:t>无线通信和有线通信的主要区别是什么？</a:t>
            </a:r>
            <a:endParaRPr lang="en-US" altLang="zh-CN" sz="1800" b="0" dirty="0">
              <a:ea typeface="宋体" panose="02010600030101010101" pitchFamily="2" charset="-122"/>
            </a:endParaRPr>
          </a:p>
          <a:p>
            <a:pPr lvl="1" eaLnBrk="1" hangingPunct="1"/>
            <a:r>
              <a:rPr lang="zh-CN" altLang="en-US" sz="1800" b="0" dirty="0" smtClean="0">
                <a:ea typeface="宋体" panose="02010600030101010101" pitchFamily="2" charset="-122"/>
              </a:rPr>
              <a:t>基</a:t>
            </a:r>
            <a:r>
              <a:rPr lang="zh-CN" altLang="en-US" sz="1800" b="0" dirty="0">
                <a:ea typeface="宋体" panose="02010600030101010101" pitchFamily="2" charset="-122"/>
              </a:rPr>
              <a:t>站</a:t>
            </a:r>
            <a:r>
              <a:rPr lang="en-US" altLang="zh-CN" sz="1800" b="0" dirty="0">
                <a:ea typeface="宋体" panose="02010600030101010101" pitchFamily="2" charset="-122"/>
              </a:rPr>
              <a:t>/</a:t>
            </a:r>
            <a:r>
              <a:rPr lang="zh-CN" altLang="en-US" sz="1800" b="0" dirty="0">
                <a:ea typeface="宋体" panose="02010600030101010101" pitchFamily="2" charset="-122"/>
              </a:rPr>
              <a:t>接入点的</a:t>
            </a:r>
            <a:r>
              <a:rPr lang="zh-CN" altLang="en-US" sz="1800" b="0" dirty="0" smtClean="0">
                <a:ea typeface="宋体" panose="02010600030101010101" pitchFamily="2" charset="-122"/>
              </a:rPr>
              <a:t>主要功能是什么？</a:t>
            </a:r>
            <a:endParaRPr lang="en-US" altLang="zh-CN" sz="1800" b="0" dirty="0">
              <a:ea typeface="宋体" panose="02010600030101010101" pitchFamily="2" charset="-122"/>
            </a:endParaRPr>
          </a:p>
          <a:p>
            <a:pPr lvl="1" eaLnBrk="1" hangingPunct="1"/>
            <a:r>
              <a:rPr lang="zh-CN" altLang="en-US" sz="1800" b="0" dirty="0" smtClean="0">
                <a:ea typeface="宋体" panose="02010600030101010101" pitchFamily="2" charset="-122"/>
              </a:rPr>
              <a:t>什么是</a:t>
            </a:r>
            <a:r>
              <a:rPr lang="en-US" altLang="zh-CN" sz="1800" b="0" dirty="0" smtClean="0">
                <a:ea typeface="宋体" panose="02010600030101010101" pitchFamily="2" charset="-122"/>
              </a:rPr>
              <a:t>FDMA/TDMA/CDMA</a:t>
            </a:r>
            <a:r>
              <a:rPr lang="zh-CN" altLang="en-US" sz="1800" b="0" dirty="0">
                <a:ea typeface="宋体" panose="02010600030101010101" pitchFamily="2" charset="-122"/>
              </a:rPr>
              <a:t>？</a:t>
            </a:r>
            <a:endParaRPr lang="en-US" altLang="zh-CN" sz="1800" b="0" dirty="0">
              <a:ea typeface="宋体" panose="02010600030101010101" pitchFamily="2" charset="-122"/>
            </a:endParaRPr>
          </a:p>
          <a:p>
            <a:pPr lvl="1" eaLnBrk="1" hangingPunct="1"/>
            <a:r>
              <a:rPr lang="zh-CN" altLang="en-US" sz="1800" b="0" dirty="0" smtClean="0">
                <a:ea typeface="宋体" panose="02010600030101010101" pitchFamily="2" charset="-122"/>
              </a:rPr>
              <a:t>无线</a:t>
            </a:r>
            <a:r>
              <a:rPr lang="zh-CN" altLang="en-US" sz="1800" b="0" dirty="0">
                <a:ea typeface="宋体" panose="02010600030101010101" pitchFamily="2" charset="-122"/>
              </a:rPr>
              <a:t>网络的现状如何</a:t>
            </a:r>
            <a:r>
              <a:rPr lang="zh-CN" altLang="en-US" sz="1800" b="0" dirty="0" smtClean="0">
                <a:ea typeface="宋体" panose="02010600030101010101" pitchFamily="2" charset="-122"/>
              </a:rPr>
              <a:t>？</a:t>
            </a:r>
            <a:endParaRPr lang="en-US" altLang="zh-CN" sz="1800" b="0" dirty="0">
              <a:ea typeface="宋体" panose="02010600030101010101" pitchFamily="2" charset="-122"/>
            </a:endParaRPr>
          </a:p>
          <a:p>
            <a:pPr lvl="1" eaLnBrk="1" hangingPunct="1"/>
            <a:r>
              <a:rPr lang="zh-CN" altLang="en-US" sz="1800" b="0" dirty="0">
                <a:ea typeface="宋体" panose="02010600030101010101" pitchFamily="2" charset="-122"/>
              </a:rPr>
              <a:t>无线网络和互联网协议</a:t>
            </a:r>
            <a:r>
              <a:rPr lang="zh-CN" altLang="en-US" sz="1800" b="0" dirty="0" smtClean="0">
                <a:ea typeface="宋体" panose="02010600030101010101" pitchFamily="2" charset="-122"/>
              </a:rPr>
              <a:t>栈的异同？</a:t>
            </a:r>
            <a:endParaRPr lang="en-US" altLang="zh-CN" sz="1800" b="0" dirty="0">
              <a:ea typeface="宋体" panose="02010600030101010101" pitchFamily="2" charset="-122"/>
            </a:endParaRPr>
          </a:p>
          <a:p>
            <a:pPr lvl="1" eaLnBrk="1" hangingPunct="1"/>
            <a:endParaRPr lang="en-US" altLang="zh-CN" sz="1800" b="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6041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88BBD4F-C514-496E-BA9B-E2B9E22E4F65}" type="slidenum">
              <a:rPr lang="en-US" altLang="zh-CN" sz="1400" smtClean="0"/>
              <a:pPr>
                <a:spcBef>
                  <a:spcPct val="0"/>
                </a:spcBef>
                <a:buClrTx/>
                <a:buFontTx/>
                <a:buNone/>
              </a:pPr>
              <a:t>29</a:t>
            </a:fld>
            <a:endParaRPr lang="en-US" altLang="zh-CN" sz="1400" smtClean="0"/>
          </a:p>
        </p:txBody>
      </p:sp>
      <p:sp>
        <p:nvSpPr>
          <p:cNvPr id="60420" name="Rectangle 2"/>
          <p:cNvSpPr>
            <a:spLocks noGrp="1" noChangeArrowheads="1"/>
          </p:cNvSpPr>
          <p:nvPr>
            <p:ph type="body" idx="1"/>
          </p:nvPr>
        </p:nvSpPr>
        <p:spPr>
          <a:xfrm>
            <a:off x="628650" y="1266825"/>
            <a:ext cx="7781925" cy="4419600"/>
          </a:xfrm>
        </p:spPr>
        <p:txBody>
          <a:bodyPr/>
          <a:lstStyle/>
          <a:p>
            <a:pPr eaLnBrk="1" hangingPunct="1"/>
            <a:r>
              <a:rPr lang="zh-CN" altLang="en-US" sz="2800" dirty="0" smtClean="0">
                <a:ea typeface="宋体" panose="02010600030101010101" pitchFamily="2" charset="-122"/>
              </a:rPr>
              <a:t>全球通用频带</a:t>
            </a:r>
            <a:r>
              <a:rPr lang="zh-CN" altLang="en-US" sz="2800" dirty="0">
                <a:ea typeface="宋体" panose="02010600030101010101" pitchFamily="2" charset="-122"/>
              </a:rPr>
              <a:t>和漫游</a:t>
            </a:r>
            <a:endParaRPr lang="en-US" altLang="zh-CN" sz="2800" dirty="0" smtClean="0">
              <a:ea typeface="宋体" panose="02010600030101010101" pitchFamily="2" charset="-122"/>
            </a:endParaRPr>
          </a:p>
          <a:p>
            <a:pPr eaLnBrk="1" hangingPunct="1"/>
            <a:r>
              <a:rPr lang="zh-CN" altLang="en-US" sz="2800" dirty="0">
                <a:ea typeface="宋体" panose="02010600030101010101" pitchFamily="2" charset="-122"/>
              </a:rPr>
              <a:t>音频，视频和数据服务，包括分组数据和多媒体服务</a:t>
            </a:r>
            <a:r>
              <a:rPr lang="en-US" altLang="zh-CN" sz="2800" dirty="0" smtClean="0">
                <a:ea typeface="宋体" panose="02010600030101010101" pitchFamily="2" charset="-122"/>
              </a:rPr>
              <a:t> </a:t>
            </a:r>
          </a:p>
          <a:p>
            <a:pPr eaLnBrk="1" hangingPunct="1"/>
            <a:r>
              <a:rPr lang="zh-CN" altLang="en-US" sz="2800" dirty="0">
                <a:ea typeface="宋体" panose="02010600030101010101" pitchFamily="2" charset="-122"/>
              </a:rPr>
              <a:t>高服务质量</a:t>
            </a:r>
            <a:r>
              <a:rPr lang="zh-CN" altLang="en-US" sz="2800" dirty="0" smtClean="0">
                <a:ea typeface="宋体" panose="02010600030101010101" pitchFamily="2" charset="-122"/>
              </a:rPr>
              <a:t>和高安全性</a:t>
            </a:r>
            <a:endParaRPr lang="en-US" altLang="zh-CN" sz="2800" dirty="0" smtClean="0">
              <a:ea typeface="宋体" panose="02010600030101010101" pitchFamily="2" charset="-122"/>
            </a:endParaRPr>
          </a:p>
          <a:p>
            <a:pPr eaLnBrk="1" hangingPunct="1"/>
            <a:r>
              <a:rPr lang="zh-CN" altLang="en-US" sz="2800" dirty="0" smtClean="0">
                <a:ea typeface="宋体" panose="02010600030101010101" pitchFamily="2" charset="-122"/>
              </a:rPr>
              <a:t>对于按需分配的带宽容量的灵活无线承载</a:t>
            </a:r>
            <a:endParaRPr lang="en-US" altLang="zh-CN" sz="2800" dirty="0" smtClean="0">
              <a:ea typeface="宋体" panose="02010600030101010101" pitchFamily="2" charset="-122"/>
            </a:endParaRPr>
          </a:p>
          <a:p>
            <a:pPr eaLnBrk="1" hangingPunct="1"/>
            <a:r>
              <a:rPr lang="zh-CN" altLang="en-US" sz="2800" dirty="0" smtClean="0">
                <a:ea typeface="宋体" panose="02010600030101010101" pitchFamily="2" charset="-122"/>
              </a:rPr>
              <a:t>分布式与集中式的</a:t>
            </a:r>
            <a:r>
              <a:rPr lang="zh-CN" altLang="en-US" sz="2800" dirty="0">
                <a:ea typeface="宋体" panose="02010600030101010101" pitchFamily="2" charset="-122"/>
              </a:rPr>
              <a:t>网络化管理</a:t>
            </a:r>
            <a:endParaRPr lang="en-US" altLang="zh-CN" sz="2800" dirty="0" smtClean="0">
              <a:ea typeface="宋体" panose="02010600030101010101" pitchFamily="2" charset="-122"/>
            </a:endParaRPr>
          </a:p>
          <a:p>
            <a:pPr eaLnBrk="1" hangingPunct="1"/>
            <a:r>
              <a:rPr lang="en-US" altLang="zh-CN" sz="2800" dirty="0" smtClean="0">
                <a:ea typeface="宋体" panose="02010600030101010101" pitchFamily="2" charset="-122"/>
              </a:rPr>
              <a:t>IMT-2000</a:t>
            </a:r>
            <a:r>
              <a:rPr lang="zh-CN" altLang="en-US" sz="2800" dirty="0">
                <a:ea typeface="宋体" panose="02010600030101010101" pitchFamily="2" charset="-122"/>
              </a:rPr>
              <a:t>中的服务的兼容性</a:t>
            </a:r>
            <a:endParaRPr lang="en-US" altLang="zh-CN" sz="2800" dirty="0" smtClean="0">
              <a:ea typeface="宋体" panose="02010600030101010101" pitchFamily="2" charset="-122"/>
            </a:endParaRPr>
          </a:p>
          <a:p>
            <a:pPr eaLnBrk="1" hangingPunct="1"/>
            <a:r>
              <a:rPr lang="zh-CN" altLang="en-US" sz="2800" dirty="0">
                <a:ea typeface="宋体" panose="02010600030101010101" pitchFamily="2" charset="-122"/>
              </a:rPr>
              <a:t>对服务的虚拟归属环境</a:t>
            </a:r>
            <a:endParaRPr lang="en-US" altLang="zh-CN" sz="2800" dirty="0" smtClean="0">
              <a:ea typeface="宋体" panose="02010600030101010101" pitchFamily="2" charset="-122"/>
            </a:endParaRPr>
          </a:p>
        </p:txBody>
      </p:sp>
      <p:sp>
        <p:nvSpPr>
          <p:cNvPr id="60421" name="Rectangle 3"/>
          <p:cNvSpPr>
            <a:spLocks noGrp="1" noChangeArrowheads="1"/>
          </p:cNvSpPr>
          <p:nvPr>
            <p:ph type="title"/>
          </p:nvPr>
        </p:nvSpPr>
        <p:spPr>
          <a:xfrm>
            <a:off x="835025" y="173038"/>
            <a:ext cx="6934200" cy="623887"/>
          </a:xfrm>
        </p:spPr>
        <p:txBody>
          <a:bodyPr/>
          <a:lstStyle/>
          <a:p>
            <a:pPr eaLnBrk="1" hangingPunct="1"/>
            <a:r>
              <a:rPr lang="en-US" altLang="zh-CN" sz="2800" dirty="0">
                <a:ea typeface="宋体" panose="02010600030101010101" pitchFamily="2" charset="-122"/>
              </a:rPr>
              <a:t>3G</a:t>
            </a:r>
            <a:r>
              <a:rPr lang="zh-CN" altLang="en-US" sz="2800" dirty="0">
                <a:ea typeface="宋体" panose="02010600030101010101" pitchFamily="2" charset="-122"/>
              </a:rPr>
              <a:t>系统</a:t>
            </a:r>
            <a:r>
              <a:rPr lang="zh-CN" altLang="en-US" sz="2800" dirty="0" smtClean="0">
                <a:ea typeface="宋体" panose="02010600030101010101" pitchFamily="2" charset="-122"/>
              </a:rPr>
              <a:t>的主要特点和目标</a:t>
            </a:r>
            <a:endParaRPr lang="en-US" altLang="zh-CN" sz="28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819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6E63FAA-4DBB-4B4D-8060-DAF90FE8340C}" type="slidenum">
              <a:rPr lang="en-US" altLang="zh-CN" sz="1400" smtClean="0"/>
              <a:pPr>
                <a:spcBef>
                  <a:spcPct val="0"/>
                </a:spcBef>
                <a:buClrTx/>
                <a:buFontTx/>
                <a:buNone/>
              </a:pPr>
              <a:t>3</a:t>
            </a:fld>
            <a:endParaRPr lang="en-US" altLang="zh-CN" sz="1400" smtClean="0"/>
          </a:p>
        </p:txBody>
      </p:sp>
      <p:sp>
        <p:nvSpPr>
          <p:cNvPr id="8196" name="Rectangle 2"/>
          <p:cNvSpPr>
            <a:spLocks noGrp="1" noChangeArrowheads="1"/>
          </p:cNvSpPr>
          <p:nvPr>
            <p:ph type="title"/>
          </p:nvPr>
        </p:nvSpPr>
        <p:spPr/>
        <p:txBody>
          <a:bodyPr/>
          <a:lstStyle/>
          <a:p>
            <a:pPr eaLnBrk="1" hangingPunct="1"/>
            <a:r>
              <a:rPr lang="zh-CN" altLang="en-US" dirty="0" smtClean="0">
                <a:ea typeface="宋体" panose="02010600030101010101" pitchFamily="2" charset="-122"/>
              </a:rPr>
              <a:t>课程概览</a:t>
            </a:r>
            <a:endParaRPr lang="en-US" altLang="zh-CN" dirty="0" smtClean="0">
              <a:ea typeface="宋体" panose="02010600030101010101" pitchFamily="2" charset="-122"/>
            </a:endParaRPr>
          </a:p>
        </p:txBody>
      </p:sp>
      <p:sp>
        <p:nvSpPr>
          <p:cNvPr id="8197" name="Rectangle 3"/>
          <p:cNvSpPr>
            <a:spLocks noGrp="1" noChangeArrowheads="1"/>
          </p:cNvSpPr>
          <p:nvPr>
            <p:ph type="body" idx="1"/>
          </p:nvPr>
        </p:nvSpPr>
        <p:spPr>
          <a:xfrm>
            <a:off x="492125" y="1074738"/>
            <a:ext cx="7735888" cy="5102225"/>
          </a:xfrm>
        </p:spPr>
        <p:txBody>
          <a:bodyPr/>
          <a:lstStyle/>
          <a:p>
            <a:pPr eaLnBrk="1" hangingPunct="1">
              <a:lnSpc>
                <a:spcPct val="90000"/>
              </a:lnSpc>
            </a:pPr>
            <a:r>
              <a:rPr lang="zh-CN" altLang="en-US" sz="2400" smtClean="0">
                <a:ea typeface="宋体" panose="02010600030101010101" pitchFamily="2" charset="-122"/>
              </a:rPr>
              <a:t>无线通信系统 （第一章）</a:t>
            </a:r>
            <a:endParaRPr lang="en-US" altLang="zh-CN" sz="2400" smtClean="0">
              <a:ea typeface="宋体" panose="02010600030101010101" pitchFamily="2" charset="-122"/>
            </a:endParaRPr>
          </a:p>
          <a:p>
            <a:pPr lvl="1" eaLnBrk="1" hangingPunct="1">
              <a:lnSpc>
                <a:spcPct val="90000"/>
              </a:lnSpc>
            </a:pPr>
            <a:r>
              <a:rPr lang="zh-CN" altLang="en-US" sz="1800" smtClean="0">
                <a:ea typeface="宋体" panose="02010600030101010101" pitchFamily="2" charset="-122"/>
              </a:rPr>
              <a:t>灵活支持漫游</a:t>
            </a:r>
            <a:endParaRPr lang="en-US" altLang="zh-CN" sz="1800" smtClean="0">
              <a:ea typeface="宋体" panose="02010600030101010101" pitchFamily="2" charset="-122"/>
            </a:endParaRPr>
          </a:p>
          <a:p>
            <a:pPr lvl="1" eaLnBrk="1" hangingPunct="1">
              <a:lnSpc>
                <a:spcPct val="90000"/>
              </a:lnSpc>
            </a:pPr>
            <a:r>
              <a:rPr lang="zh-CN" altLang="en-US" sz="1800" smtClean="0">
                <a:ea typeface="宋体" panose="02010600030101010101" pitchFamily="2" charset="-122"/>
              </a:rPr>
              <a:t>局限性：覆盖范围，传输速率，传输错误</a:t>
            </a:r>
            <a:endParaRPr lang="en-US" altLang="zh-CN" sz="1800" smtClean="0">
              <a:ea typeface="宋体" panose="02010600030101010101" pitchFamily="2" charset="-122"/>
            </a:endParaRPr>
          </a:p>
          <a:p>
            <a:pPr eaLnBrk="1" hangingPunct="1">
              <a:lnSpc>
                <a:spcPct val="90000"/>
              </a:lnSpc>
            </a:pPr>
            <a:r>
              <a:rPr lang="zh-CN" altLang="en-US" sz="2400" smtClean="0">
                <a:ea typeface="宋体" panose="02010600030101010101" pitchFamily="2" charset="-122"/>
              </a:rPr>
              <a:t>无线通信技术</a:t>
            </a:r>
            <a:endParaRPr lang="en-US" altLang="zh-CN" sz="2400" smtClean="0">
              <a:ea typeface="宋体" panose="02010600030101010101" pitchFamily="2" charset="-122"/>
            </a:endParaRPr>
          </a:p>
          <a:p>
            <a:pPr lvl="1" eaLnBrk="1" hangingPunct="1">
              <a:lnSpc>
                <a:spcPct val="90000"/>
              </a:lnSpc>
            </a:pPr>
            <a:r>
              <a:rPr lang="zh-CN" altLang="en-US" sz="1800" smtClean="0">
                <a:ea typeface="宋体" panose="02010600030101010101" pitchFamily="2" charset="-122"/>
              </a:rPr>
              <a:t>无线电传播 （第五章）</a:t>
            </a:r>
            <a:endParaRPr lang="en-US" altLang="zh-CN" sz="1800" smtClean="0">
              <a:ea typeface="宋体" panose="02010600030101010101" pitchFamily="2" charset="-122"/>
            </a:endParaRPr>
          </a:p>
          <a:p>
            <a:pPr lvl="1" eaLnBrk="1" hangingPunct="1">
              <a:lnSpc>
                <a:spcPct val="90000"/>
              </a:lnSpc>
            </a:pPr>
            <a:r>
              <a:rPr lang="zh-CN" altLang="en-US" sz="1800" smtClean="0">
                <a:ea typeface="宋体" panose="02010600030101010101" pitchFamily="2" charset="-122"/>
              </a:rPr>
              <a:t>扩频</a:t>
            </a:r>
            <a:r>
              <a:rPr lang="en-US" altLang="zh-CN" sz="1800" smtClean="0">
                <a:ea typeface="宋体" panose="02010600030101010101" pitchFamily="2" charset="-122"/>
              </a:rPr>
              <a:t> </a:t>
            </a:r>
            <a:r>
              <a:rPr lang="zh-CN" altLang="en-US" sz="1800" smtClean="0">
                <a:ea typeface="宋体" panose="02010600030101010101" pitchFamily="2" charset="-122"/>
              </a:rPr>
              <a:t>（第七章）</a:t>
            </a:r>
            <a:endParaRPr lang="en-US" altLang="zh-CN" sz="1800" smtClean="0">
              <a:ea typeface="宋体" panose="02010600030101010101" pitchFamily="2" charset="-122"/>
            </a:endParaRPr>
          </a:p>
          <a:p>
            <a:pPr eaLnBrk="1" hangingPunct="1">
              <a:lnSpc>
                <a:spcPct val="90000"/>
              </a:lnSpc>
            </a:pPr>
            <a:r>
              <a:rPr lang="zh-CN" altLang="en-US" sz="2400" smtClean="0">
                <a:ea typeface="宋体" panose="02010600030101010101" pitchFamily="2" charset="-122"/>
              </a:rPr>
              <a:t>当前通信系统</a:t>
            </a:r>
            <a:r>
              <a:rPr lang="en-US" altLang="zh-CN" sz="2400" smtClean="0">
                <a:ea typeface="宋体" panose="02010600030101010101" pitchFamily="2" charset="-122"/>
              </a:rPr>
              <a:t> </a:t>
            </a:r>
          </a:p>
          <a:p>
            <a:pPr lvl="1" eaLnBrk="1" hangingPunct="1">
              <a:lnSpc>
                <a:spcPct val="90000"/>
              </a:lnSpc>
            </a:pPr>
            <a:r>
              <a:rPr lang="zh-CN" altLang="en-US" sz="1800" smtClean="0">
                <a:ea typeface="宋体" panose="02010600030101010101" pitchFamily="2" charset="-122"/>
              </a:rPr>
              <a:t>蜂窝网络架构 （第十章）</a:t>
            </a:r>
            <a:endParaRPr lang="en-US" altLang="zh-CN" sz="1800" smtClean="0">
              <a:ea typeface="宋体" panose="02010600030101010101" pitchFamily="2" charset="-122"/>
            </a:endParaRPr>
          </a:p>
          <a:p>
            <a:pPr lvl="1" eaLnBrk="1" hangingPunct="1">
              <a:lnSpc>
                <a:spcPct val="90000"/>
              </a:lnSpc>
            </a:pPr>
            <a:r>
              <a:rPr lang="zh-CN" altLang="en-US" sz="1800" smtClean="0">
                <a:ea typeface="宋体" panose="02010600030101010101" pitchFamily="2" charset="-122"/>
              </a:rPr>
              <a:t>移动</a:t>
            </a:r>
            <a:r>
              <a:rPr lang="en-US" altLang="zh-CN" sz="1800" smtClean="0">
                <a:ea typeface="宋体" panose="02010600030101010101" pitchFamily="2" charset="-122"/>
              </a:rPr>
              <a:t>IP </a:t>
            </a:r>
            <a:r>
              <a:rPr lang="zh-CN" altLang="en-US" sz="1800" smtClean="0">
                <a:ea typeface="宋体" panose="02010600030101010101" pitchFamily="2" charset="-122"/>
              </a:rPr>
              <a:t>（第十二章）</a:t>
            </a:r>
            <a:endParaRPr lang="en-US" altLang="zh-CN" sz="1800" smtClean="0">
              <a:ea typeface="宋体" panose="02010600030101010101" pitchFamily="2" charset="-122"/>
            </a:endParaRPr>
          </a:p>
          <a:p>
            <a:pPr lvl="1" eaLnBrk="1" hangingPunct="1">
              <a:lnSpc>
                <a:spcPct val="90000"/>
              </a:lnSpc>
            </a:pPr>
            <a:r>
              <a:rPr lang="zh-CN" altLang="en-US" sz="1800" smtClean="0">
                <a:ea typeface="宋体" panose="02010600030101010101" pitchFamily="2" charset="-122"/>
              </a:rPr>
              <a:t>无线局域网</a:t>
            </a:r>
            <a:r>
              <a:rPr lang="en-US" altLang="zh-CN" sz="1800" smtClean="0">
                <a:ea typeface="宋体" panose="02010600030101010101" pitchFamily="2" charset="-122"/>
              </a:rPr>
              <a:t> </a:t>
            </a:r>
            <a:r>
              <a:rPr lang="zh-CN" altLang="en-US" sz="1800" smtClean="0">
                <a:ea typeface="宋体" panose="02010600030101010101" pitchFamily="2" charset="-122"/>
              </a:rPr>
              <a:t>（第十一章）</a:t>
            </a:r>
            <a:endParaRPr lang="en-US" altLang="zh-CN" sz="1800" smtClean="0">
              <a:ea typeface="宋体" panose="02010600030101010101" pitchFamily="2" charset="-122"/>
            </a:endParaRPr>
          </a:p>
          <a:p>
            <a:pPr eaLnBrk="1" hangingPunct="1">
              <a:lnSpc>
                <a:spcPct val="90000"/>
              </a:lnSpc>
            </a:pPr>
            <a:r>
              <a:rPr lang="zh-CN" altLang="en-US" sz="1800" smtClean="0">
                <a:ea typeface="宋体" panose="02010600030101010101" pitchFamily="2" charset="-122"/>
              </a:rPr>
              <a:t>其他无线网络</a:t>
            </a:r>
            <a:endParaRPr lang="en-US" altLang="zh-CN" sz="1800" smtClean="0">
              <a:ea typeface="宋体" panose="02010600030101010101" pitchFamily="2" charset="-122"/>
            </a:endParaRPr>
          </a:p>
          <a:p>
            <a:pPr lvl="1" eaLnBrk="1" hangingPunct="1">
              <a:lnSpc>
                <a:spcPct val="90000"/>
              </a:lnSpc>
            </a:pPr>
            <a:r>
              <a:rPr lang="zh-CN" altLang="en-US" sz="1800" smtClean="0">
                <a:ea typeface="宋体" panose="02010600030101010101" pitchFamily="2" charset="-122"/>
              </a:rPr>
              <a:t>卫星系统 （第九章）</a:t>
            </a:r>
            <a:endParaRPr lang="en-US" altLang="zh-CN" sz="1800" smtClean="0">
              <a:ea typeface="宋体" panose="02010600030101010101" pitchFamily="2" charset="-122"/>
            </a:endParaRPr>
          </a:p>
          <a:p>
            <a:pPr lvl="1" eaLnBrk="1" hangingPunct="1">
              <a:lnSpc>
                <a:spcPct val="90000"/>
              </a:lnSpc>
            </a:pPr>
            <a:r>
              <a:rPr lang="en-US" altLang="zh-CN" sz="1800" smtClean="0">
                <a:ea typeface="宋体" panose="02010600030101010101" pitchFamily="2" charset="-122"/>
              </a:rPr>
              <a:t>Ad hoc</a:t>
            </a:r>
            <a:r>
              <a:rPr lang="zh-CN" altLang="en-US" sz="1800" smtClean="0">
                <a:ea typeface="宋体" panose="02010600030101010101" pitchFamily="2" charset="-122"/>
              </a:rPr>
              <a:t>网络 （阅读材料）</a:t>
            </a:r>
            <a:endParaRPr lang="en-US" altLang="zh-CN" sz="1800" smtClean="0">
              <a:ea typeface="宋体" panose="02010600030101010101" pitchFamily="2" charset="-122"/>
            </a:endParaRPr>
          </a:p>
          <a:p>
            <a:pPr lvl="1" eaLnBrk="1" hangingPunct="1">
              <a:lnSpc>
                <a:spcPct val="90000"/>
              </a:lnSpc>
            </a:pPr>
            <a:r>
              <a:rPr lang="zh-CN" altLang="en-US" sz="1800" smtClean="0">
                <a:ea typeface="宋体" panose="02010600030101010101" pitchFamily="2" charset="-122"/>
              </a:rPr>
              <a:t>传感器网络 （阅读材料）</a:t>
            </a:r>
            <a:endParaRPr lang="en-US" altLang="zh-CN" sz="1800" smtClean="0">
              <a:ea typeface="宋体" panose="02010600030101010101" pitchFamily="2" charset="-122"/>
            </a:endParaRPr>
          </a:p>
          <a:p>
            <a:pPr lvl="1" eaLnBrk="1" hangingPunct="1">
              <a:lnSpc>
                <a:spcPct val="90000"/>
              </a:lnSpc>
            </a:pPr>
            <a:r>
              <a:rPr lang="zh-CN" altLang="en-US" sz="1800" smtClean="0">
                <a:ea typeface="宋体" panose="02010600030101010101" pitchFamily="2" charset="-122"/>
              </a:rPr>
              <a:t>无线</a:t>
            </a:r>
            <a:r>
              <a:rPr lang="en-US" altLang="zh-CN" sz="1800" smtClean="0">
                <a:ea typeface="宋体" panose="02010600030101010101" pitchFamily="2" charset="-122"/>
              </a:rPr>
              <a:t>PAN </a:t>
            </a:r>
            <a:r>
              <a:rPr lang="zh-CN" altLang="en-US" sz="1800" smtClean="0">
                <a:ea typeface="宋体" panose="02010600030101010101" pitchFamily="2" charset="-122"/>
              </a:rPr>
              <a:t>（第十五章）</a:t>
            </a:r>
            <a:endParaRPr lang="en-US" altLang="zh-CN" sz="20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62467"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DBD2F3A6-003A-48B4-B263-763F59D8A304}" type="slidenum">
              <a:rPr lang="en-US" altLang="zh-CN" sz="1400" smtClean="0"/>
              <a:pPr>
                <a:spcBef>
                  <a:spcPct val="0"/>
                </a:spcBef>
                <a:buClrTx/>
                <a:buFontTx/>
                <a:buNone/>
              </a:pPr>
              <a:t>30</a:t>
            </a:fld>
            <a:endParaRPr lang="en-US" altLang="zh-CN" sz="1400" smtClean="0"/>
          </a:p>
        </p:txBody>
      </p:sp>
      <p:sp>
        <p:nvSpPr>
          <p:cNvPr id="62468" name="Rectangle 2"/>
          <p:cNvSpPr>
            <a:spLocks noGrp="1" noChangeArrowheads="1"/>
          </p:cNvSpPr>
          <p:nvPr>
            <p:ph type="title"/>
          </p:nvPr>
        </p:nvSpPr>
        <p:spPr/>
        <p:txBody>
          <a:bodyPr/>
          <a:lstStyle/>
          <a:p>
            <a:pPr eaLnBrk="1" hangingPunct="1"/>
            <a:r>
              <a:rPr lang="en-US" altLang="zh-CN" sz="3200" dirty="0" smtClean="0">
                <a:ea typeface="宋体" panose="02010600030101010101" pitchFamily="2" charset="-122"/>
              </a:rPr>
              <a:t>IMT-2000</a:t>
            </a:r>
            <a:r>
              <a:rPr lang="zh-CN" altLang="en-US" sz="3200" dirty="0" smtClean="0">
                <a:ea typeface="宋体" panose="02010600030101010101" pitchFamily="2" charset="-122"/>
              </a:rPr>
              <a:t>（</a:t>
            </a:r>
            <a:r>
              <a:rPr lang="en-US" altLang="zh-CN" sz="3200" dirty="0" smtClean="0">
                <a:ea typeface="宋体" panose="02010600030101010101" pitchFamily="2" charset="-122"/>
              </a:rPr>
              <a:t>3G</a:t>
            </a:r>
            <a:r>
              <a:rPr lang="zh-CN" altLang="en-US" sz="3200" dirty="0" smtClean="0">
                <a:ea typeface="宋体" panose="02010600030101010101" pitchFamily="2" charset="-122"/>
              </a:rPr>
              <a:t>）系统</a:t>
            </a:r>
            <a:endParaRPr lang="en-US" altLang="zh-CN" dirty="0" smtClean="0">
              <a:ea typeface="宋体" panose="02010600030101010101" pitchFamily="2" charset="-122"/>
            </a:endParaRPr>
          </a:p>
        </p:txBody>
      </p:sp>
      <p:sp>
        <p:nvSpPr>
          <p:cNvPr id="62469" name="Rectangle 3"/>
          <p:cNvSpPr>
            <a:spLocks noChangeArrowheads="1"/>
          </p:cNvSpPr>
          <p:nvPr/>
        </p:nvSpPr>
        <p:spPr bwMode="auto">
          <a:xfrm>
            <a:off x="446088" y="1257300"/>
            <a:ext cx="84201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endParaRPr lang="zh-CN" altLang="zh-CN" sz="2000" b="0">
              <a:ea typeface="宋体" panose="02010600030101010101" pitchFamily="2" charset="-122"/>
            </a:endParaRPr>
          </a:p>
        </p:txBody>
      </p:sp>
      <p:sp>
        <p:nvSpPr>
          <p:cNvPr id="62470" name="Rectangle 4"/>
          <p:cNvSpPr>
            <a:spLocks noChangeArrowheads="1"/>
          </p:cNvSpPr>
          <p:nvPr/>
        </p:nvSpPr>
        <p:spPr bwMode="auto">
          <a:xfrm>
            <a:off x="638175" y="2900363"/>
            <a:ext cx="8332788"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lnSpc>
                <a:spcPct val="90000"/>
              </a:lnSpc>
            </a:pPr>
            <a:r>
              <a:rPr lang="en-US" altLang="zh-CN" sz="2400" b="0" dirty="0">
                <a:ea typeface="宋体" panose="02010600030101010101" pitchFamily="2" charset="-122"/>
              </a:rPr>
              <a:t>IMT </a:t>
            </a:r>
            <a:r>
              <a:rPr lang="en-US" altLang="zh-CN" sz="2400" b="0" dirty="0" smtClean="0">
                <a:ea typeface="宋体" panose="02010600030101010101" pitchFamily="2" charset="-122"/>
              </a:rPr>
              <a:t>DS</a:t>
            </a:r>
            <a:r>
              <a:rPr lang="zh-CN" altLang="en-US" sz="2400" b="0" dirty="0" smtClean="0">
                <a:ea typeface="宋体" panose="02010600030101010101" pitchFamily="2" charset="-122"/>
              </a:rPr>
              <a:t>（直接序列）</a:t>
            </a:r>
            <a:endParaRPr lang="en-US" altLang="zh-CN" sz="2400" b="0" dirty="0" smtClean="0">
              <a:ea typeface="宋体" panose="02010600030101010101" pitchFamily="2" charset="-122"/>
            </a:endParaRPr>
          </a:p>
          <a:p>
            <a:pPr lvl="1" eaLnBrk="1" hangingPunct="1">
              <a:lnSpc>
                <a:spcPct val="90000"/>
              </a:lnSpc>
            </a:pPr>
            <a:r>
              <a:rPr lang="en-US" altLang="zh-CN" sz="2400" b="0" dirty="0" smtClean="0">
                <a:ea typeface="宋体" panose="02010600030101010101" pitchFamily="2" charset="-122"/>
              </a:rPr>
              <a:t>(UTRAN FDD</a:t>
            </a:r>
            <a:r>
              <a:rPr lang="zh-CN" altLang="en-US" sz="2400" b="0" dirty="0" smtClean="0">
                <a:ea typeface="宋体" panose="02010600030101010101" pitchFamily="2" charset="-122"/>
              </a:rPr>
              <a:t>和</a:t>
            </a:r>
            <a:r>
              <a:rPr lang="en-US" altLang="zh-CN" sz="2400" b="0" dirty="0" smtClean="0">
                <a:ea typeface="宋体" panose="02010600030101010101" pitchFamily="2" charset="-122"/>
              </a:rPr>
              <a:t>W-CDMA)</a:t>
            </a:r>
          </a:p>
          <a:p>
            <a:pPr eaLnBrk="1" hangingPunct="1">
              <a:lnSpc>
                <a:spcPct val="90000"/>
              </a:lnSpc>
            </a:pPr>
            <a:r>
              <a:rPr lang="en-US" altLang="zh-CN" sz="2400" b="0" dirty="0" smtClean="0">
                <a:ea typeface="宋体" panose="02010600030101010101" pitchFamily="2" charset="-122"/>
              </a:rPr>
              <a:t>IMT MC</a:t>
            </a:r>
            <a:r>
              <a:rPr lang="zh-CN" altLang="en-US" sz="2400" b="0" dirty="0" smtClean="0">
                <a:ea typeface="宋体" panose="02010600030101010101" pitchFamily="2" charset="-122"/>
              </a:rPr>
              <a:t>（多载波）</a:t>
            </a:r>
            <a:endParaRPr lang="en-US" altLang="zh-CN" sz="2400" b="0" dirty="0">
              <a:ea typeface="宋体" panose="02010600030101010101" pitchFamily="2" charset="-122"/>
            </a:endParaRPr>
          </a:p>
          <a:p>
            <a:pPr lvl="1" eaLnBrk="1" hangingPunct="1">
              <a:lnSpc>
                <a:spcPct val="90000"/>
              </a:lnSpc>
            </a:pPr>
            <a:r>
              <a:rPr lang="en-US" altLang="zh-CN" sz="2400" b="0" dirty="0" smtClean="0">
                <a:ea typeface="宋体" panose="02010600030101010101" pitchFamily="2" charset="-122"/>
              </a:rPr>
              <a:t>3G</a:t>
            </a:r>
            <a:r>
              <a:rPr lang="zh-CN" altLang="en-US" sz="2400" b="0" dirty="0" smtClean="0">
                <a:ea typeface="宋体" panose="02010600030101010101" pitchFamily="2" charset="-122"/>
              </a:rPr>
              <a:t>版本的</a:t>
            </a:r>
            <a:r>
              <a:rPr lang="en-US" altLang="zh-CN" sz="2400" b="0" dirty="0" smtClean="0">
                <a:ea typeface="宋体" panose="02010600030101010101" pitchFamily="2" charset="-122"/>
              </a:rPr>
              <a:t>IS-95 </a:t>
            </a:r>
            <a:r>
              <a:rPr lang="zh-CN" altLang="en-US" sz="2400" b="0" dirty="0" smtClean="0">
                <a:ea typeface="宋体" panose="02010600030101010101" pitchFamily="2" charset="-122"/>
              </a:rPr>
              <a:t>（称为</a:t>
            </a:r>
            <a:r>
              <a:rPr lang="en-US" altLang="zh-CN" sz="2400" b="0" dirty="0" err="1" smtClean="0">
                <a:ea typeface="宋体" panose="02010600030101010101" pitchFamily="2" charset="-122"/>
              </a:rPr>
              <a:t>cdmaOne</a:t>
            </a:r>
            <a:r>
              <a:rPr lang="zh-CN" altLang="en-US" sz="2400" b="0" dirty="0" smtClean="0">
                <a:ea typeface="宋体" panose="02010600030101010101" pitchFamily="2" charset="-122"/>
              </a:rPr>
              <a:t>）</a:t>
            </a:r>
            <a:r>
              <a:rPr lang="en-US" altLang="zh-CN" sz="2400" b="0" dirty="0" smtClean="0">
                <a:ea typeface="宋体" panose="02010600030101010101" pitchFamily="2" charset="-122"/>
              </a:rPr>
              <a:t>  </a:t>
            </a:r>
            <a:r>
              <a:rPr lang="en-US" altLang="zh-CN" sz="2400" b="0" dirty="0">
                <a:ea typeface="宋体" panose="02010600030101010101" pitchFamily="2" charset="-122"/>
                <a:sym typeface="Wingdings" panose="05000000000000000000" pitchFamily="2" charset="2"/>
              </a:rPr>
              <a:t> </a:t>
            </a:r>
            <a:r>
              <a:rPr lang="en-US" altLang="zh-CN" sz="2400" b="0" dirty="0">
                <a:ea typeface="宋体" panose="02010600030101010101" pitchFamily="2" charset="-122"/>
              </a:rPr>
              <a:t>cdma2000</a:t>
            </a:r>
          </a:p>
          <a:p>
            <a:pPr eaLnBrk="1" hangingPunct="1">
              <a:lnSpc>
                <a:spcPct val="90000"/>
              </a:lnSpc>
            </a:pPr>
            <a:r>
              <a:rPr lang="en-US" altLang="zh-CN" sz="2400" b="0" dirty="0">
                <a:ea typeface="宋体" panose="02010600030101010101" pitchFamily="2" charset="-122"/>
              </a:rPr>
              <a:t>IMT </a:t>
            </a:r>
            <a:r>
              <a:rPr lang="en-US" altLang="zh-CN" sz="2400" b="0" dirty="0" smtClean="0">
                <a:ea typeface="宋体" panose="02010600030101010101" pitchFamily="2" charset="-122"/>
              </a:rPr>
              <a:t>TC</a:t>
            </a:r>
            <a:r>
              <a:rPr lang="zh-CN" altLang="en-US" sz="2400" b="0" dirty="0" smtClean="0">
                <a:ea typeface="宋体" panose="02010600030101010101" pitchFamily="2" charset="-122"/>
              </a:rPr>
              <a:t>（时间码）</a:t>
            </a:r>
            <a:endParaRPr lang="en-US" altLang="zh-CN" sz="2400" b="0" dirty="0">
              <a:ea typeface="宋体" panose="02010600030101010101" pitchFamily="2" charset="-122"/>
            </a:endParaRPr>
          </a:p>
          <a:p>
            <a:pPr lvl="1" eaLnBrk="1" hangingPunct="1">
              <a:lnSpc>
                <a:spcPct val="90000"/>
              </a:lnSpc>
            </a:pPr>
            <a:r>
              <a:rPr lang="en-US" altLang="zh-CN" sz="2400" b="0" dirty="0">
                <a:ea typeface="宋体" panose="02010600030101010101" pitchFamily="2" charset="-122"/>
              </a:rPr>
              <a:t> (UTRAN TDD)</a:t>
            </a:r>
          </a:p>
          <a:p>
            <a:pPr eaLnBrk="1" hangingPunct="1">
              <a:lnSpc>
                <a:spcPct val="90000"/>
              </a:lnSpc>
            </a:pPr>
            <a:r>
              <a:rPr lang="en-US" altLang="zh-CN" sz="2400" b="0" dirty="0">
                <a:ea typeface="宋体" panose="02010600030101010101" pitchFamily="2" charset="-122"/>
              </a:rPr>
              <a:t>IMT </a:t>
            </a:r>
            <a:r>
              <a:rPr lang="en-US" altLang="zh-CN" sz="2400" b="0" dirty="0" smtClean="0">
                <a:ea typeface="宋体" panose="02010600030101010101" pitchFamily="2" charset="-122"/>
              </a:rPr>
              <a:t>SC</a:t>
            </a:r>
            <a:r>
              <a:rPr lang="zh-CN" altLang="en-US" sz="2400" b="0" dirty="0" smtClean="0">
                <a:ea typeface="宋体" panose="02010600030101010101" pitchFamily="2" charset="-122"/>
              </a:rPr>
              <a:t>（单载波）</a:t>
            </a:r>
            <a:endParaRPr lang="en-US" altLang="zh-CN" sz="2400" b="0" dirty="0">
              <a:ea typeface="宋体" panose="02010600030101010101" pitchFamily="2" charset="-122"/>
            </a:endParaRPr>
          </a:p>
          <a:p>
            <a:pPr lvl="1" eaLnBrk="1" hangingPunct="1">
              <a:lnSpc>
                <a:spcPct val="90000"/>
              </a:lnSpc>
            </a:pPr>
            <a:r>
              <a:rPr lang="zh-CN" altLang="en-US" sz="2400" b="0" dirty="0">
                <a:ea typeface="宋体" panose="02010600030101010101" pitchFamily="2" charset="-122"/>
              </a:rPr>
              <a:t>本质上是</a:t>
            </a:r>
            <a:r>
              <a:rPr lang="en-US" altLang="zh-CN" sz="2400" b="0" dirty="0">
                <a:ea typeface="宋体" panose="02010600030101010101" pitchFamily="2" charset="-122"/>
              </a:rPr>
              <a:t>GSM</a:t>
            </a:r>
            <a:r>
              <a:rPr lang="zh-CN" altLang="en-US" sz="2400" b="0" dirty="0">
                <a:ea typeface="宋体" panose="02010600030101010101" pitchFamily="2" charset="-122"/>
              </a:rPr>
              <a:t>阶段</a:t>
            </a:r>
            <a:r>
              <a:rPr lang="en-US" altLang="zh-CN" sz="2400" b="0" dirty="0">
                <a:ea typeface="宋体" panose="02010600030101010101" pitchFamily="2" charset="-122"/>
              </a:rPr>
              <a:t>2+</a:t>
            </a:r>
            <a:r>
              <a:rPr lang="zh-CN" altLang="en-US" sz="2400" b="0" dirty="0">
                <a:ea typeface="宋体" panose="02010600030101010101" pitchFamily="2" charset="-122"/>
              </a:rPr>
              <a:t>的表现（</a:t>
            </a:r>
            <a:r>
              <a:rPr lang="en-US" altLang="zh-CN" sz="2400" b="0" dirty="0">
                <a:ea typeface="宋体" panose="02010600030101010101" pitchFamily="2" charset="-122"/>
              </a:rPr>
              <a:t>EDGE</a:t>
            </a:r>
            <a:r>
              <a:rPr lang="zh-CN" altLang="en-US" sz="2400" b="0" dirty="0">
                <a:ea typeface="宋体" panose="02010600030101010101" pitchFamily="2" charset="-122"/>
              </a:rPr>
              <a:t>）</a:t>
            </a:r>
            <a:endParaRPr lang="en-US" altLang="zh-CN" sz="2400" b="0" dirty="0">
              <a:ea typeface="宋体" panose="02010600030101010101" pitchFamily="2" charset="-122"/>
            </a:endParaRPr>
          </a:p>
        </p:txBody>
      </p:sp>
      <p:sp>
        <p:nvSpPr>
          <p:cNvPr id="62471" name="Text Box 5"/>
          <p:cNvSpPr txBox="1">
            <a:spLocks noChangeArrowheads="1"/>
          </p:cNvSpPr>
          <p:nvPr/>
        </p:nvSpPr>
        <p:spPr bwMode="auto">
          <a:xfrm>
            <a:off x="225425" y="966788"/>
            <a:ext cx="8670925"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buClr>
                <a:srgbClr val="0099FF"/>
              </a:buClr>
              <a:buSzPct val="80000"/>
              <a:buFont typeface="Wingdings" panose="05000000000000000000" pitchFamily="2" charset="2"/>
              <a:buNone/>
            </a:pPr>
            <a:r>
              <a:rPr kumimoji="1" lang="en-US" altLang="zh-CN" sz="1800" dirty="0">
                <a:solidFill>
                  <a:srgbClr val="000066"/>
                </a:solidFill>
                <a:latin typeface="Arial" panose="020B0604020202020204" pitchFamily="34" charset="0"/>
                <a:ea typeface="宋体" panose="02010600030101010101" pitchFamily="2" charset="-122"/>
              </a:rPr>
              <a:t>  </a:t>
            </a:r>
            <a:r>
              <a:rPr kumimoji="1" lang="en-US" altLang="zh-CN" sz="2400" dirty="0">
                <a:solidFill>
                  <a:srgbClr val="000066"/>
                </a:solidFill>
                <a:latin typeface="Arial" panose="020B0604020202020204" pitchFamily="34" charset="0"/>
                <a:ea typeface="宋体" panose="02010600030101010101" pitchFamily="2" charset="-122"/>
              </a:rPr>
              <a:t>IMT-2000</a:t>
            </a:r>
            <a:r>
              <a:rPr kumimoji="1" lang="zh-CN" altLang="en-US" sz="2400" dirty="0">
                <a:solidFill>
                  <a:srgbClr val="000066"/>
                </a:solidFill>
                <a:latin typeface="Arial" panose="020B0604020202020204" pitchFamily="34" charset="0"/>
                <a:ea typeface="宋体" panose="02010600030101010101" pitchFamily="2" charset="-122"/>
              </a:rPr>
              <a:t>（国际移动通信</a:t>
            </a:r>
            <a:r>
              <a:rPr kumimoji="1" lang="en-US" altLang="zh-CN" sz="2400" dirty="0">
                <a:solidFill>
                  <a:srgbClr val="000066"/>
                </a:solidFill>
                <a:latin typeface="Arial" panose="020B0604020202020204" pitchFamily="34" charset="0"/>
                <a:ea typeface="宋体" panose="02010600030101010101" pitchFamily="2" charset="-122"/>
              </a:rPr>
              <a:t>2000</a:t>
            </a:r>
            <a:r>
              <a:rPr kumimoji="1" lang="zh-CN" altLang="en-US" sz="2400" dirty="0" smtClean="0">
                <a:solidFill>
                  <a:srgbClr val="000066"/>
                </a:solidFill>
                <a:latin typeface="Arial" panose="020B0604020202020204" pitchFamily="34" charset="0"/>
                <a:ea typeface="宋体" panose="02010600030101010101" pitchFamily="2" charset="-122"/>
              </a:rPr>
              <a:t>）：</a:t>
            </a:r>
            <a:endParaRPr kumimoji="1" lang="en-US" altLang="zh-CN" sz="2400" dirty="0" smtClean="0">
              <a:solidFill>
                <a:srgbClr val="000066"/>
              </a:solidFill>
              <a:latin typeface="Arial" panose="020B0604020202020204" pitchFamily="34" charset="0"/>
              <a:ea typeface="宋体" panose="02010600030101010101" pitchFamily="2" charset="-122"/>
            </a:endParaRPr>
          </a:p>
          <a:p>
            <a:pPr>
              <a:buClr>
                <a:srgbClr val="0099FF"/>
              </a:buClr>
              <a:buSzPct val="80000"/>
              <a:buFont typeface="Wingdings" panose="05000000000000000000" pitchFamily="2" charset="2"/>
              <a:buNone/>
            </a:pPr>
            <a:r>
              <a:rPr kumimoji="1" lang="en-US" altLang="zh-CN" sz="2400" dirty="0">
                <a:solidFill>
                  <a:srgbClr val="000066"/>
                </a:solidFill>
                <a:latin typeface="Arial" panose="020B0604020202020204" pitchFamily="34" charset="0"/>
                <a:ea typeface="宋体" panose="02010600030101010101" pitchFamily="2" charset="-122"/>
              </a:rPr>
              <a:t>	</a:t>
            </a:r>
            <a:r>
              <a:rPr kumimoji="1" lang="zh-CN" altLang="en-US" sz="2400" dirty="0" smtClean="0">
                <a:solidFill>
                  <a:srgbClr val="000066"/>
                </a:solidFill>
                <a:latin typeface="Arial" panose="020B0604020202020204" pitchFamily="34" charset="0"/>
                <a:ea typeface="宋体" panose="02010600030101010101" pitchFamily="2" charset="-122"/>
              </a:rPr>
              <a:t>无论何时，何地，以何设备</a:t>
            </a:r>
            <a:endParaRPr kumimoji="1" lang="en-US" altLang="zh-CN" sz="2400" dirty="0" smtClean="0">
              <a:solidFill>
                <a:srgbClr val="000066"/>
              </a:solidFill>
              <a:latin typeface="Arial" panose="020B0604020202020204" pitchFamily="34" charset="0"/>
              <a:ea typeface="宋体" panose="02010600030101010101" pitchFamily="2" charset="-122"/>
            </a:endParaRPr>
          </a:p>
          <a:p>
            <a:pPr>
              <a:buClr>
                <a:srgbClr val="0099FF"/>
              </a:buClr>
              <a:buSzPct val="80000"/>
              <a:buFont typeface="Wingdings" panose="05000000000000000000" pitchFamily="2" charset="2"/>
              <a:buNone/>
            </a:pPr>
            <a:r>
              <a:rPr kumimoji="1" lang="zh-CN" altLang="en-US" sz="2400" dirty="0">
                <a:solidFill>
                  <a:srgbClr val="000094"/>
                </a:solidFill>
                <a:latin typeface="Arial" panose="020B0604020202020204" pitchFamily="34" charset="0"/>
                <a:ea typeface="宋体" panose="02010600030101010101" pitchFamily="2" charset="-122"/>
              </a:rPr>
              <a:t>十六项建议被采纳进</a:t>
            </a:r>
            <a:r>
              <a:rPr kumimoji="1" lang="en-US" altLang="zh-CN" sz="2400" dirty="0">
                <a:solidFill>
                  <a:srgbClr val="000094"/>
                </a:solidFill>
                <a:latin typeface="Arial" panose="020B0604020202020204" pitchFamily="34" charset="0"/>
                <a:ea typeface="宋体" panose="02010600030101010101" pitchFamily="2" charset="-122"/>
              </a:rPr>
              <a:t>IMT-2000</a:t>
            </a:r>
            <a:r>
              <a:rPr kumimoji="1" lang="zh-CN" altLang="en-US" sz="2400" dirty="0">
                <a:solidFill>
                  <a:srgbClr val="000094"/>
                </a:solidFill>
                <a:latin typeface="Arial" panose="020B0604020202020204" pitchFamily="34" charset="0"/>
                <a:ea typeface="宋体" panose="02010600030101010101" pitchFamily="2" charset="-122"/>
              </a:rPr>
              <a:t>系统。十项建议针对陆地</a:t>
            </a:r>
            <a:r>
              <a:rPr kumimoji="1" lang="en-US" altLang="zh-CN" sz="2400" dirty="0">
                <a:solidFill>
                  <a:srgbClr val="000094"/>
                </a:solidFill>
                <a:latin typeface="Arial" panose="020B0604020202020204" pitchFamily="34" charset="0"/>
                <a:ea typeface="宋体" panose="02010600030101010101" pitchFamily="2" charset="-122"/>
              </a:rPr>
              <a:t>3G</a:t>
            </a:r>
            <a:r>
              <a:rPr kumimoji="1" lang="zh-CN" altLang="en-US" sz="2400" dirty="0">
                <a:solidFill>
                  <a:srgbClr val="000094"/>
                </a:solidFill>
                <a:latin typeface="Arial" panose="020B0604020202020204" pitchFamily="34" charset="0"/>
                <a:ea typeface="宋体" panose="02010600030101010101" pitchFamily="2" charset="-122"/>
              </a:rPr>
              <a:t>网络，六项建议针对</a:t>
            </a:r>
            <a:r>
              <a:rPr kumimoji="1" lang="en-US" altLang="zh-CN" sz="2400" dirty="0">
                <a:solidFill>
                  <a:srgbClr val="000094"/>
                </a:solidFill>
                <a:latin typeface="Arial" panose="020B0604020202020204" pitchFamily="34" charset="0"/>
                <a:ea typeface="宋体" panose="02010600030101010101" pitchFamily="2" charset="-122"/>
              </a:rPr>
              <a:t>MSS</a:t>
            </a:r>
            <a:r>
              <a:rPr kumimoji="1" lang="zh-CN" altLang="en-US" sz="2400" dirty="0">
                <a:solidFill>
                  <a:srgbClr val="000094"/>
                </a:solidFill>
                <a:latin typeface="Arial" panose="020B0604020202020204" pitchFamily="34" charset="0"/>
                <a:ea typeface="宋体" panose="02010600030101010101" pitchFamily="2" charset="-122"/>
              </a:rPr>
              <a:t>（移动卫星业务）。</a:t>
            </a:r>
            <a:endParaRPr kumimoji="1" lang="en-US" altLang="zh-CN" sz="2400" dirty="0">
              <a:solidFill>
                <a:srgbClr val="000094"/>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6451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00E8054B-12C1-4D34-B51B-740FB2972A59}" type="slidenum">
              <a:rPr lang="en-US" altLang="zh-CN" sz="1400" smtClean="0"/>
              <a:pPr>
                <a:spcBef>
                  <a:spcPct val="0"/>
                </a:spcBef>
                <a:buClrTx/>
                <a:buFontTx/>
                <a:buNone/>
              </a:pPr>
              <a:t>31</a:t>
            </a:fld>
            <a:endParaRPr lang="en-US" altLang="zh-CN" sz="1400" smtClean="0"/>
          </a:p>
        </p:txBody>
      </p:sp>
      <p:sp>
        <p:nvSpPr>
          <p:cNvPr id="64516" name="Rectangle 2"/>
          <p:cNvSpPr>
            <a:spLocks noGrp="1" noChangeArrowheads="1"/>
          </p:cNvSpPr>
          <p:nvPr>
            <p:ph type="body" idx="1"/>
          </p:nvPr>
        </p:nvSpPr>
        <p:spPr>
          <a:xfrm>
            <a:off x="708025" y="1516063"/>
            <a:ext cx="8064500" cy="4114800"/>
          </a:xfrm>
        </p:spPr>
        <p:txBody>
          <a:bodyPr/>
          <a:lstStyle/>
          <a:p>
            <a:pPr eaLnBrk="1" hangingPunct="1"/>
            <a:r>
              <a:rPr lang="en-US" altLang="zh-CN" sz="2800" dirty="0" smtClean="0">
                <a:ea typeface="宋体" panose="02010600030101010101" pitchFamily="2" charset="-122"/>
              </a:rPr>
              <a:t>W-CDMA (IMT-DS &amp; TC):</a:t>
            </a:r>
          </a:p>
          <a:p>
            <a:pPr lvl="1" eaLnBrk="1" hangingPunct="1"/>
            <a:r>
              <a:rPr lang="zh-CN" altLang="en-US" sz="2400" dirty="0" smtClean="0">
                <a:ea typeface="宋体" panose="02010600030101010101" pitchFamily="2" charset="-122"/>
              </a:rPr>
              <a:t>由</a:t>
            </a:r>
            <a:r>
              <a:rPr lang="en-US" altLang="zh-CN" sz="2400" dirty="0" smtClean="0">
                <a:ea typeface="宋体" panose="02010600030101010101" pitchFamily="2" charset="-122"/>
              </a:rPr>
              <a:t>3G</a:t>
            </a:r>
            <a:r>
              <a:rPr lang="zh-CN" altLang="en-US" sz="2400" dirty="0" smtClean="0">
                <a:ea typeface="宋体" panose="02010600030101010101" pitchFamily="2" charset="-122"/>
              </a:rPr>
              <a:t>合作项目（</a:t>
            </a:r>
            <a:r>
              <a:rPr lang="en-US" altLang="zh-CN" sz="2400" dirty="0" smtClean="0">
                <a:ea typeface="宋体" panose="02010600030101010101" pitchFamily="2" charset="-122"/>
              </a:rPr>
              <a:t>3GPP</a:t>
            </a:r>
            <a:r>
              <a:rPr lang="zh-CN" altLang="en-US" sz="2400" dirty="0" smtClean="0">
                <a:ea typeface="宋体" panose="02010600030101010101" pitchFamily="2" charset="-122"/>
              </a:rPr>
              <a:t>）开发</a:t>
            </a:r>
            <a:endParaRPr lang="en-US" altLang="zh-CN" sz="2400" dirty="0" smtClean="0">
              <a:ea typeface="宋体" panose="02010600030101010101" pitchFamily="2" charset="-122"/>
            </a:endParaRPr>
          </a:p>
          <a:p>
            <a:pPr lvl="1" eaLnBrk="1" hangingPunct="1"/>
            <a:r>
              <a:rPr lang="en-US" altLang="zh-CN" sz="2400" dirty="0" smtClean="0">
                <a:ea typeface="宋体" panose="02010600030101010101" pitchFamily="2" charset="-122"/>
              </a:rPr>
              <a:t>UTRA TDD</a:t>
            </a:r>
            <a:r>
              <a:rPr lang="zh-CN" altLang="en-US" sz="2400" dirty="0" smtClean="0">
                <a:ea typeface="宋体" panose="02010600030101010101" pitchFamily="2" charset="-122"/>
              </a:rPr>
              <a:t>和</a:t>
            </a:r>
            <a:r>
              <a:rPr lang="en-US" altLang="zh-CN" sz="2400" dirty="0" smtClean="0">
                <a:ea typeface="宋体" panose="02010600030101010101" pitchFamily="2" charset="-122"/>
              </a:rPr>
              <a:t>UTRA-FDD</a:t>
            </a:r>
          </a:p>
          <a:p>
            <a:pPr lvl="1" eaLnBrk="1" hangingPunct="1"/>
            <a:r>
              <a:rPr lang="zh-CN" altLang="en-US" sz="2400" dirty="0" smtClean="0">
                <a:ea typeface="宋体" panose="02010600030101010101" pitchFamily="2" charset="-122"/>
              </a:rPr>
              <a:t>赞助商</a:t>
            </a:r>
            <a:r>
              <a:rPr lang="en-US" altLang="zh-CN" sz="2400" dirty="0" smtClean="0">
                <a:ea typeface="宋体" panose="02010600030101010101" pitchFamily="2" charset="-122"/>
              </a:rPr>
              <a:t> </a:t>
            </a:r>
            <a:r>
              <a:rPr lang="en-US" altLang="zh-CN" sz="2400" dirty="0" smtClean="0">
                <a:ea typeface="宋体" panose="02010600030101010101" pitchFamily="2" charset="-122"/>
                <a:sym typeface="Wingdings" panose="05000000000000000000" pitchFamily="2" charset="2"/>
              </a:rPr>
              <a:t> </a:t>
            </a:r>
            <a:r>
              <a:rPr lang="en-US" altLang="zh-CN" sz="2400" dirty="0" smtClean="0">
                <a:ea typeface="宋体" panose="02010600030101010101" pitchFamily="2" charset="-122"/>
              </a:rPr>
              <a:t> </a:t>
            </a:r>
            <a:r>
              <a:rPr lang="zh-CN" altLang="en-US" sz="2400" dirty="0" smtClean="0">
                <a:ea typeface="宋体" panose="02010600030101010101" pitchFamily="2" charset="-122"/>
              </a:rPr>
              <a:t>爱立信，诺基亚，</a:t>
            </a:r>
            <a:r>
              <a:rPr lang="en-US" altLang="zh-CN" sz="2400" dirty="0" smtClean="0">
                <a:ea typeface="宋体" panose="02010600030101010101" pitchFamily="2" charset="-122"/>
              </a:rPr>
              <a:t>NTT DoCoMo.</a:t>
            </a:r>
          </a:p>
          <a:p>
            <a:pPr lvl="1" eaLnBrk="1" hangingPunct="1"/>
            <a:r>
              <a:rPr lang="zh-CN" altLang="en-US" sz="2400" dirty="0" smtClean="0">
                <a:ea typeface="宋体" panose="02010600030101010101" pitchFamily="2" charset="-122"/>
              </a:rPr>
              <a:t>韩国的</a:t>
            </a:r>
            <a:r>
              <a:rPr lang="en-US" altLang="zh-CN" sz="2400" dirty="0" smtClean="0">
                <a:ea typeface="宋体" panose="02010600030101010101" pitchFamily="2" charset="-122"/>
              </a:rPr>
              <a:t>TTA II</a:t>
            </a:r>
            <a:r>
              <a:rPr lang="zh-CN" altLang="en-US" sz="2400" dirty="0" smtClean="0">
                <a:ea typeface="宋体" panose="02010600030101010101" pitchFamily="2" charset="-122"/>
              </a:rPr>
              <a:t>与</a:t>
            </a:r>
            <a:r>
              <a:rPr lang="en-US" altLang="zh-CN" sz="2400" dirty="0" smtClean="0">
                <a:ea typeface="宋体" panose="02010600030101010101" pitchFamily="2" charset="-122"/>
              </a:rPr>
              <a:t>W-CDMA</a:t>
            </a:r>
            <a:r>
              <a:rPr lang="zh-CN" altLang="en-US" sz="2400" dirty="0" smtClean="0">
                <a:ea typeface="宋体" panose="02010600030101010101" pitchFamily="2" charset="-122"/>
              </a:rPr>
              <a:t>相似</a:t>
            </a:r>
            <a:endParaRPr lang="en-US" altLang="zh-CN" sz="2400" dirty="0" smtClean="0">
              <a:ea typeface="宋体" panose="02010600030101010101" pitchFamily="2" charset="-122"/>
            </a:endParaRPr>
          </a:p>
          <a:p>
            <a:pPr eaLnBrk="1" hangingPunct="1"/>
            <a:r>
              <a:rPr lang="en-US" altLang="zh-CN" sz="2800" dirty="0" smtClean="0">
                <a:ea typeface="宋体" panose="02010600030101010101" pitchFamily="2" charset="-122"/>
              </a:rPr>
              <a:t>cdma2000 (IMT-MC): </a:t>
            </a:r>
          </a:p>
          <a:p>
            <a:pPr lvl="1" eaLnBrk="1" hangingPunct="1"/>
            <a:r>
              <a:rPr lang="zh-CN" altLang="en-US" sz="2400" dirty="0" smtClean="0">
                <a:ea typeface="宋体" panose="02010600030101010101" pitchFamily="2" charset="-122"/>
              </a:rPr>
              <a:t>兼容</a:t>
            </a:r>
            <a:r>
              <a:rPr lang="en-US" altLang="zh-CN" sz="2400" dirty="0" smtClean="0">
                <a:ea typeface="宋体" panose="02010600030101010101" pitchFamily="2" charset="-122"/>
              </a:rPr>
              <a:t>IS-95</a:t>
            </a:r>
          </a:p>
          <a:p>
            <a:pPr lvl="1" eaLnBrk="1" hangingPunct="1"/>
            <a:r>
              <a:rPr lang="zh-CN" altLang="en-US" sz="2400" dirty="0" smtClean="0">
                <a:ea typeface="宋体" panose="02010600030101010101" pitchFamily="2" charset="-122"/>
              </a:rPr>
              <a:t>有</a:t>
            </a:r>
            <a:r>
              <a:rPr lang="en-US" altLang="zh-CN" sz="2400" dirty="0" smtClean="0">
                <a:ea typeface="宋体" panose="02010600030101010101" pitchFamily="2" charset="-122"/>
              </a:rPr>
              <a:t>3G</a:t>
            </a:r>
            <a:r>
              <a:rPr lang="zh-CN" altLang="en-US" sz="2400" dirty="0" smtClean="0">
                <a:ea typeface="宋体" panose="02010600030101010101" pitchFamily="2" charset="-122"/>
              </a:rPr>
              <a:t>合作项目</a:t>
            </a:r>
            <a:r>
              <a:rPr lang="en-US" altLang="zh-CN" sz="2400" dirty="0" smtClean="0">
                <a:ea typeface="宋体" panose="02010600030101010101" pitchFamily="2" charset="-122"/>
              </a:rPr>
              <a:t>2</a:t>
            </a:r>
            <a:r>
              <a:rPr lang="zh-CN" altLang="en-US" sz="2400" dirty="0" smtClean="0">
                <a:ea typeface="宋体" panose="02010600030101010101" pitchFamily="2" charset="-122"/>
              </a:rPr>
              <a:t>（</a:t>
            </a:r>
            <a:r>
              <a:rPr lang="en-US" altLang="zh-CN" sz="2400" dirty="0" smtClean="0">
                <a:ea typeface="宋体" panose="02010600030101010101" pitchFamily="2" charset="-122"/>
              </a:rPr>
              <a:t>3GPP2</a:t>
            </a:r>
            <a:r>
              <a:rPr lang="zh-CN" altLang="en-US" sz="2400" dirty="0" smtClean="0">
                <a:ea typeface="宋体" panose="02010600030101010101" pitchFamily="2" charset="-122"/>
              </a:rPr>
              <a:t>）进一步开发</a:t>
            </a:r>
            <a:endParaRPr lang="en-US" altLang="zh-CN" sz="2400" dirty="0" smtClean="0">
              <a:ea typeface="宋体" panose="02010600030101010101" pitchFamily="2" charset="-122"/>
            </a:endParaRPr>
          </a:p>
          <a:p>
            <a:pPr lvl="1" eaLnBrk="1" hangingPunct="1"/>
            <a:r>
              <a:rPr lang="zh-CN" altLang="en-US" sz="2400" dirty="0" smtClean="0">
                <a:ea typeface="宋体" panose="02010600030101010101" pitchFamily="2" charset="-122"/>
              </a:rPr>
              <a:t>赞助商</a:t>
            </a:r>
            <a:r>
              <a:rPr lang="en-US" altLang="zh-CN" sz="2400" dirty="0" smtClean="0">
                <a:ea typeface="宋体" panose="02010600030101010101" pitchFamily="2" charset="-122"/>
              </a:rPr>
              <a:t> </a:t>
            </a:r>
            <a:r>
              <a:rPr lang="en-US" altLang="zh-CN" sz="2400" dirty="0" smtClean="0">
                <a:ea typeface="宋体" panose="02010600030101010101" pitchFamily="2" charset="-122"/>
                <a:sym typeface="Wingdings" panose="05000000000000000000" pitchFamily="2" charset="2"/>
              </a:rPr>
              <a:t> </a:t>
            </a:r>
            <a:r>
              <a:rPr lang="en-US" altLang="zh-CN" sz="2400" dirty="0" smtClean="0">
                <a:ea typeface="宋体" panose="02010600030101010101" pitchFamily="2" charset="-122"/>
              </a:rPr>
              <a:t> </a:t>
            </a:r>
            <a:r>
              <a:rPr lang="zh-CN" altLang="en-US" sz="2400" dirty="0" smtClean="0">
                <a:ea typeface="宋体" panose="02010600030101010101" pitchFamily="2" charset="-122"/>
              </a:rPr>
              <a:t>高通，朗讯，摩托罗拉</a:t>
            </a:r>
            <a:endParaRPr lang="en-US" altLang="zh-CN" sz="2400" dirty="0" smtClean="0">
              <a:ea typeface="宋体" panose="02010600030101010101" pitchFamily="2" charset="-122"/>
            </a:endParaRPr>
          </a:p>
          <a:p>
            <a:pPr lvl="1" eaLnBrk="1" hangingPunct="1"/>
            <a:r>
              <a:rPr lang="zh-CN" altLang="en-US" sz="2400" dirty="0" smtClean="0">
                <a:ea typeface="宋体" panose="02010600030101010101" pitchFamily="2" charset="-122"/>
              </a:rPr>
              <a:t>韩国的</a:t>
            </a:r>
            <a:r>
              <a:rPr lang="en-US" altLang="zh-CN" sz="2400" dirty="0" smtClean="0">
                <a:ea typeface="宋体" panose="02010600030101010101" pitchFamily="2" charset="-122"/>
              </a:rPr>
              <a:t>TTA I</a:t>
            </a:r>
            <a:r>
              <a:rPr lang="zh-CN" altLang="en-US" sz="2400" dirty="0" smtClean="0">
                <a:ea typeface="宋体" panose="02010600030101010101" pitchFamily="2" charset="-122"/>
              </a:rPr>
              <a:t>与</a:t>
            </a:r>
            <a:r>
              <a:rPr lang="en-US" altLang="zh-CN" sz="2400" dirty="0" smtClean="0">
                <a:ea typeface="宋体" panose="02010600030101010101" pitchFamily="2" charset="-122"/>
              </a:rPr>
              <a:t>cdma2000</a:t>
            </a:r>
            <a:r>
              <a:rPr lang="zh-CN" altLang="en-US" sz="2400" dirty="0" smtClean="0">
                <a:ea typeface="宋体" panose="02010600030101010101" pitchFamily="2" charset="-122"/>
              </a:rPr>
              <a:t>相似</a:t>
            </a:r>
            <a:r>
              <a:rPr lang="en-US" altLang="zh-CN" sz="2400" dirty="0" smtClean="0">
                <a:ea typeface="宋体" panose="02010600030101010101" pitchFamily="2" charset="-122"/>
              </a:rPr>
              <a:t> </a:t>
            </a:r>
          </a:p>
          <a:p>
            <a:pPr eaLnBrk="1" hangingPunct="1">
              <a:buFontTx/>
              <a:buNone/>
            </a:pPr>
            <a:endParaRPr lang="en-US" altLang="zh-CN" sz="2400" b="1" dirty="0" smtClean="0">
              <a:ea typeface="宋体" panose="02010600030101010101" pitchFamily="2" charset="-122"/>
            </a:endParaRPr>
          </a:p>
        </p:txBody>
      </p:sp>
      <p:sp>
        <p:nvSpPr>
          <p:cNvPr id="64517" name="Text Box 3"/>
          <p:cNvSpPr txBox="1">
            <a:spLocks noChangeArrowheads="1"/>
          </p:cNvSpPr>
          <p:nvPr/>
        </p:nvSpPr>
        <p:spPr bwMode="auto">
          <a:xfrm>
            <a:off x="696913" y="992188"/>
            <a:ext cx="7985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2000" dirty="0" smtClean="0">
                <a:latin typeface="Arial" panose="020B0604020202020204" pitchFamily="34" charset="0"/>
                <a:ea typeface="宋体" panose="02010600030101010101" pitchFamily="2" charset="-122"/>
              </a:rPr>
              <a:t>最重要的</a:t>
            </a:r>
            <a:r>
              <a:rPr kumimoji="1" lang="en-US" altLang="zh-CN" sz="2000" dirty="0" smtClean="0">
                <a:latin typeface="Arial" panose="020B0604020202020204" pitchFamily="34" charset="0"/>
                <a:ea typeface="宋体" panose="02010600030101010101" pitchFamily="2" charset="-122"/>
              </a:rPr>
              <a:t>IMT-2000</a:t>
            </a:r>
            <a:r>
              <a:rPr kumimoji="1" lang="zh-CN" altLang="en-US" sz="2000" dirty="0" smtClean="0">
                <a:latin typeface="Arial" panose="020B0604020202020204" pitchFamily="34" charset="0"/>
                <a:ea typeface="宋体" panose="02010600030101010101" pitchFamily="2" charset="-122"/>
              </a:rPr>
              <a:t>系统</a:t>
            </a:r>
            <a:r>
              <a:rPr kumimoji="1" lang="en-US" altLang="zh-CN" sz="2000" dirty="0" smtClean="0">
                <a:latin typeface="Arial" panose="020B0604020202020204" pitchFamily="34" charset="0"/>
                <a:ea typeface="宋体" panose="02010600030101010101" pitchFamily="2" charset="-122"/>
              </a:rPr>
              <a:t> </a:t>
            </a:r>
            <a:r>
              <a:rPr kumimoji="1" lang="en-US" altLang="zh-CN" sz="2000" dirty="0">
                <a:latin typeface="Arial" panose="020B0604020202020204" pitchFamily="34" charset="0"/>
                <a:ea typeface="宋体" panose="02010600030101010101" pitchFamily="2" charset="-122"/>
                <a:sym typeface="Wingdings" panose="05000000000000000000" pitchFamily="2" charset="2"/>
              </a:rPr>
              <a:t> </a:t>
            </a:r>
            <a:r>
              <a:rPr kumimoji="1" lang="en-US" altLang="zh-CN" sz="2000" dirty="0" smtClean="0">
                <a:latin typeface="Arial" panose="020B0604020202020204" pitchFamily="34" charset="0"/>
                <a:ea typeface="宋体" panose="02010600030101010101" pitchFamily="2" charset="-122"/>
              </a:rPr>
              <a:t>IMT-DS</a:t>
            </a:r>
            <a:r>
              <a:rPr kumimoji="1" lang="zh-CN" altLang="en-US" sz="2000" dirty="0" smtClean="0">
                <a:latin typeface="Arial" panose="020B0604020202020204" pitchFamily="34" charset="0"/>
                <a:ea typeface="宋体" panose="02010600030101010101" pitchFamily="2" charset="-122"/>
              </a:rPr>
              <a:t>和</a:t>
            </a:r>
            <a:r>
              <a:rPr kumimoji="1" lang="en-US" altLang="zh-CN" sz="2000" dirty="0" smtClean="0">
                <a:latin typeface="Arial" panose="020B0604020202020204" pitchFamily="34" charset="0"/>
                <a:ea typeface="宋体" panose="02010600030101010101" pitchFamily="2" charset="-122"/>
              </a:rPr>
              <a:t>IMT-MC</a:t>
            </a:r>
            <a:endParaRPr kumimoji="1" lang="en-US" altLang="zh-CN" sz="2000" dirty="0">
              <a:latin typeface="Arial" panose="020B0604020202020204" pitchFamily="34" charset="0"/>
              <a:ea typeface="宋体" panose="02010600030101010101" pitchFamily="2" charset="-122"/>
            </a:endParaRPr>
          </a:p>
        </p:txBody>
      </p:sp>
      <p:sp>
        <p:nvSpPr>
          <p:cNvPr id="64518" name="Rectangle 4"/>
          <p:cNvSpPr>
            <a:spLocks noGrp="1" noChangeArrowheads="1"/>
          </p:cNvSpPr>
          <p:nvPr>
            <p:ph type="title"/>
          </p:nvPr>
        </p:nvSpPr>
        <p:spPr/>
        <p:txBody>
          <a:bodyPr/>
          <a:lstStyle/>
          <a:p>
            <a:pPr eaLnBrk="1" hangingPunct="1"/>
            <a:r>
              <a:rPr lang="en-US" altLang="zh-CN" sz="3200" dirty="0" smtClean="0">
                <a:ea typeface="宋体" panose="02010600030101010101" pitchFamily="2" charset="-122"/>
              </a:rPr>
              <a:t>3G</a:t>
            </a:r>
            <a:r>
              <a:rPr lang="zh-CN" altLang="en-US" sz="3200" dirty="0" smtClean="0">
                <a:ea typeface="宋体" panose="02010600030101010101" pitchFamily="2" charset="-122"/>
              </a:rPr>
              <a:t>标准的建议</a:t>
            </a:r>
            <a:endParaRPr lang="en-US" altLang="zh-CN" sz="32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66563"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65E61FA5-7158-49C3-BE03-4A9BF5051944}" type="slidenum">
              <a:rPr lang="en-US" altLang="zh-CN" sz="1400" smtClean="0"/>
              <a:pPr>
                <a:spcBef>
                  <a:spcPct val="0"/>
                </a:spcBef>
                <a:buClrTx/>
                <a:buFontTx/>
                <a:buNone/>
              </a:pPr>
              <a:t>32</a:t>
            </a:fld>
            <a:endParaRPr lang="en-US" altLang="zh-CN" sz="1400" smtClean="0"/>
          </a:p>
        </p:txBody>
      </p:sp>
      <p:sp>
        <p:nvSpPr>
          <p:cNvPr id="66564" name="Oval 2"/>
          <p:cNvSpPr>
            <a:spLocks noChangeArrowheads="1"/>
          </p:cNvSpPr>
          <p:nvPr/>
        </p:nvSpPr>
        <p:spPr bwMode="auto">
          <a:xfrm>
            <a:off x="1447800" y="3054350"/>
            <a:ext cx="1952625" cy="981075"/>
          </a:xfrm>
          <a:prstGeom prst="ellipse">
            <a:avLst/>
          </a:prstGeom>
          <a:solidFill>
            <a:srgbClr val="CCCCFF"/>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565" name="Rectangle 3"/>
          <p:cNvSpPr>
            <a:spLocks noGrp="1" noChangeArrowheads="1"/>
          </p:cNvSpPr>
          <p:nvPr>
            <p:ph type="title"/>
          </p:nvPr>
        </p:nvSpPr>
        <p:spPr>
          <a:xfrm>
            <a:off x="1017588" y="330200"/>
            <a:ext cx="7910512" cy="549275"/>
          </a:xfrm>
        </p:spPr>
        <p:txBody>
          <a:bodyPr/>
          <a:lstStyle/>
          <a:p>
            <a:pPr eaLnBrk="1" hangingPunct="1"/>
            <a:r>
              <a:rPr lang="zh-CN" altLang="en-US" sz="2800" dirty="0">
                <a:ea typeface="宋体" panose="02010600030101010101" pitchFamily="2" charset="-122"/>
              </a:rPr>
              <a:t>全</a:t>
            </a:r>
            <a:r>
              <a:rPr lang="en-US" altLang="zh-CN" sz="2800" dirty="0">
                <a:ea typeface="宋体" panose="02010600030101010101" pitchFamily="2" charset="-122"/>
              </a:rPr>
              <a:t>IP</a:t>
            </a:r>
            <a:r>
              <a:rPr lang="zh-CN" altLang="en-US" sz="2800" dirty="0">
                <a:ea typeface="宋体" panose="02010600030101010101" pitchFamily="2" charset="-122"/>
              </a:rPr>
              <a:t>无线网络的网络架构</a:t>
            </a:r>
            <a:endParaRPr lang="en-US" altLang="zh-CN" sz="2800" dirty="0" smtClean="0">
              <a:ea typeface="宋体" panose="02010600030101010101" pitchFamily="2" charset="-122"/>
            </a:endParaRPr>
          </a:p>
        </p:txBody>
      </p:sp>
      <p:sp>
        <p:nvSpPr>
          <p:cNvPr id="66566" name="Cloud"/>
          <p:cNvSpPr>
            <a:spLocks noChangeAspect="1" noEditPoints="1" noChangeArrowheads="1"/>
          </p:cNvSpPr>
          <p:nvPr/>
        </p:nvSpPr>
        <p:spPr bwMode="auto">
          <a:xfrm>
            <a:off x="5686425" y="1325563"/>
            <a:ext cx="3146425" cy="95091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EEDD"/>
          </a:soli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600" dirty="0">
                <a:latin typeface="Arial" panose="020B0604020202020204" pitchFamily="34" charset="0"/>
                <a:ea typeface="宋体" panose="02010600030101010101" pitchFamily="2" charset="-122"/>
              </a:rPr>
              <a:t>公用</a:t>
            </a:r>
            <a:r>
              <a:rPr kumimoji="1" lang="zh-CN" altLang="en-US" sz="1600" dirty="0" smtClean="0">
                <a:latin typeface="Arial" panose="020B0604020202020204" pitchFamily="34" charset="0"/>
                <a:ea typeface="宋体" panose="02010600030101010101" pitchFamily="2" charset="-122"/>
              </a:rPr>
              <a:t>交换</a:t>
            </a:r>
            <a:endParaRPr kumimoji="1" lang="en-US" altLang="zh-CN" sz="1600" dirty="0" smtClean="0">
              <a:latin typeface="Arial" panose="020B0604020202020204" pitchFamily="34" charset="0"/>
              <a:ea typeface="宋体" panose="02010600030101010101" pitchFamily="2" charset="-122"/>
            </a:endParaRPr>
          </a:p>
          <a:p>
            <a:pPr algn="ctr">
              <a:spcBef>
                <a:spcPct val="0"/>
              </a:spcBef>
              <a:buClrTx/>
              <a:buFontTx/>
              <a:buNone/>
            </a:pPr>
            <a:r>
              <a:rPr kumimoji="1" lang="zh-CN" altLang="en-US" sz="1600" dirty="0" smtClean="0">
                <a:latin typeface="Arial" panose="020B0604020202020204" pitchFamily="34" charset="0"/>
                <a:ea typeface="宋体" panose="02010600030101010101" pitchFamily="2" charset="-122"/>
              </a:rPr>
              <a:t>电话网络</a:t>
            </a:r>
            <a:endParaRPr kumimoji="1" lang="en-US" altLang="zh-CN" sz="1600" dirty="0">
              <a:latin typeface="Arial" panose="020B0604020202020204" pitchFamily="34" charset="0"/>
              <a:ea typeface="宋体" panose="02010600030101010101" pitchFamily="2" charset="-122"/>
            </a:endParaRPr>
          </a:p>
        </p:txBody>
      </p:sp>
      <p:sp>
        <p:nvSpPr>
          <p:cNvPr id="66567" name="Line 5"/>
          <p:cNvSpPr>
            <a:spLocks noChangeShapeType="1"/>
          </p:cNvSpPr>
          <p:nvPr/>
        </p:nvSpPr>
        <p:spPr bwMode="auto">
          <a:xfrm>
            <a:off x="6464300" y="2533650"/>
            <a:ext cx="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6568" name="Group 6"/>
          <p:cNvGrpSpPr>
            <a:grpSpLocks/>
          </p:cNvGrpSpPr>
          <p:nvPr/>
        </p:nvGrpSpPr>
        <p:grpSpPr bwMode="auto">
          <a:xfrm>
            <a:off x="638175" y="4416425"/>
            <a:ext cx="3400425" cy="1190625"/>
            <a:chOff x="438" y="2994"/>
            <a:chExt cx="2142" cy="750"/>
          </a:xfrm>
        </p:grpSpPr>
        <p:sp>
          <p:nvSpPr>
            <p:cNvPr id="66637" name="Oval 7"/>
            <p:cNvSpPr>
              <a:spLocks noChangeArrowheads="1"/>
            </p:cNvSpPr>
            <p:nvPr/>
          </p:nvSpPr>
          <p:spPr bwMode="auto">
            <a:xfrm>
              <a:off x="438" y="2994"/>
              <a:ext cx="2142" cy="750"/>
            </a:xfrm>
            <a:prstGeom prst="ellipse">
              <a:avLst/>
            </a:prstGeom>
            <a:solidFill>
              <a:srgbClr val="C7ECF3"/>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pic>
          <p:nvPicPr>
            <p:cNvPr id="66638" name="Picture 8" descr="en00906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8" y="3129"/>
              <a:ext cx="300"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6639" name="Object 9"/>
            <p:cNvGraphicFramePr>
              <a:graphicFrameLocks noChangeAspect="1"/>
            </p:cNvGraphicFramePr>
            <p:nvPr/>
          </p:nvGraphicFramePr>
          <p:xfrm>
            <a:off x="1061" y="3400"/>
            <a:ext cx="243" cy="276"/>
          </p:xfrm>
          <a:graphic>
            <a:graphicData uri="http://schemas.openxmlformats.org/presentationml/2006/ole">
              <mc:AlternateContent xmlns:mc="http://schemas.openxmlformats.org/markup-compatibility/2006">
                <mc:Choice xmlns:v="urn:schemas-microsoft-com:vml" Requires="v">
                  <p:oleObj spid="_x0000_s67109" name="CorelDRAW" r:id="rId6" imgW="1990725" imgH="2276475" progId="CorelDraw.Graphic.8">
                    <p:embed/>
                  </p:oleObj>
                </mc:Choice>
                <mc:Fallback>
                  <p:oleObj name="CorelDRAW" r:id="rId6" imgW="1990725" imgH="2276475" progId="CorelDraw.Graphic.8">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 y="3400"/>
                          <a:ext cx="243"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40" name="Object 10"/>
            <p:cNvGraphicFramePr>
              <a:graphicFrameLocks noChangeAspect="1"/>
            </p:cNvGraphicFramePr>
            <p:nvPr/>
          </p:nvGraphicFramePr>
          <p:xfrm>
            <a:off x="1067" y="3010"/>
            <a:ext cx="237" cy="270"/>
          </p:xfrm>
          <a:graphic>
            <a:graphicData uri="http://schemas.openxmlformats.org/presentationml/2006/ole">
              <mc:AlternateContent xmlns:mc="http://schemas.openxmlformats.org/markup-compatibility/2006">
                <mc:Choice xmlns:v="urn:schemas-microsoft-com:vml" Requires="v">
                  <p:oleObj spid="_x0000_s67110" name="CorelDRAW" r:id="rId8" imgW="1990725" imgH="2276475" progId="CorelDraw.Graphic.8">
                    <p:embed/>
                  </p:oleObj>
                </mc:Choice>
                <mc:Fallback>
                  <p:oleObj name="CorelDRAW" r:id="rId8" imgW="1990725" imgH="2276475" progId="CorelDraw.Graphic.8">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7" y="3010"/>
                          <a:ext cx="237"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41" name="Object 11"/>
            <p:cNvGraphicFramePr>
              <a:graphicFrameLocks noChangeAspect="1"/>
            </p:cNvGraphicFramePr>
            <p:nvPr/>
          </p:nvGraphicFramePr>
          <p:xfrm>
            <a:off x="2033" y="3094"/>
            <a:ext cx="232" cy="264"/>
          </p:xfrm>
          <a:graphic>
            <a:graphicData uri="http://schemas.openxmlformats.org/presentationml/2006/ole">
              <mc:AlternateContent xmlns:mc="http://schemas.openxmlformats.org/markup-compatibility/2006">
                <mc:Choice xmlns:v="urn:schemas-microsoft-com:vml" Requires="v">
                  <p:oleObj spid="_x0000_s67111" name="CorelDRAW" r:id="rId9" imgW="1990725" imgH="2276475" progId="CorelDraw.Graphic.8">
                    <p:embed/>
                  </p:oleObj>
                </mc:Choice>
                <mc:Fallback>
                  <p:oleObj name="CorelDRAW" r:id="rId9" imgW="1990725" imgH="2276475" progId="CorelDraw.Graphic.8">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3" y="3094"/>
                          <a:ext cx="232"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642" name="Freeform 12"/>
            <p:cNvSpPr>
              <a:spLocks/>
            </p:cNvSpPr>
            <p:nvPr/>
          </p:nvSpPr>
          <p:spPr bwMode="auto">
            <a:xfrm>
              <a:off x="1758" y="3474"/>
              <a:ext cx="228" cy="120"/>
            </a:xfrm>
            <a:custGeom>
              <a:avLst/>
              <a:gdLst>
                <a:gd name="T0" fmla="*/ 0 w 228"/>
                <a:gd name="T1" fmla="*/ 0 h 120"/>
                <a:gd name="T2" fmla="*/ 108 w 228"/>
                <a:gd name="T3" fmla="*/ 108 h 120"/>
                <a:gd name="T4" fmla="*/ 108 w 228"/>
                <a:gd name="T5" fmla="*/ 0 h 120"/>
                <a:gd name="T6" fmla="*/ 228 w 228"/>
                <a:gd name="T7" fmla="*/ 120 h 120"/>
                <a:gd name="T8" fmla="*/ 0 60000 65536"/>
                <a:gd name="T9" fmla="*/ 0 60000 65536"/>
                <a:gd name="T10" fmla="*/ 0 60000 65536"/>
                <a:gd name="T11" fmla="*/ 0 60000 65536"/>
                <a:gd name="T12" fmla="*/ 0 w 228"/>
                <a:gd name="T13" fmla="*/ 0 h 120"/>
                <a:gd name="T14" fmla="*/ 228 w 228"/>
                <a:gd name="T15" fmla="*/ 120 h 120"/>
              </a:gdLst>
              <a:ahLst/>
              <a:cxnLst>
                <a:cxn ang="T8">
                  <a:pos x="T0" y="T1"/>
                </a:cxn>
                <a:cxn ang="T9">
                  <a:pos x="T2" y="T3"/>
                </a:cxn>
                <a:cxn ang="T10">
                  <a:pos x="T4" y="T5"/>
                </a:cxn>
                <a:cxn ang="T11">
                  <a:pos x="T6" y="T7"/>
                </a:cxn>
              </a:cxnLst>
              <a:rect l="T12" t="T13" r="T14" b="T15"/>
              <a:pathLst>
                <a:path w="228" h="120">
                  <a:moveTo>
                    <a:pt x="0" y="0"/>
                  </a:moveTo>
                  <a:lnTo>
                    <a:pt x="108" y="108"/>
                  </a:lnTo>
                  <a:lnTo>
                    <a:pt x="108" y="0"/>
                  </a:lnTo>
                  <a:lnTo>
                    <a:pt x="228" y="12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43" name="Freeform 13"/>
            <p:cNvSpPr>
              <a:spLocks/>
            </p:cNvSpPr>
            <p:nvPr/>
          </p:nvSpPr>
          <p:spPr bwMode="auto">
            <a:xfrm>
              <a:off x="1806" y="3192"/>
              <a:ext cx="276" cy="72"/>
            </a:xfrm>
            <a:custGeom>
              <a:avLst/>
              <a:gdLst>
                <a:gd name="T0" fmla="*/ 0 w 276"/>
                <a:gd name="T1" fmla="*/ 72 h 72"/>
                <a:gd name="T2" fmla="*/ 162 w 276"/>
                <a:gd name="T3" fmla="*/ 72 h 72"/>
                <a:gd name="T4" fmla="*/ 90 w 276"/>
                <a:gd name="T5" fmla="*/ 0 h 72"/>
                <a:gd name="T6" fmla="*/ 276 w 276"/>
                <a:gd name="T7" fmla="*/ 0 h 72"/>
                <a:gd name="T8" fmla="*/ 0 60000 65536"/>
                <a:gd name="T9" fmla="*/ 0 60000 65536"/>
                <a:gd name="T10" fmla="*/ 0 60000 65536"/>
                <a:gd name="T11" fmla="*/ 0 60000 65536"/>
                <a:gd name="T12" fmla="*/ 0 w 276"/>
                <a:gd name="T13" fmla="*/ 0 h 72"/>
                <a:gd name="T14" fmla="*/ 276 w 276"/>
                <a:gd name="T15" fmla="*/ 72 h 72"/>
              </a:gdLst>
              <a:ahLst/>
              <a:cxnLst>
                <a:cxn ang="T8">
                  <a:pos x="T0" y="T1"/>
                </a:cxn>
                <a:cxn ang="T9">
                  <a:pos x="T2" y="T3"/>
                </a:cxn>
                <a:cxn ang="T10">
                  <a:pos x="T4" y="T5"/>
                </a:cxn>
                <a:cxn ang="T11">
                  <a:pos x="T6" y="T7"/>
                </a:cxn>
              </a:cxnLst>
              <a:rect l="T12" t="T13" r="T14" b="T15"/>
              <a:pathLst>
                <a:path w="276" h="72">
                  <a:moveTo>
                    <a:pt x="0" y="72"/>
                  </a:moveTo>
                  <a:lnTo>
                    <a:pt x="162" y="72"/>
                  </a:lnTo>
                  <a:lnTo>
                    <a:pt x="90" y="0"/>
                  </a:lnTo>
                  <a:lnTo>
                    <a:pt x="276" y="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44" name="Freeform 14"/>
            <p:cNvSpPr>
              <a:spLocks/>
            </p:cNvSpPr>
            <p:nvPr/>
          </p:nvSpPr>
          <p:spPr bwMode="auto">
            <a:xfrm>
              <a:off x="1266" y="3432"/>
              <a:ext cx="240" cy="96"/>
            </a:xfrm>
            <a:custGeom>
              <a:avLst/>
              <a:gdLst>
                <a:gd name="T0" fmla="*/ 0 w 240"/>
                <a:gd name="T1" fmla="*/ 11 h 132"/>
                <a:gd name="T2" fmla="*/ 132 w 240"/>
                <a:gd name="T3" fmla="*/ 0 h 132"/>
                <a:gd name="T4" fmla="*/ 132 w 240"/>
                <a:gd name="T5" fmla="*/ 9 h 132"/>
                <a:gd name="T6" fmla="*/ 240 w 240"/>
                <a:gd name="T7" fmla="*/ 1 h 132"/>
                <a:gd name="T8" fmla="*/ 0 60000 65536"/>
                <a:gd name="T9" fmla="*/ 0 60000 65536"/>
                <a:gd name="T10" fmla="*/ 0 60000 65536"/>
                <a:gd name="T11" fmla="*/ 0 60000 65536"/>
                <a:gd name="T12" fmla="*/ 0 w 240"/>
                <a:gd name="T13" fmla="*/ 0 h 132"/>
                <a:gd name="T14" fmla="*/ 240 w 240"/>
                <a:gd name="T15" fmla="*/ 132 h 132"/>
              </a:gdLst>
              <a:ahLst/>
              <a:cxnLst>
                <a:cxn ang="T8">
                  <a:pos x="T0" y="T1"/>
                </a:cxn>
                <a:cxn ang="T9">
                  <a:pos x="T2" y="T3"/>
                </a:cxn>
                <a:cxn ang="T10">
                  <a:pos x="T4" y="T5"/>
                </a:cxn>
                <a:cxn ang="T11">
                  <a:pos x="T6" y="T7"/>
                </a:cxn>
              </a:cxnLst>
              <a:rect l="T12" t="T13" r="T14" b="T15"/>
              <a:pathLst>
                <a:path w="240" h="132">
                  <a:moveTo>
                    <a:pt x="0" y="132"/>
                  </a:moveTo>
                  <a:lnTo>
                    <a:pt x="132" y="0"/>
                  </a:lnTo>
                  <a:lnTo>
                    <a:pt x="132" y="114"/>
                  </a:lnTo>
                  <a:lnTo>
                    <a:pt x="240" y="6"/>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45" name="Freeform 15"/>
            <p:cNvSpPr>
              <a:spLocks/>
            </p:cNvSpPr>
            <p:nvPr/>
          </p:nvSpPr>
          <p:spPr bwMode="auto">
            <a:xfrm>
              <a:off x="1290" y="3084"/>
              <a:ext cx="228" cy="60"/>
            </a:xfrm>
            <a:custGeom>
              <a:avLst/>
              <a:gdLst>
                <a:gd name="T0" fmla="*/ 0 w 228"/>
                <a:gd name="T1" fmla="*/ 0 h 60"/>
                <a:gd name="T2" fmla="*/ 138 w 228"/>
                <a:gd name="T3" fmla="*/ 0 h 60"/>
                <a:gd name="T4" fmla="*/ 60 w 228"/>
                <a:gd name="T5" fmla="*/ 60 h 60"/>
                <a:gd name="T6" fmla="*/ 228 w 228"/>
                <a:gd name="T7" fmla="*/ 60 h 60"/>
                <a:gd name="T8" fmla="*/ 0 60000 65536"/>
                <a:gd name="T9" fmla="*/ 0 60000 65536"/>
                <a:gd name="T10" fmla="*/ 0 60000 65536"/>
                <a:gd name="T11" fmla="*/ 0 60000 65536"/>
                <a:gd name="T12" fmla="*/ 0 w 228"/>
                <a:gd name="T13" fmla="*/ 0 h 60"/>
                <a:gd name="T14" fmla="*/ 228 w 228"/>
                <a:gd name="T15" fmla="*/ 60 h 60"/>
              </a:gdLst>
              <a:ahLst/>
              <a:cxnLst>
                <a:cxn ang="T8">
                  <a:pos x="T0" y="T1"/>
                </a:cxn>
                <a:cxn ang="T9">
                  <a:pos x="T2" y="T3"/>
                </a:cxn>
                <a:cxn ang="T10">
                  <a:pos x="T4" y="T5"/>
                </a:cxn>
                <a:cxn ang="T11">
                  <a:pos x="T6" y="T7"/>
                </a:cxn>
              </a:cxnLst>
              <a:rect l="T12" t="T13" r="T14" b="T15"/>
              <a:pathLst>
                <a:path w="228" h="60">
                  <a:moveTo>
                    <a:pt x="0" y="0"/>
                  </a:moveTo>
                  <a:lnTo>
                    <a:pt x="138" y="0"/>
                  </a:lnTo>
                  <a:lnTo>
                    <a:pt x="60" y="60"/>
                  </a:lnTo>
                  <a:lnTo>
                    <a:pt x="228" y="6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46" name="Freeform 16"/>
            <p:cNvSpPr>
              <a:spLocks/>
            </p:cNvSpPr>
            <p:nvPr/>
          </p:nvSpPr>
          <p:spPr bwMode="auto">
            <a:xfrm>
              <a:off x="888" y="3312"/>
              <a:ext cx="552" cy="60"/>
            </a:xfrm>
            <a:custGeom>
              <a:avLst/>
              <a:gdLst>
                <a:gd name="T0" fmla="*/ 0 w 552"/>
                <a:gd name="T1" fmla="*/ 0 h 60"/>
                <a:gd name="T2" fmla="*/ 306 w 552"/>
                <a:gd name="T3" fmla="*/ 0 h 60"/>
                <a:gd name="T4" fmla="*/ 180 w 552"/>
                <a:gd name="T5" fmla="*/ 60 h 60"/>
                <a:gd name="T6" fmla="*/ 552 w 552"/>
                <a:gd name="T7" fmla="*/ 60 h 60"/>
                <a:gd name="T8" fmla="*/ 0 60000 65536"/>
                <a:gd name="T9" fmla="*/ 0 60000 65536"/>
                <a:gd name="T10" fmla="*/ 0 60000 65536"/>
                <a:gd name="T11" fmla="*/ 0 60000 65536"/>
                <a:gd name="T12" fmla="*/ 0 w 552"/>
                <a:gd name="T13" fmla="*/ 0 h 60"/>
                <a:gd name="T14" fmla="*/ 552 w 552"/>
                <a:gd name="T15" fmla="*/ 60 h 60"/>
              </a:gdLst>
              <a:ahLst/>
              <a:cxnLst>
                <a:cxn ang="T8">
                  <a:pos x="T0" y="T1"/>
                </a:cxn>
                <a:cxn ang="T9">
                  <a:pos x="T2" y="T3"/>
                </a:cxn>
                <a:cxn ang="T10">
                  <a:pos x="T4" y="T5"/>
                </a:cxn>
                <a:cxn ang="T11">
                  <a:pos x="T6" y="T7"/>
                </a:cxn>
              </a:cxnLst>
              <a:rect l="T12" t="T13" r="T14" b="T15"/>
              <a:pathLst>
                <a:path w="552" h="60">
                  <a:moveTo>
                    <a:pt x="0" y="0"/>
                  </a:moveTo>
                  <a:lnTo>
                    <a:pt x="306" y="0"/>
                  </a:lnTo>
                  <a:lnTo>
                    <a:pt x="180" y="60"/>
                  </a:lnTo>
                  <a:lnTo>
                    <a:pt x="552" y="6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6569" name="Group 17"/>
          <p:cNvGrpSpPr>
            <a:grpSpLocks/>
          </p:cNvGrpSpPr>
          <p:nvPr/>
        </p:nvGrpSpPr>
        <p:grpSpPr bwMode="auto">
          <a:xfrm>
            <a:off x="6897688" y="2855913"/>
            <a:ext cx="625475" cy="452437"/>
            <a:chOff x="4357" y="1899"/>
            <a:chExt cx="394" cy="285"/>
          </a:xfrm>
        </p:grpSpPr>
        <p:sp>
          <p:nvSpPr>
            <p:cNvPr id="66635" name="Rectangle 18"/>
            <p:cNvSpPr>
              <a:spLocks noChangeArrowheads="1"/>
            </p:cNvSpPr>
            <p:nvPr/>
          </p:nvSpPr>
          <p:spPr bwMode="auto">
            <a:xfrm>
              <a:off x="4357" y="1899"/>
              <a:ext cx="394" cy="285"/>
            </a:xfrm>
            <a:prstGeom prst="rect">
              <a:avLst/>
            </a:prstGeom>
            <a:gradFill rotWithShape="0">
              <a:gsLst>
                <a:gs pos="0">
                  <a:srgbClr val="FF6600"/>
                </a:gs>
                <a:gs pos="50000">
                  <a:srgbClr val="FFFFFF"/>
                </a:gs>
                <a:gs pos="100000">
                  <a:srgbClr val="FF66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contourClr>
                <a:srgbClr val="FF6600"/>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36" name="Text Box 19"/>
            <p:cNvSpPr txBox="1">
              <a:spLocks noChangeArrowheads="1"/>
            </p:cNvSpPr>
            <p:nvPr/>
          </p:nvSpPr>
          <p:spPr bwMode="auto">
            <a:xfrm>
              <a:off x="4404" y="1946"/>
              <a:ext cx="3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solidFill>
                    <a:srgbClr val="0066CC"/>
                  </a:solidFill>
                  <a:latin typeface="Arial" panose="020B0604020202020204" pitchFamily="34" charset="0"/>
                  <a:ea typeface="宋体" panose="02010600030101010101" pitchFamily="2" charset="-122"/>
                </a:rPr>
                <a:t>BG</a:t>
              </a:r>
            </a:p>
          </p:txBody>
        </p:sp>
      </p:grpSp>
      <p:sp>
        <p:nvSpPr>
          <p:cNvPr id="66570" name="Rectangle 20"/>
          <p:cNvSpPr>
            <a:spLocks noChangeArrowheads="1"/>
          </p:cNvSpPr>
          <p:nvPr/>
        </p:nvSpPr>
        <p:spPr bwMode="auto">
          <a:xfrm>
            <a:off x="1954213" y="2179638"/>
            <a:ext cx="912812" cy="411162"/>
          </a:xfrm>
          <a:prstGeom prst="rect">
            <a:avLst/>
          </a:prstGeom>
          <a:gradFill rotWithShape="0">
            <a:gsLst>
              <a:gs pos="0">
                <a:srgbClr val="FFCCFF"/>
              </a:gs>
              <a:gs pos="50000">
                <a:srgbClr val="FFFFFF"/>
              </a:gs>
              <a:gs pos="100000">
                <a:srgbClr val="FFCC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FFCCFF"/>
            </a:extrusionClr>
            <a:contourClr>
              <a:srgbClr val="FFCCFF"/>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800" dirty="0" smtClean="0">
                <a:solidFill>
                  <a:srgbClr val="003399"/>
                </a:solidFill>
                <a:latin typeface="Arial" panose="020B0604020202020204" pitchFamily="34" charset="0"/>
                <a:ea typeface="宋体" panose="02010600030101010101" pitchFamily="2" charset="-122"/>
              </a:rPr>
              <a:t>路由器</a:t>
            </a:r>
            <a:endParaRPr kumimoji="1" lang="en-US" altLang="zh-CN" sz="1800" dirty="0">
              <a:solidFill>
                <a:srgbClr val="003399"/>
              </a:solidFill>
              <a:latin typeface="Arial" panose="020B0604020202020204" pitchFamily="34" charset="0"/>
              <a:ea typeface="宋体" panose="02010600030101010101" pitchFamily="2" charset="-122"/>
            </a:endParaRPr>
          </a:p>
        </p:txBody>
      </p:sp>
      <p:grpSp>
        <p:nvGrpSpPr>
          <p:cNvPr id="66571" name="Group 21"/>
          <p:cNvGrpSpPr>
            <a:grpSpLocks/>
          </p:cNvGrpSpPr>
          <p:nvPr/>
        </p:nvGrpSpPr>
        <p:grpSpPr bwMode="auto">
          <a:xfrm>
            <a:off x="1857375" y="3178175"/>
            <a:ext cx="1104900" cy="695325"/>
            <a:chOff x="1218" y="1986"/>
            <a:chExt cx="696" cy="438"/>
          </a:xfrm>
        </p:grpSpPr>
        <p:sp>
          <p:nvSpPr>
            <p:cNvPr id="66627" name="AutoShape 22"/>
            <p:cNvSpPr>
              <a:spLocks noChangeArrowheads="1"/>
            </p:cNvSpPr>
            <p:nvPr/>
          </p:nvSpPr>
          <p:spPr bwMode="auto">
            <a:xfrm>
              <a:off x="1422" y="220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28" name="AutoShape 23"/>
            <p:cNvSpPr>
              <a:spLocks noChangeArrowheads="1"/>
            </p:cNvSpPr>
            <p:nvPr/>
          </p:nvSpPr>
          <p:spPr bwMode="auto">
            <a:xfrm>
              <a:off x="1632" y="208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29" name="AutoShape 24"/>
            <p:cNvSpPr>
              <a:spLocks noChangeArrowheads="1"/>
            </p:cNvSpPr>
            <p:nvPr/>
          </p:nvSpPr>
          <p:spPr bwMode="auto">
            <a:xfrm>
              <a:off x="1218" y="2100"/>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30" name="AutoShape 25"/>
            <p:cNvSpPr>
              <a:spLocks noChangeArrowheads="1"/>
            </p:cNvSpPr>
            <p:nvPr/>
          </p:nvSpPr>
          <p:spPr bwMode="auto">
            <a:xfrm>
              <a:off x="1428" y="1986"/>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31" name="Oval 26"/>
            <p:cNvSpPr>
              <a:spLocks noChangeArrowheads="1"/>
            </p:cNvSpPr>
            <p:nvPr/>
          </p:nvSpPr>
          <p:spPr bwMode="auto">
            <a:xfrm>
              <a:off x="1542" y="208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32" name="Oval 27"/>
            <p:cNvSpPr>
              <a:spLocks noChangeArrowheads="1"/>
            </p:cNvSpPr>
            <p:nvPr/>
          </p:nvSpPr>
          <p:spPr bwMode="auto">
            <a:xfrm>
              <a:off x="1542" y="2286"/>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33" name="Oval 28"/>
            <p:cNvSpPr>
              <a:spLocks noChangeArrowheads="1"/>
            </p:cNvSpPr>
            <p:nvPr/>
          </p:nvSpPr>
          <p:spPr bwMode="auto">
            <a:xfrm>
              <a:off x="1746" y="217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34" name="Oval 29"/>
            <p:cNvSpPr>
              <a:spLocks noChangeArrowheads="1"/>
            </p:cNvSpPr>
            <p:nvPr/>
          </p:nvSpPr>
          <p:spPr bwMode="auto">
            <a:xfrm>
              <a:off x="1338" y="2184"/>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66572" name="AutoShape 30"/>
          <p:cNvSpPr>
            <a:spLocks noChangeArrowheads="1"/>
          </p:cNvSpPr>
          <p:nvPr/>
        </p:nvSpPr>
        <p:spPr bwMode="auto">
          <a:xfrm>
            <a:off x="1368425" y="2085975"/>
            <a:ext cx="381000" cy="485775"/>
          </a:xfrm>
          <a:prstGeom prst="can">
            <a:avLst>
              <a:gd name="adj" fmla="val 31875"/>
            </a:avLst>
          </a:prstGeom>
          <a:gradFill rotWithShape="0">
            <a:gsLst>
              <a:gs pos="0">
                <a:srgbClr val="CCFFCC"/>
              </a:gs>
              <a:gs pos="50000">
                <a:srgbClr val="FFFFFF"/>
              </a:gs>
              <a:gs pos="100000">
                <a:srgbClr val="CCFFCC"/>
              </a:gs>
            </a:gsLst>
            <a:lin ang="5400000" scaled="1"/>
          </a:gra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400">
                <a:latin typeface="Arial" panose="020B0604020202020204" pitchFamily="34" charset="0"/>
                <a:ea typeface="宋体" panose="02010600030101010101" pitchFamily="2" charset="-122"/>
              </a:rPr>
              <a:t>VLR</a:t>
            </a:r>
          </a:p>
        </p:txBody>
      </p:sp>
      <p:sp>
        <p:nvSpPr>
          <p:cNvPr id="66573" name="Oval 31"/>
          <p:cNvSpPr>
            <a:spLocks noChangeArrowheads="1"/>
          </p:cNvSpPr>
          <p:nvPr/>
        </p:nvSpPr>
        <p:spPr bwMode="auto">
          <a:xfrm>
            <a:off x="4440238" y="1481138"/>
            <a:ext cx="781050" cy="682625"/>
          </a:xfrm>
          <a:prstGeom prst="ellipse">
            <a:avLst/>
          </a:prstGeom>
          <a:gradFill rotWithShape="0">
            <a:gsLst>
              <a:gs pos="0">
                <a:srgbClr val="FFCC66"/>
              </a:gs>
              <a:gs pos="100000">
                <a:srgbClr val="FFFFFF"/>
              </a:gs>
            </a:gsLst>
            <a:lin ang="5400000" scaled="1"/>
          </a:gradFill>
          <a:ln w="9525">
            <a:round/>
            <a:headEnd/>
            <a:tailEnd/>
          </a:ln>
          <a:scene3d>
            <a:camera prst="legacyObliqueTopRight"/>
            <a:lightRig rig="legacyFlat3" dir="b"/>
          </a:scene3d>
          <a:sp3d extrusionH="430200" prstMaterial="legacyMatte">
            <a:bevelT w="13500" h="13500" prst="angle"/>
            <a:bevelB w="13500" h="13500" prst="angle"/>
            <a:extrusionClr>
              <a:srgbClr val="FFCC66"/>
            </a:extrusionClr>
            <a:contourClr>
              <a:srgbClr val="FFCC66"/>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b="0">
                <a:latin typeface="Arial" panose="020B0604020202020204" pitchFamily="34" charset="0"/>
                <a:ea typeface="宋体" panose="02010600030101010101" pitchFamily="2" charset="-122"/>
              </a:rPr>
              <a:t>HLR</a:t>
            </a:r>
          </a:p>
        </p:txBody>
      </p:sp>
      <p:sp>
        <p:nvSpPr>
          <p:cNvPr id="66574" name="Line 32"/>
          <p:cNvSpPr>
            <a:spLocks noChangeShapeType="1"/>
          </p:cNvSpPr>
          <p:nvPr/>
        </p:nvSpPr>
        <p:spPr bwMode="auto">
          <a:xfrm flipH="1">
            <a:off x="695325" y="3702050"/>
            <a:ext cx="1485900" cy="1133475"/>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5" name="Line 33"/>
          <p:cNvSpPr>
            <a:spLocks noChangeShapeType="1"/>
          </p:cNvSpPr>
          <p:nvPr/>
        </p:nvSpPr>
        <p:spPr bwMode="auto">
          <a:xfrm>
            <a:off x="2619375" y="3692525"/>
            <a:ext cx="1362075" cy="1152525"/>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6" name="Line 34"/>
          <p:cNvSpPr>
            <a:spLocks noChangeShapeType="1"/>
          </p:cNvSpPr>
          <p:nvPr/>
        </p:nvSpPr>
        <p:spPr bwMode="auto">
          <a:xfrm>
            <a:off x="2085975" y="2597150"/>
            <a:ext cx="0" cy="93345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7" name="Line 35"/>
          <p:cNvSpPr>
            <a:spLocks noChangeShapeType="1"/>
          </p:cNvSpPr>
          <p:nvPr/>
        </p:nvSpPr>
        <p:spPr bwMode="auto">
          <a:xfrm flipH="1" flipV="1">
            <a:off x="2209800" y="2616200"/>
            <a:ext cx="219075" cy="73342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78" name="Freeform 36"/>
          <p:cNvSpPr>
            <a:spLocks/>
          </p:cNvSpPr>
          <p:nvPr/>
        </p:nvSpPr>
        <p:spPr bwMode="auto">
          <a:xfrm>
            <a:off x="2324100" y="2616200"/>
            <a:ext cx="279400" cy="1076325"/>
          </a:xfrm>
          <a:custGeom>
            <a:avLst/>
            <a:gdLst>
              <a:gd name="T0" fmla="*/ 0 w 224"/>
              <a:gd name="T1" fmla="*/ 0 h 678"/>
              <a:gd name="T2" fmla="*/ 2147483646 w 224"/>
              <a:gd name="T3" fmla="*/ 2147483646 h 678"/>
              <a:gd name="T4" fmla="*/ 2147483646 w 224"/>
              <a:gd name="T5" fmla="*/ 2147483646 h 678"/>
              <a:gd name="T6" fmla="*/ 0 60000 65536"/>
              <a:gd name="T7" fmla="*/ 0 60000 65536"/>
              <a:gd name="T8" fmla="*/ 0 60000 65536"/>
              <a:gd name="T9" fmla="*/ 0 w 224"/>
              <a:gd name="T10" fmla="*/ 0 h 678"/>
              <a:gd name="T11" fmla="*/ 224 w 224"/>
              <a:gd name="T12" fmla="*/ 678 h 678"/>
            </a:gdLst>
            <a:ahLst/>
            <a:cxnLst>
              <a:cxn ang="T6">
                <a:pos x="T0" y="T1"/>
              </a:cxn>
              <a:cxn ang="T7">
                <a:pos x="T2" y="T3"/>
              </a:cxn>
              <a:cxn ang="T8">
                <a:pos x="T4" y="T5"/>
              </a:cxn>
            </a:cxnLst>
            <a:rect l="T9" t="T10" r="T11" b="T12"/>
            <a:pathLst>
              <a:path w="224" h="678">
                <a:moveTo>
                  <a:pt x="0" y="0"/>
                </a:moveTo>
                <a:cubicBezTo>
                  <a:pt x="104" y="54"/>
                  <a:pt x="208" y="109"/>
                  <a:pt x="216" y="222"/>
                </a:cubicBezTo>
                <a:cubicBezTo>
                  <a:pt x="224" y="335"/>
                  <a:pt x="76" y="602"/>
                  <a:pt x="48" y="678"/>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579" name="Freeform 37"/>
          <p:cNvSpPr>
            <a:spLocks/>
          </p:cNvSpPr>
          <p:nvPr/>
        </p:nvSpPr>
        <p:spPr bwMode="auto">
          <a:xfrm>
            <a:off x="2447925" y="2606675"/>
            <a:ext cx="506413" cy="914400"/>
          </a:xfrm>
          <a:custGeom>
            <a:avLst/>
            <a:gdLst>
              <a:gd name="T0" fmla="*/ 0 w 319"/>
              <a:gd name="T1" fmla="*/ 0 h 576"/>
              <a:gd name="T2" fmla="*/ 2147483646 w 319"/>
              <a:gd name="T3" fmla="*/ 2147483646 h 576"/>
              <a:gd name="T4" fmla="*/ 2147483646 w 319"/>
              <a:gd name="T5" fmla="*/ 2147483646 h 576"/>
              <a:gd name="T6" fmla="*/ 0 60000 65536"/>
              <a:gd name="T7" fmla="*/ 0 60000 65536"/>
              <a:gd name="T8" fmla="*/ 0 60000 65536"/>
              <a:gd name="T9" fmla="*/ 0 w 319"/>
              <a:gd name="T10" fmla="*/ 0 h 576"/>
              <a:gd name="T11" fmla="*/ 319 w 319"/>
              <a:gd name="T12" fmla="*/ 576 h 576"/>
            </a:gdLst>
            <a:ahLst/>
            <a:cxnLst>
              <a:cxn ang="T6">
                <a:pos x="T0" y="T1"/>
              </a:cxn>
              <a:cxn ang="T7">
                <a:pos x="T2" y="T3"/>
              </a:cxn>
              <a:cxn ang="T8">
                <a:pos x="T4" y="T5"/>
              </a:cxn>
            </a:cxnLst>
            <a:rect l="T9" t="T10" r="T11" b="T12"/>
            <a:pathLst>
              <a:path w="319" h="576">
                <a:moveTo>
                  <a:pt x="0" y="0"/>
                </a:moveTo>
                <a:cubicBezTo>
                  <a:pt x="128" y="60"/>
                  <a:pt x="257" y="120"/>
                  <a:pt x="288" y="216"/>
                </a:cubicBezTo>
                <a:cubicBezTo>
                  <a:pt x="319" y="312"/>
                  <a:pt x="252" y="444"/>
                  <a:pt x="186" y="576"/>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580" name="Text Box 38"/>
          <p:cNvSpPr txBox="1">
            <a:spLocks noChangeArrowheads="1"/>
          </p:cNvSpPr>
          <p:nvPr/>
        </p:nvSpPr>
        <p:spPr bwMode="auto">
          <a:xfrm>
            <a:off x="1295400" y="5886450"/>
            <a:ext cx="18950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600" dirty="0" smtClean="0">
                <a:latin typeface="Arial" panose="020B0604020202020204" pitchFamily="34" charset="0"/>
                <a:ea typeface="宋体" panose="02010600030101010101" pitchFamily="2" charset="-122"/>
              </a:rPr>
              <a:t>基站</a:t>
            </a:r>
            <a:r>
              <a:rPr kumimoji="1" lang="en-US" altLang="zh-CN" sz="1600" dirty="0" smtClean="0">
                <a:latin typeface="Arial" panose="020B0604020202020204" pitchFamily="34" charset="0"/>
                <a:ea typeface="宋体" panose="02010600030101010101" pitchFamily="2" charset="-122"/>
              </a:rPr>
              <a:t>/</a:t>
            </a:r>
            <a:r>
              <a:rPr kumimoji="1" lang="zh-CN" altLang="en-US" sz="1600" dirty="0" smtClean="0">
                <a:latin typeface="Arial" panose="020B0604020202020204" pitchFamily="34" charset="0"/>
                <a:ea typeface="宋体" panose="02010600030101010101" pitchFamily="2" charset="-122"/>
              </a:rPr>
              <a:t>节点</a:t>
            </a:r>
            <a:r>
              <a:rPr kumimoji="1" lang="en-US" altLang="zh-CN" sz="1600" dirty="0" smtClean="0">
                <a:latin typeface="Arial" panose="020B0604020202020204" pitchFamily="34" charset="0"/>
                <a:ea typeface="宋体" panose="02010600030101010101" pitchFamily="2" charset="-122"/>
              </a:rPr>
              <a:t>B/</a:t>
            </a:r>
            <a:r>
              <a:rPr kumimoji="1" lang="zh-CN" altLang="en-US" sz="1600" dirty="0" smtClean="0">
                <a:latin typeface="Arial" panose="020B0604020202020204" pitchFamily="34" charset="0"/>
                <a:ea typeface="宋体" panose="02010600030101010101" pitchFamily="2" charset="-122"/>
              </a:rPr>
              <a:t>接入点</a:t>
            </a:r>
            <a:endParaRPr kumimoji="1" lang="en-US" altLang="zh-CN" sz="1600" dirty="0">
              <a:latin typeface="Arial" panose="020B0604020202020204" pitchFamily="34" charset="0"/>
              <a:ea typeface="宋体" panose="02010600030101010101" pitchFamily="2" charset="-122"/>
            </a:endParaRPr>
          </a:p>
        </p:txBody>
      </p:sp>
      <p:sp>
        <p:nvSpPr>
          <p:cNvPr id="66581" name="Text Box 39"/>
          <p:cNvSpPr txBox="1">
            <a:spLocks noChangeArrowheads="1"/>
          </p:cNvSpPr>
          <p:nvPr/>
        </p:nvSpPr>
        <p:spPr bwMode="auto">
          <a:xfrm>
            <a:off x="924016" y="1547813"/>
            <a:ext cx="20826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200" dirty="0" smtClean="0">
                <a:latin typeface="Arial" panose="020B0604020202020204" pitchFamily="34" charset="0"/>
                <a:ea typeface="宋体" panose="02010600030101010101" pitchFamily="2" charset="-122"/>
              </a:rPr>
              <a:t>移动交换中心</a:t>
            </a:r>
            <a:r>
              <a:rPr kumimoji="1" lang="en-US" altLang="zh-CN" sz="1200" dirty="0" smtClean="0">
                <a:latin typeface="Arial" panose="020B0604020202020204" pitchFamily="34" charset="0"/>
                <a:ea typeface="宋体" panose="02010600030101010101" pitchFamily="2" charset="-122"/>
              </a:rPr>
              <a:t>(MSC)/</a:t>
            </a:r>
            <a:r>
              <a:rPr kumimoji="1" lang="zh-CN" altLang="en-US" sz="1200" dirty="0">
                <a:latin typeface="Arial" panose="020B0604020202020204" pitchFamily="34" charset="0"/>
                <a:ea typeface="宋体" panose="02010600030101010101" pitchFamily="2" charset="-122"/>
              </a:rPr>
              <a:t> </a:t>
            </a:r>
            <a:endParaRPr kumimoji="1" lang="en-US" altLang="zh-CN" sz="1200" dirty="0" smtClean="0">
              <a:latin typeface="Arial" panose="020B0604020202020204" pitchFamily="34" charset="0"/>
              <a:ea typeface="宋体" panose="02010600030101010101" pitchFamily="2" charset="-122"/>
            </a:endParaRPr>
          </a:p>
          <a:p>
            <a:pPr algn="ctr">
              <a:spcBef>
                <a:spcPct val="0"/>
              </a:spcBef>
              <a:buClrTx/>
              <a:buFontTx/>
              <a:buNone/>
            </a:pPr>
            <a:r>
              <a:rPr kumimoji="1" lang="zh-CN" altLang="en-US" sz="1200" dirty="0" smtClean="0">
                <a:latin typeface="Arial" panose="020B0604020202020204" pitchFamily="34" charset="0"/>
                <a:ea typeface="宋体" panose="02010600030101010101" pitchFamily="2" charset="-122"/>
              </a:rPr>
              <a:t>服务</a:t>
            </a:r>
            <a:r>
              <a:rPr kumimoji="1" lang="en-US" altLang="zh-CN" sz="1200" dirty="0">
                <a:latin typeface="Arial" panose="020B0604020202020204" pitchFamily="34" charset="0"/>
                <a:ea typeface="宋体" panose="02010600030101010101" pitchFamily="2" charset="-122"/>
              </a:rPr>
              <a:t>GPRS</a:t>
            </a:r>
            <a:r>
              <a:rPr kumimoji="1" lang="zh-CN" altLang="en-US" sz="1200" dirty="0">
                <a:latin typeface="Arial" panose="020B0604020202020204" pitchFamily="34" charset="0"/>
                <a:ea typeface="宋体" panose="02010600030101010101" pitchFamily="2" charset="-122"/>
              </a:rPr>
              <a:t>支持节点</a:t>
            </a:r>
            <a:r>
              <a:rPr kumimoji="1" lang="en-US" altLang="zh-CN" sz="1200" dirty="0" smtClean="0">
                <a:latin typeface="Arial" panose="020B0604020202020204" pitchFamily="34" charset="0"/>
                <a:ea typeface="宋体" panose="02010600030101010101" pitchFamily="2" charset="-122"/>
              </a:rPr>
              <a:t>(</a:t>
            </a:r>
            <a:r>
              <a:rPr kumimoji="1" lang="en-US" altLang="zh-CN" sz="1200" dirty="0">
                <a:latin typeface="Arial" panose="020B0604020202020204" pitchFamily="34" charset="0"/>
                <a:ea typeface="宋体" panose="02010600030101010101" pitchFamily="2" charset="-122"/>
              </a:rPr>
              <a:t>SGSN)</a:t>
            </a:r>
          </a:p>
        </p:txBody>
      </p:sp>
      <p:sp>
        <p:nvSpPr>
          <p:cNvPr id="66582" name="Text Box 40"/>
          <p:cNvSpPr txBox="1">
            <a:spLocks noChangeArrowheads="1"/>
          </p:cNvSpPr>
          <p:nvPr/>
        </p:nvSpPr>
        <p:spPr bwMode="auto">
          <a:xfrm>
            <a:off x="633506" y="2551113"/>
            <a:ext cx="1261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200" dirty="0" smtClean="0">
                <a:latin typeface="Arial" panose="020B0604020202020204" pitchFamily="34" charset="0"/>
                <a:ea typeface="宋体" panose="02010600030101010101" pitchFamily="2" charset="-122"/>
              </a:rPr>
              <a:t>漫游位置寄存器</a:t>
            </a:r>
            <a:endParaRPr kumimoji="1" lang="en-US" altLang="zh-CN" sz="1200" dirty="0" smtClean="0">
              <a:latin typeface="Arial" panose="020B0604020202020204" pitchFamily="34" charset="0"/>
              <a:ea typeface="宋体" panose="02010600030101010101" pitchFamily="2" charset="-122"/>
            </a:endParaRPr>
          </a:p>
          <a:p>
            <a:pPr algn="ctr">
              <a:spcBef>
                <a:spcPct val="0"/>
              </a:spcBef>
              <a:buClrTx/>
              <a:buFontTx/>
              <a:buNone/>
            </a:pPr>
            <a:r>
              <a:rPr kumimoji="1" lang="en-US" altLang="zh-CN" sz="1200" dirty="0" smtClean="0">
                <a:latin typeface="Arial" panose="020B0604020202020204" pitchFamily="34" charset="0"/>
                <a:ea typeface="宋体" panose="02010600030101010101" pitchFamily="2" charset="-122"/>
              </a:rPr>
              <a:t>(</a:t>
            </a:r>
            <a:r>
              <a:rPr kumimoji="1" lang="en-US" altLang="zh-CN" sz="1200" dirty="0">
                <a:latin typeface="Arial" panose="020B0604020202020204" pitchFamily="34" charset="0"/>
                <a:ea typeface="宋体" panose="02010600030101010101" pitchFamily="2" charset="-122"/>
              </a:rPr>
              <a:t>VLR)</a:t>
            </a:r>
          </a:p>
        </p:txBody>
      </p:sp>
      <p:sp>
        <p:nvSpPr>
          <p:cNvPr id="66583" name="Text Box 41"/>
          <p:cNvSpPr txBox="1">
            <a:spLocks noChangeArrowheads="1"/>
          </p:cNvSpPr>
          <p:nvPr/>
        </p:nvSpPr>
        <p:spPr bwMode="auto">
          <a:xfrm>
            <a:off x="3248838" y="1138238"/>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400" dirty="0" smtClean="0">
                <a:latin typeface="Arial" panose="020B0604020202020204" pitchFamily="34" charset="0"/>
                <a:ea typeface="宋体" panose="02010600030101010101" pitchFamily="2" charset="-122"/>
              </a:rPr>
              <a:t>归属位置寄存器</a:t>
            </a:r>
            <a:endParaRPr kumimoji="1" lang="en-US" altLang="zh-CN" sz="1400" dirty="0" smtClean="0">
              <a:latin typeface="Arial" panose="020B0604020202020204" pitchFamily="34" charset="0"/>
              <a:ea typeface="宋体" panose="02010600030101010101" pitchFamily="2" charset="-122"/>
            </a:endParaRPr>
          </a:p>
          <a:p>
            <a:pPr algn="ctr">
              <a:spcBef>
                <a:spcPct val="0"/>
              </a:spcBef>
              <a:buClrTx/>
              <a:buFontTx/>
              <a:buNone/>
            </a:pPr>
            <a:r>
              <a:rPr kumimoji="1" lang="en-US" altLang="zh-CN" sz="1400" dirty="0" smtClean="0">
                <a:latin typeface="Arial" panose="020B0604020202020204" pitchFamily="34" charset="0"/>
                <a:ea typeface="宋体" panose="02010600030101010101" pitchFamily="2" charset="-122"/>
              </a:rPr>
              <a:t>(</a:t>
            </a:r>
            <a:r>
              <a:rPr kumimoji="1" lang="en-US" altLang="zh-CN" sz="1400" dirty="0">
                <a:latin typeface="Arial" panose="020B0604020202020204" pitchFamily="34" charset="0"/>
                <a:ea typeface="宋体" panose="02010600030101010101" pitchFamily="2" charset="-122"/>
              </a:rPr>
              <a:t>HLR)</a:t>
            </a:r>
          </a:p>
        </p:txBody>
      </p:sp>
      <p:sp>
        <p:nvSpPr>
          <p:cNvPr id="66584" name="Text Box 42"/>
          <p:cNvSpPr txBox="1">
            <a:spLocks noChangeArrowheads="1"/>
          </p:cNvSpPr>
          <p:nvPr/>
        </p:nvSpPr>
        <p:spPr bwMode="auto">
          <a:xfrm>
            <a:off x="2127250" y="4048125"/>
            <a:ext cx="5982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600" dirty="0" smtClean="0">
                <a:latin typeface="Arial" panose="020B0604020202020204" pitchFamily="34" charset="0"/>
                <a:ea typeface="宋体" panose="02010600030101010101" pitchFamily="2" charset="-122"/>
              </a:rPr>
              <a:t>蜂窝</a:t>
            </a:r>
            <a:endParaRPr kumimoji="1" lang="en-US" altLang="zh-CN" sz="1600" dirty="0">
              <a:latin typeface="Arial" panose="020B0604020202020204" pitchFamily="34" charset="0"/>
              <a:ea typeface="宋体" panose="02010600030101010101" pitchFamily="2" charset="-122"/>
            </a:endParaRPr>
          </a:p>
        </p:txBody>
      </p:sp>
      <p:sp>
        <p:nvSpPr>
          <p:cNvPr id="66585" name="Text Box 43"/>
          <p:cNvSpPr txBox="1">
            <a:spLocks noChangeArrowheads="1"/>
          </p:cNvSpPr>
          <p:nvPr/>
        </p:nvSpPr>
        <p:spPr bwMode="auto">
          <a:xfrm>
            <a:off x="3698875" y="5370513"/>
            <a:ext cx="13292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400" dirty="0" smtClean="0">
                <a:latin typeface="Arial" panose="020B0604020202020204" pitchFamily="34" charset="0"/>
                <a:ea typeface="宋体" panose="02010600030101010101" pitchFamily="2" charset="-122"/>
              </a:rPr>
              <a:t>移动终端 </a:t>
            </a:r>
            <a:r>
              <a:rPr kumimoji="1" lang="en-US" altLang="zh-CN" sz="1400" dirty="0" smtClean="0">
                <a:latin typeface="Arial" panose="020B0604020202020204" pitchFamily="34" charset="0"/>
                <a:ea typeface="宋体" panose="02010600030101010101" pitchFamily="2" charset="-122"/>
              </a:rPr>
              <a:t>(MT</a:t>
            </a:r>
            <a:r>
              <a:rPr kumimoji="1" lang="en-US" altLang="zh-CN" sz="1400" dirty="0">
                <a:latin typeface="Arial" panose="020B0604020202020204" pitchFamily="34" charset="0"/>
                <a:ea typeface="宋体" panose="02010600030101010101" pitchFamily="2" charset="-122"/>
              </a:rPr>
              <a:t>)</a:t>
            </a:r>
          </a:p>
        </p:txBody>
      </p:sp>
      <p:sp>
        <p:nvSpPr>
          <p:cNvPr id="66586" name="Line 44"/>
          <p:cNvSpPr>
            <a:spLocks noChangeShapeType="1"/>
          </p:cNvSpPr>
          <p:nvPr/>
        </p:nvSpPr>
        <p:spPr bwMode="auto">
          <a:xfrm flipH="1" flipV="1">
            <a:off x="3362325" y="5378450"/>
            <a:ext cx="371475" cy="1524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87" name="Text Box 45"/>
          <p:cNvSpPr txBox="1">
            <a:spLocks noChangeArrowheads="1"/>
          </p:cNvSpPr>
          <p:nvPr/>
        </p:nvSpPr>
        <p:spPr bwMode="auto">
          <a:xfrm>
            <a:off x="3441700" y="3802063"/>
            <a:ext cx="925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400">
                <a:latin typeface="Arial" panose="020B0604020202020204" pitchFamily="34" charset="0"/>
                <a:ea typeface="宋体" panose="02010600030101010101" pitchFamily="2" charset="-122"/>
              </a:rPr>
              <a:t>LAs/RAs</a:t>
            </a:r>
          </a:p>
        </p:txBody>
      </p:sp>
      <p:sp>
        <p:nvSpPr>
          <p:cNvPr id="66588" name="Line 46"/>
          <p:cNvSpPr>
            <a:spLocks noChangeShapeType="1"/>
          </p:cNvSpPr>
          <p:nvPr/>
        </p:nvSpPr>
        <p:spPr bwMode="auto">
          <a:xfrm flipH="1" flipV="1">
            <a:off x="3305175" y="3683000"/>
            <a:ext cx="530225" cy="200025"/>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89" name="Cloud"/>
          <p:cNvSpPr>
            <a:spLocks noChangeAspect="1" noEditPoints="1" noChangeArrowheads="1"/>
          </p:cNvSpPr>
          <p:nvPr/>
        </p:nvSpPr>
        <p:spPr bwMode="auto">
          <a:xfrm>
            <a:off x="5965825" y="4716463"/>
            <a:ext cx="2293938" cy="10239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EEDD"/>
          </a:soli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600" dirty="0" smtClean="0">
                <a:latin typeface="Arial" panose="020B0604020202020204" pitchFamily="34" charset="0"/>
                <a:ea typeface="宋体" panose="02010600030101010101" pitchFamily="2" charset="-122"/>
              </a:rPr>
              <a:t>互联网</a:t>
            </a:r>
            <a:endParaRPr kumimoji="1" lang="en-US" altLang="zh-CN" sz="1600" dirty="0" smtClean="0">
              <a:latin typeface="Arial" panose="020B0604020202020204" pitchFamily="34" charset="0"/>
              <a:ea typeface="宋体" panose="02010600030101010101" pitchFamily="2" charset="-122"/>
            </a:endParaRPr>
          </a:p>
          <a:p>
            <a:pPr algn="ctr">
              <a:spcBef>
                <a:spcPct val="0"/>
              </a:spcBef>
              <a:buClrTx/>
              <a:buFontTx/>
              <a:buNone/>
            </a:pPr>
            <a:r>
              <a:rPr kumimoji="1" lang="zh-CN" altLang="en-US" sz="1600" dirty="0" smtClean="0">
                <a:latin typeface="Arial" panose="020B0604020202020204" pitchFamily="34" charset="0"/>
                <a:ea typeface="宋体" panose="02010600030101010101" pitchFamily="2" charset="-122"/>
              </a:rPr>
              <a:t>骨干</a:t>
            </a:r>
            <a:r>
              <a:rPr kumimoji="1" lang="zh-CN" altLang="en-US" sz="1600" dirty="0">
                <a:latin typeface="Arial" panose="020B0604020202020204" pitchFamily="34" charset="0"/>
                <a:ea typeface="宋体" panose="02010600030101010101" pitchFamily="2" charset="-122"/>
              </a:rPr>
              <a:t>网</a:t>
            </a:r>
            <a:endParaRPr kumimoji="1" lang="en-US" altLang="zh-CN" sz="1600" dirty="0">
              <a:latin typeface="Arial" panose="020B0604020202020204" pitchFamily="34" charset="0"/>
              <a:ea typeface="宋体" panose="02010600030101010101" pitchFamily="2" charset="-122"/>
            </a:endParaRPr>
          </a:p>
        </p:txBody>
      </p:sp>
      <p:grpSp>
        <p:nvGrpSpPr>
          <p:cNvPr id="66590" name="Group 48"/>
          <p:cNvGrpSpPr>
            <a:grpSpLocks/>
          </p:cNvGrpSpPr>
          <p:nvPr/>
        </p:nvGrpSpPr>
        <p:grpSpPr bwMode="auto">
          <a:xfrm>
            <a:off x="914400" y="4699000"/>
            <a:ext cx="406400" cy="519113"/>
            <a:chOff x="2256" y="1720"/>
            <a:chExt cx="634" cy="549"/>
          </a:xfrm>
        </p:grpSpPr>
        <p:pic>
          <p:nvPicPr>
            <p:cNvPr id="66625" name="Picture 49" descr="en00906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1" y="1720"/>
              <a:ext cx="3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26" name="Picture 50" descr="LAPTOP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56" y="1867"/>
              <a:ext cx="553"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91" name="Group 51"/>
          <p:cNvGrpSpPr>
            <a:grpSpLocks/>
          </p:cNvGrpSpPr>
          <p:nvPr/>
        </p:nvGrpSpPr>
        <p:grpSpPr bwMode="auto">
          <a:xfrm>
            <a:off x="3048000" y="4991100"/>
            <a:ext cx="406400" cy="519113"/>
            <a:chOff x="2256" y="1720"/>
            <a:chExt cx="634" cy="549"/>
          </a:xfrm>
        </p:grpSpPr>
        <p:pic>
          <p:nvPicPr>
            <p:cNvPr id="66623" name="Picture 52" descr="en00906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1" y="1720"/>
              <a:ext cx="3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24" name="Picture 53" descr="LAPTOP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56" y="1867"/>
              <a:ext cx="553"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592" name="Line 54"/>
          <p:cNvSpPr>
            <a:spLocks noChangeShapeType="1"/>
          </p:cNvSpPr>
          <p:nvPr/>
        </p:nvSpPr>
        <p:spPr bwMode="auto">
          <a:xfrm flipV="1">
            <a:off x="2609850" y="5518150"/>
            <a:ext cx="0" cy="4064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93" name="Rectangle 55"/>
          <p:cNvSpPr>
            <a:spLocks noChangeArrowheads="1"/>
          </p:cNvSpPr>
          <p:nvPr/>
        </p:nvSpPr>
        <p:spPr bwMode="auto">
          <a:xfrm>
            <a:off x="6923088" y="3770313"/>
            <a:ext cx="625475" cy="452437"/>
          </a:xfrm>
          <a:prstGeom prst="rect">
            <a:avLst/>
          </a:prstGeom>
          <a:gradFill rotWithShape="0">
            <a:gsLst>
              <a:gs pos="0">
                <a:srgbClr val="FF6600"/>
              </a:gs>
              <a:gs pos="50000">
                <a:srgbClr val="FFFFFF"/>
              </a:gs>
              <a:gs pos="100000">
                <a:srgbClr val="FF66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contourClr>
              <a:srgbClr val="FF6600"/>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solidFill>
                  <a:srgbClr val="0099FF"/>
                </a:solidFill>
                <a:latin typeface="Arial" panose="020B0604020202020204" pitchFamily="34" charset="0"/>
                <a:ea typeface="宋体" panose="02010600030101010101" pitchFamily="2" charset="-122"/>
              </a:rPr>
              <a:t>BG</a:t>
            </a:r>
          </a:p>
        </p:txBody>
      </p:sp>
      <p:sp>
        <p:nvSpPr>
          <p:cNvPr id="66594" name="Line 56"/>
          <p:cNvSpPr>
            <a:spLocks noChangeShapeType="1"/>
          </p:cNvSpPr>
          <p:nvPr/>
        </p:nvSpPr>
        <p:spPr bwMode="auto">
          <a:xfrm>
            <a:off x="7283450" y="4184650"/>
            <a:ext cx="0" cy="5334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95" name="Line 57"/>
          <p:cNvSpPr>
            <a:spLocks noChangeShapeType="1"/>
          </p:cNvSpPr>
          <p:nvPr/>
        </p:nvSpPr>
        <p:spPr bwMode="auto">
          <a:xfrm flipV="1">
            <a:off x="7296150" y="2254250"/>
            <a:ext cx="0" cy="4445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96" name="Oval 58"/>
          <p:cNvSpPr>
            <a:spLocks noChangeArrowheads="1"/>
          </p:cNvSpPr>
          <p:nvPr/>
        </p:nvSpPr>
        <p:spPr bwMode="auto">
          <a:xfrm>
            <a:off x="4165600" y="4057650"/>
            <a:ext cx="1952625" cy="981075"/>
          </a:xfrm>
          <a:prstGeom prst="ellipse">
            <a:avLst/>
          </a:prstGeom>
          <a:solidFill>
            <a:srgbClr val="CCCCFF"/>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597" name="Rectangle 59"/>
          <p:cNvSpPr>
            <a:spLocks noChangeArrowheads="1"/>
          </p:cNvSpPr>
          <p:nvPr/>
        </p:nvSpPr>
        <p:spPr bwMode="auto">
          <a:xfrm>
            <a:off x="4583113" y="3221038"/>
            <a:ext cx="912812" cy="411162"/>
          </a:xfrm>
          <a:prstGeom prst="rect">
            <a:avLst/>
          </a:prstGeom>
          <a:gradFill rotWithShape="0">
            <a:gsLst>
              <a:gs pos="0">
                <a:srgbClr val="FFCCFF"/>
              </a:gs>
              <a:gs pos="50000">
                <a:srgbClr val="FFFFFF"/>
              </a:gs>
              <a:gs pos="100000">
                <a:srgbClr val="FFCC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FFCCFF"/>
            </a:extrusionClr>
            <a:contourClr>
              <a:srgbClr val="FFCCFF"/>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800" dirty="0" smtClean="0">
                <a:solidFill>
                  <a:srgbClr val="003399"/>
                </a:solidFill>
                <a:latin typeface="Arial" panose="020B0604020202020204" pitchFamily="34" charset="0"/>
                <a:ea typeface="宋体" panose="02010600030101010101" pitchFamily="2" charset="-122"/>
              </a:rPr>
              <a:t>路由器</a:t>
            </a:r>
            <a:endParaRPr kumimoji="1" lang="en-US" altLang="zh-CN" sz="1800" dirty="0">
              <a:solidFill>
                <a:srgbClr val="003399"/>
              </a:solidFill>
              <a:latin typeface="Arial" panose="020B0604020202020204" pitchFamily="34" charset="0"/>
              <a:ea typeface="宋体" panose="02010600030101010101" pitchFamily="2" charset="-122"/>
            </a:endParaRPr>
          </a:p>
        </p:txBody>
      </p:sp>
      <p:grpSp>
        <p:nvGrpSpPr>
          <p:cNvPr id="66598" name="Group 60"/>
          <p:cNvGrpSpPr>
            <a:grpSpLocks/>
          </p:cNvGrpSpPr>
          <p:nvPr/>
        </p:nvGrpSpPr>
        <p:grpSpPr bwMode="auto">
          <a:xfrm>
            <a:off x="4575175" y="4181475"/>
            <a:ext cx="1104900" cy="695325"/>
            <a:chOff x="1218" y="1986"/>
            <a:chExt cx="696" cy="438"/>
          </a:xfrm>
        </p:grpSpPr>
        <p:sp>
          <p:nvSpPr>
            <p:cNvPr id="66615" name="AutoShape 61"/>
            <p:cNvSpPr>
              <a:spLocks noChangeArrowheads="1"/>
            </p:cNvSpPr>
            <p:nvPr/>
          </p:nvSpPr>
          <p:spPr bwMode="auto">
            <a:xfrm>
              <a:off x="1422" y="220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16" name="AutoShape 62"/>
            <p:cNvSpPr>
              <a:spLocks noChangeArrowheads="1"/>
            </p:cNvSpPr>
            <p:nvPr/>
          </p:nvSpPr>
          <p:spPr bwMode="auto">
            <a:xfrm>
              <a:off x="1632" y="208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17" name="AutoShape 63"/>
            <p:cNvSpPr>
              <a:spLocks noChangeArrowheads="1"/>
            </p:cNvSpPr>
            <p:nvPr/>
          </p:nvSpPr>
          <p:spPr bwMode="auto">
            <a:xfrm>
              <a:off x="1218" y="2100"/>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18" name="AutoShape 64"/>
            <p:cNvSpPr>
              <a:spLocks noChangeArrowheads="1"/>
            </p:cNvSpPr>
            <p:nvPr/>
          </p:nvSpPr>
          <p:spPr bwMode="auto">
            <a:xfrm>
              <a:off x="1428" y="1986"/>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19" name="Oval 65"/>
            <p:cNvSpPr>
              <a:spLocks noChangeArrowheads="1"/>
            </p:cNvSpPr>
            <p:nvPr/>
          </p:nvSpPr>
          <p:spPr bwMode="auto">
            <a:xfrm>
              <a:off x="1542" y="208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20" name="Oval 66"/>
            <p:cNvSpPr>
              <a:spLocks noChangeArrowheads="1"/>
            </p:cNvSpPr>
            <p:nvPr/>
          </p:nvSpPr>
          <p:spPr bwMode="auto">
            <a:xfrm>
              <a:off x="1542" y="2286"/>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21" name="Oval 67"/>
            <p:cNvSpPr>
              <a:spLocks noChangeArrowheads="1"/>
            </p:cNvSpPr>
            <p:nvPr/>
          </p:nvSpPr>
          <p:spPr bwMode="auto">
            <a:xfrm>
              <a:off x="1746" y="217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66622" name="Oval 68"/>
            <p:cNvSpPr>
              <a:spLocks noChangeArrowheads="1"/>
            </p:cNvSpPr>
            <p:nvPr/>
          </p:nvSpPr>
          <p:spPr bwMode="auto">
            <a:xfrm>
              <a:off x="1338" y="2184"/>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66599" name="AutoShape 69"/>
          <p:cNvSpPr>
            <a:spLocks noChangeArrowheads="1"/>
          </p:cNvSpPr>
          <p:nvPr/>
        </p:nvSpPr>
        <p:spPr bwMode="auto">
          <a:xfrm>
            <a:off x="4073525" y="3127375"/>
            <a:ext cx="381000" cy="485775"/>
          </a:xfrm>
          <a:prstGeom prst="can">
            <a:avLst>
              <a:gd name="adj" fmla="val 31875"/>
            </a:avLst>
          </a:prstGeom>
          <a:gradFill rotWithShape="0">
            <a:gsLst>
              <a:gs pos="0">
                <a:srgbClr val="CCFFCC"/>
              </a:gs>
              <a:gs pos="50000">
                <a:srgbClr val="FFFFFF"/>
              </a:gs>
              <a:gs pos="100000">
                <a:srgbClr val="CCFFCC"/>
              </a:gs>
            </a:gsLst>
            <a:lin ang="5400000" scaled="1"/>
          </a:gra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400">
                <a:latin typeface="Arial" panose="020B0604020202020204" pitchFamily="34" charset="0"/>
                <a:ea typeface="宋体" panose="02010600030101010101" pitchFamily="2" charset="-122"/>
              </a:rPr>
              <a:t>VLR</a:t>
            </a:r>
          </a:p>
        </p:txBody>
      </p:sp>
      <p:sp>
        <p:nvSpPr>
          <p:cNvPr id="66600" name="Line 70"/>
          <p:cNvSpPr>
            <a:spLocks noChangeShapeType="1"/>
          </p:cNvSpPr>
          <p:nvPr/>
        </p:nvSpPr>
        <p:spPr bwMode="auto">
          <a:xfrm>
            <a:off x="4803775" y="3600450"/>
            <a:ext cx="0" cy="93345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01" name="Line 71"/>
          <p:cNvSpPr>
            <a:spLocks noChangeShapeType="1"/>
          </p:cNvSpPr>
          <p:nvPr/>
        </p:nvSpPr>
        <p:spPr bwMode="auto">
          <a:xfrm flipH="1" flipV="1">
            <a:off x="4927600" y="3619500"/>
            <a:ext cx="219075" cy="73342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02" name="Freeform 72"/>
          <p:cNvSpPr>
            <a:spLocks/>
          </p:cNvSpPr>
          <p:nvPr/>
        </p:nvSpPr>
        <p:spPr bwMode="auto">
          <a:xfrm>
            <a:off x="5041900" y="3619500"/>
            <a:ext cx="279400" cy="1076325"/>
          </a:xfrm>
          <a:custGeom>
            <a:avLst/>
            <a:gdLst>
              <a:gd name="T0" fmla="*/ 0 w 224"/>
              <a:gd name="T1" fmla="*/ 0 h 678"/>
              <a:gd name="T2" fmla="*/ 2147483646 w 224"/>
              <a:gd name="T3" fmla="*/ 2147483646 h 678"/>
              <a:gd name="T4" fmla="*/ 2147483646 w 224"/>
              <a:gd name="T5" fmla="*/ 2147483646 h 678"/>
              <a:gd name="T6" fmla="*/ 0 60000 65536"/>
              <a:gd name="T7" fmla="*/ 0 60000 65536"/>
              <a:gd name="T8" fmla="*/ 0 60000 65536"/>
              <a:gd name="T9" fmla="*/ 0 w 224"/>
              <a:gd name="T10" fmla="*/ 0 h 678"/>
              <a:gd name="T11" fmla="*/ 224 w 224"/>
              <a:gd name="T12" fmla="*/ 678 h 678"/>
            </a:gdLst>
            <a:ahLst/>
            <a:cxnLst>
              <a:cxn ang="T6">
                <a:pos x="T0" y="T1"/>
              </a:cxn>
              <a:cxn ang="T7">
                <a:pos x="T2" y="T3"/>
              </a:cxn>
              <a:cxn ang="T8">
                <a:pos x="T4" y="T5"/>
              </a:cxn>
            </a:cxnLst>
            <a:rect l="T9" t="T10" r="T11" b="T12"/>
            <a:pathLst>
              <a:path w="224" h="678">
                <a:moveTo>
                  <a:pt x="0" y="0"/>
                </a:moveTo>
                <a:cubicBezTo>
                  <a:pt x="104" y="54"/>
                  <a:pt x="208" y="109"/>
                  <a:pt x="216" y="222"/>
                </a:cubicBezTo>
                <a:cubicBezTo>
                  <a:pt x="224" y="335"/>
                  <a:pt x="76" y="602"/>
                  <a:pt x="48" y="678"/>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03" name="Freeform 73"/>
          <p:cNvSpPr>
            <a:spLocks/>
          </p:cNvSpPr>
          <p:nvPr/>
        </p:nvSpPr>
        <p:spPr bwMode="auto">
          <a:xfrm>
            <a:off x="5165725" y="3609975"/>
            <a:ext cx="506413" cy="914400"/>
          </a:xfrm>
          <a:custGeom>
            <a:avLst/>
            <a:gdLst>
              <a:gd name="T0" fmla="*/ 0 w 319"/>
              <a:gd name="T1" fmla="*/ 0 h 576"/>
              <a:gd name="T2" fmla="*/ 2147483646 w 319"/>
              <a:gd name="T3" fmla="*/ 2147483646 h 576"/>
              <a:gd name="T4" fmla="*/ 2147483646 w 319"/>
              <a:gd name="T5" fmla="*/ 2147483646 h 576"/>
              <a:gd name="T6" fmla="*/ 0 60000 65536"/>
              <a:gd name="T7" fmla="*/ 0 60000 65536"/>
              <a:gd name="T8" fmla="*/ 0 60000 65536"/>
              <a:gd name="T9" fmla="*/ 0 w 319"/>
              <a:gd name="T10" fmla="*/ 0 h 576"/>
              <a:gd name="T11" fmla="*/ 319 w 319"/>
              <a:gd name="T12" fmla="*/ 576 h 576"/>
            </a:gdLst>
            <a:ahLst/>
            <a:cxnLst>
              <a:cxn ang="T6">
                <a:pos x="T0" y="T1"/>
              </a:cxn>
              <a:cxn ang="T7">
                <a:pos x="T2" y="T3"/>
              </a:cxn>
              <a:cxn ang="T8">
                <a:pos x="T4" y="T5"/>
              </a:cxn>
            </a:cxnLst>
            <a:rect l="T9" t="T10" r="T11" b="T12"/>
            <a:pathLst>
              <a:path w="319" h="576">
                <a:moveTo>
                  <a:pt x="0" y="0"/>
                </a:moveTo>
                <a:cubicBezTo>
                  <a:pt x="128" y="60"/>
                  <a:pt x="257" y="120"/>
                  <a:pt x="288" y="216"/>
                </a:cubicBezTo>
                <a:cubicBezTo>
                  <a:pt x="319" y="312"/>
                  <a:pt x="252" y="444"/>
                  <a:pt x="186" y="576"/>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04" name="Text Box 74"/>
          <p:cNvSpPr txBox="1">
            <a:spLocks noChangeArrowheads="1"/>
          </p:cNvSpPr>
          <p:nvPr/>
        </p:nvSpPr>
        <p:spPr bwMode="auto">
          <a:xfrm>
            <a:off x="4918075" y="2754313"/>
            <a:ext cx="9969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200">
                <a:latin typeface="Arial" panose="020B0604020202020204" pitchFamily="34" charset="0"/>
                <a:ea typeface="宋体" panose="02010600030101010101" pitchFamily="2" charset="-122"/>
              </a:rPr>
              <a:t>MSC/SGSN</a:t>
            </a:r>
          </a:p>
        </p:txBody>
      </p:sp>
      <p:sp>
        <p:nvSpPr>
          <p:cNvPr id="66605" name="Line 75"/>
          <p:cNvSpPr>
            <a:spLocks noChangeShapeType="1"/>
          </p:cNvSpPr>
          <p:nvPr/>
        </p:nvSpPr>
        <p:spPr bwMode="auto">
          <a:xfrm>
            <a:off x="3956050" y="4108450"/>
            <a:ext cx="342900" cy="1905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606" name="Line 76"/>
          <p:cNvSpPr>
            <a:spLocks noChangeShapeType="1"/>
          </p:cNvSpPr>
          <p:nvPr/>
        </p:nvSpPr>
        <p:spPr bwMode="auto">
          <a:xfrm flipH="1">
            <a:off x="3994150" y="4629150"/>
            <a:ext cx="622300" cy="2413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607" name="Line 77"/>
          <p:cNvSpPr>
            <a:spLocks noChangeShapeType="1"/>
          </p:cNvSpPr>
          <p:nvPr/>
        </p:nvSpPr>
        <p:spPr bwMode="auto">
          <a:xfrm flipV="1">
            <a:off x="2851150" y="1835150"/>
            <a:ext cx="1587500" cy="4064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08" name="Line 78"/>
          <p:cNvSpPr>
            <a:spLocks noChangeShapeType="1"/>
          </p:cNvSpPr>
          <p:nvPr/>
        </p:nvSpPr>
        <p:spPr bwMode="auto">
          <a:xfrm>
            <a:off x="5276850" y="1873250"/>
            <a:ext cx="1816100" cy="9271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09" name="Line 79"/>
          <p:cNvSpPr>
            <a:spLocks noChangeShapeType="1"/>
          </p:cNvSpPr>
          <p:nvPr/>
        </p:nvSpPr>
        <p:spPr bwMode="auto">
          <a:xfrm>
            <a:off x="2838450" y="2470150"/>
            <a:ext cx="1612900" cy="6477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10" name="Line 80"/>
          <p:cNvSpPr>
            <a:spLocks noChangeShapeType="1"/>
          </p:cNvSpPr>
          <p:nvPr/>
        </p:nvSpPr>
        <p:spPr bwMode="auto">
          <a:xfrm>
            <a:off x="7283450" y="3295650"/>
            <a:ext cx="0" cy="3175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11" name="Line 81"/>
          <p:cNvSpPr>
            <a:spLocks noChangeShapeType="1"/>
          </p:cNvSpPr>
          <p:nvPr/>
        </p:nvSpPr>
        <p:spPr bwMode="auto">
          <a:xfrm>
            <a:off x="5492750" y="3409950"/>
            <a:ext cx="1447800" cy="7112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12" name="Line 82"/>
          <p:cNvSpPr>
            <a:spLocks noChangeShapeType="1"/>
          </p:cNvSpPr>
          <p:nvPr/>
        </p:nvSpPr>
        <p:spPr bwMode="auto">
          <a:xfrm>
            <a:off x="4870450" y="2178050"/>
            <a:ext cx="0" cy="9271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13" name="Line 83"/>
          <p:cNvSpPr>
            <a:spLocks noChangeShapeType="1"/>
          </p:cNvSpPr>
          <p:nvPr/>
        </p:nvSpPr>
        <p:spPr bwMode="auto">
          <a:xfrm>
            <a:off x="5060950" y="2114550"/>
            <a:ext cx="2006600" cy="149860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14" name="Text Box 84"/>
          <p:cNvSpPr txBox="1">
            <a:spLocks noChangeArrowheads="1"/>
          </p:cNvSpPr>
          <p:nvPr/>
        </p:nvSpPr>
        <p:spPr bwMode="auto">
          <a:xfrm>
            <a:off x="6880225" y="3294063"/>
            <a:ext cx="13404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400" dirty="0">
                <a:latin typeface="Arial" panose="020B0604020202020204" pitchFamily="34" charset="0"/>
                <a:ea typeface="宋体" panose="02010600030101010101" pitchFamily="2" charset="-122"/>
              </a:rPr>
              <a:t>边界</a:t>
            </a:r>
            <a:r>
              <a:rPr kumimoji="1" lang="zh-CN" altLang="en-US" sz="1400" dirty="0" smtClean="0">
                <a:latin typeface="Arial" panose="020B0604020202020204" pitchFamily="34" charset="0"/>
                <a:ea typeface="宋体" panose="02010600030101010101" pitchFamily="2" charset="-122"/>
              </a:rPr>
              <a:t>网关 </a:t>
            </a:r>
            <a:r>
              <a:rPr kumimoji="1" lang="en-US" altLang="zh-CN" sz="1400" dirty="0" smtClean="0">
                <a:latin typeface="Arial" panose="020B0604020202020204" pitchFamily="34" charset="0"/>
                <a:ea typeface="宋体" panose="02010600030101010101" pitchFamily="2" charset="-122"/>
              </a:rPr>
              <a:t>(</a:t>
            </a:r>
            <a:r>
              <a:rPr kumimoji="1" lang="en-US" altLang="zh-CN" sz="1400" dirty="0">
                <a:latin typeface="Arial" panose="020B0604020202020204" pitchFamily="34" charset="0"/>
                <a:ea typeface="宋体" panose="02010600030101010101" pitchFamily="2" charset="-122"/>
              </a:rPr>
              <a:t>BG)</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6861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F076D02B-F8EE-48F0-9AED-176A693AB24A}" type="slidenum">
              <a:rPr lang="en-US" altLang="zh-CN" sz="1400" smtClean="0"/>
              <a:pPr>
                <a:spcBef>
                  <a:spcPct val="0"/>
                </a:spcBef>
                <a:buClrTx/>
                <a:buFontTx/>
                <a:buNone/>
              </a:pPr>
              <a:t>33</a:t>
            </a:fld>
            <a:endParaRPr lang="en-US" altLang="zh-CN" sz="1400" smtClean="0"/>
          </a:p>
        </p:txBody>
      </p:sp>
      <p:sp>
        <p:nvSpPr>
          <p:cNvPr id="68612" name="Rectangle 2"/>
          <p:cNvSpPr>
            <a:spLocks noGrp="1" noChangeArrowheads="1"/>
          </p:cNvSpPr>
          <p:nvPr>
            <p:ph type="title"/>
          </p:nvPr>
        </p:nvSpPr>
        <p:spPr>
          <a:xfrm>
            <a:off x="908050" y="123825"/>
            <a:ext cx="7061200" cy="815975"/>
          </a:xfrm>
        </p:spPr>
        <p:txBody>
          <a:bodyPr/>
          <a:lstStyle/>
          <a:p>
            <a:pPr eaLnBrk="1" hangingPunct="1"/>
            <a:r>
              <a:rPr lang="zh-CN" altLang="en-US" sz="2800" dirty="0" smtClean="0">
                <a:ea typeface="宋体" panose="02010600030101010101" pitchFamily="2" charset="-122"/>
              </a:rPr>
              <a:t>开发</a:t>
            </a:r>
            <a:r>
              <a:rPr lang="en-US" altLang="zh-CN" sz="2800" dirty="0" smtClean="0">
                <a:ea typeface="宋体" panose="02010600030101010101" pitchFamily="2" charset="-122"/>
              </a:rPr>
              <a:t>4G</a:t>
            </a:r>
            <a:r>
              <a:rPr lang="zh-CN" altLang="en-US" sz="2800" dirty="0" smtClean="0">
                <a:ea typeface="宋体" panose="02010600030101010101" pitchFamily="2" charset="-122"/>
              </a:rPr>
              <a:t>系统的动机</a:t>
            </a:r>
            <a:endParaRPr lang="en-US" altLang="zh-CN" sz="2800" dirty="0" smtClean="0">
              <a:ea typeface="宋体" panose="02010600030101010101" pitchFamily="2" charset="-122"/>
            </a:endParaRPr>
          </a:p>
        </p:txBody>
      </p:sp>
      <p:sp>
        <p:nvSpPr>
          <p:cNvPr id="68613" name="Rectangle 3"/>
          <p:cNvSpPr>
            <a:spLocks noGrp="1" noChangeArrowheads="1"/>
          </p:cNvSpPr>
          <p:nvPr>
            <p:ph type="body" idx="1"/>
          </p:nvPr>
        </p:nvSpPr>
        <p:spPr>
          <a:xfrm>
            <a:off x="323850" y="1117600"/>
            <a:ext cx="8256588" cy="5257800"/>
          </a:xfrm>
        </p:spPr>
        <p:txBody>
          <a:bodyPr/>
          <a:lstStyle/>
          <a:p>
            <a:pPr eaLnBrk="1" hangingPunct="1"/>
            <a:r>
              <a:rPr lang="zh-CN" altLang="en-US" dirty="0" smtClean="0">
                <a:ea typeface="宋体" panose="02010600030101010101" pitchFamily="2" charset="-122"/>
              </a:rPr>
              <a:t>增加带宽至</a:t>
            </a:r>
            <a:r>
              <a:rPr lang="en-US" altLang="zh-CN" dirty="0" smtClean="0">
                <a:ea typeface="宋体" panose="02010600030101010101" pitchFamily="2" charset="-122"/>
              </a:rPr>
              <a:t>100 Mbps</a:t>
            </a:r>
            <a:r>
              <a:rPr lang="zh-CN" altLang="en-US" dirty="0" smtClean="0">
                <a:ea typeface="宋体" panose="02010600030101010101" pitchFamily="2" charset="-122"/>
              </a:rPr>
              <a:t>。</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从</a:t>
            </a:r>
            <a:r>
              <a:rPr lang="zh-CN" altLang="en-US" dirty="0">
                <a:ea typeface="宋体" panose="02010600030101010101" pitchFamily="2" charset="-122"/>
              </a:rPr>
              <a:t>现有系统平稳</a:t>
            </a:r>
            <a:r>
              <a:rPr lang="zh-CN" altLang="en-US" dirty="0" smtClean="0">
                <a:ea typeface="宋体" panose="02010600030101010101" pitchFamily="2" charset="-122"/>
              </a:rPr>
              <a:t>过渡</a:t>
            </a:r>
            <a:r>
              <a:rPr lang="zh-CN" altLang="en-US" dirty="0">
                <a:ea typeface="宋体" panose="02010600030101010101" pitchFamily="2" charset="-122"/>
              </a:rPr>
              <a:t>。</a:t>
            </a:r>
            <a:endParaRPr lang="en-US" altLang="zh-CN" dirty="0" smtClean="0">
              <a:ea typeface="宋体" panose="02010600030101010101" pitchFamily="2" charset="-122"/>
            </a:endParaRPr>
          </a:p>
          <a:p>
            <a:pPr eaLnBrk="1" hangingPunct="1"/>
            <a:r>
              <a:rPr lang="zh-CN" altLang="en-US" dirty="0">
                <a:ea typeface="宋体" panose="02010600030101010101" pitchFamily="2" charset="-122"/>
              </a:rPr>
              <a:t>利用现有的无线基础设施</a:t>
            </a:r>
            <a:r>
              <a:rPr lang="zh-CN" altLang="en-US" dirty="0" smtClean="0">
                <a:ea typeface="宋体" panose="02010600030101010101" pitchFamily="2" charset="-122"/>
              </a:rPr>
              <a:t>，甚至也包括个人无线</a:t>
            </a:r>
            <a:r>
              <a:rPr lang="zh-CN" altLang="en-US" dirty="0">
                <a:ea typeface="宋体" panose="02010600030101010101" pitchFamily="2" charset="-122"/>
              </a:rPr>
              <a:t>局域网。</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漫游在</a:t>
            </a:r>
            <a:r>
              <a:rPr lang="en-US" altLang="zh-CN" dirty="0" smtClean="0">
                <a:ea typeface="宋体" panose="02010600030101010101" pitchFamily="2" charset="-122"/>
              </a:rPr>
              <a:t>GSM</a:t>
            </a:r>
            <a:r>
              <a:rPr lang="zh-CN" altLang="en-US" dirty="0" smtClean="0">
                <a:ea typeface="宋体" panose="02010600030101010101" pitchFamily="2" charset="-122"/>
              </a:rPr>
              <a:t>的成功中起了关键性的作用。</a:t>
            </a:r>
            <a:r>
              <a:rPr lang="en-US" altLang="zh-CN" dirty="0" smtClean="0">
                <a:ea typeface="宋体" panose="02010600030101010101" pitchFamily="2" charset="-122"/>
              </a:rPr>
              <a:t> </a:t>
            </a:r>
            <a:r>
              <a:rPr lang="zh-CN" altLang="en-US" dirty="0" smtClean="0">
                <a:ea typeface="宋体" panose="02010600030101010101" pitchFamily="2" charset="-122"/>
              </a:rPr>
              <a:t>那么系统间的漫游如何呢？</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以要求的服务质量（</a:t>
            </a:r>
            <a:r>
              <a:rPr lang="en-US" altLang="zh-CN" dirty="0" err="1" smtClean="0">
                <a:ea typeface="宋体" panose="02010600030101010101" pitchFamily="2" charset="-122"/>
              </a:rPr>
              <a:t>QoS</a:t>
            </a:r>
            <a:r>
              <a:rPr lang="zh-CN" altLang="en-US" dirty="0" smtClean="0">
                <a:ea typeface="宋体" panose="02010600030101010101" pitchFamily="2" charset="-122"/>
              </a:rPr>
              <a:t>）来服务用户。</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7065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D3756A47-AFC4-454A-B307-5BA8D9CA7CFF}" type="slidenum">
              <a:rPr lang="en-US" altLang="zh-CN" sz="1400" smtClean="0"/>
              <a:pPr>
                <a:spcBef>
                  <a:spcPct val="0"/>
                </a:spcBef>
                <a:buClrTx/>
                <a:buFontTx/>
                <a:buNone/>
              </a:pPr>
              <a:t>34</a:t>
            </a:fld>
            <a:endParaRPr lang="en-US" altLang="zh-CN" sz="1400" smtClean="0"/>
          </a:p>
        </p:txBody>
      </p:sp>
      <p:sp>
        <p:nvSpPr>
          <p:cNvPr id="70660"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4G</a:t>
            </a:r>
            <a:r>
              <a:rPr lang="zh-CN" altLang="en-US" dirty="0" smtClean="0">
                <a:ea typeface="宋体" panose="02010600030101010101" pitchFamily="2" charset="-122"/>
              </a:rPr>
              <a:t>带来的新变化</a:t>
            </a:r>
            <a:endParaRPr lang="en-US" altLang="zh-CN" dirty="0" smtClean="0">
              <a:ea typeface="宋体" panose="02010600030101010101" pitchFamily="2" charset="-122"/>
            </a:endParaRPr>
          </a:p>
        </p:txBody>
      </p:sp>
      <p:sp>
        <p:nvSpPr>
          <p:cNvPr id="70661" name="Rectangle 3"/>
          <p:cNvSpPr>
            <a:spLocks noGrp="1" noChangeArrowheads="1"/>
          </p:cNvSpPr>
          <p:nvPr>
            <p:ph type="body" idx="1"/>
          </p:nvPr>
        </p:nvSpPr>
        <p:spPr>
          <a:xfrm>
            <a:off x="344488" y="982663"/>
            <a:ext cx="8256587" cy="3489325"/>
          </a:xfrm>
        </p:spPr>
        <p:txBody>
          <a:bodyPr/>
          <a:lstStyle/>
          <a:p>
            <a:pPr eaLnBrk="1" hangingPunct="1"/>
            <a:r>
              <a:rPr lang="zh-CN" altLang="en-US" dirty="0">
                <a:ea typeface="宋体" panose="02010600030101010101" pitchFamily="2" charset="-122"/>
              </a:rPr>
              <a:t>完全分组交换网络</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所有元素都是数字化的</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以更</a:t>
            </a:r>
            <a:r>
              <a:rPr lang="zh-CN" altLang="en-US" dirty="0">
                <a:ea typeface="宋体" panose="02010600030101010101" pitchFamily="2" charset="-122"/>
              </a:rPr>
              <a:t>高的</a:t>
            </a:r>
            <a:r>
              <a:rPr lang="zh-CN" altLang="en-US" dirty="0" smtClean="0">
                <a:ea typeface="宋体" panose="02010600030101010101" pitchFamily="2" charset="-122"/>
              </a:rPr>
              <a:t>带宽和较低</a:t>
            </a:r>
            <a:r>
              <a:rPr lang="zh-CN" altLang="en-US" dirty="0">
                <a:ea typeface="宋体" panose="02010600030101010101" pitchFamily="2" charset="-122"/>
              </a:rPr>
              <a:t>的成本提供多媒体服务</a:t>
            </a:r>
            <a:r>
              <a:rPr lang="en-US" altLang="zh-CN" dirty="0" smtClean="0">
                <a:ea typeface="宋体" panose="02010600030101010101" pitchFamily="2" charset="-122"/>
              </a:rPr>
              <a:t> ( </a:t>
            </a:r>
            <a:r>
              <a:rPr lang="en-US" altLang="zh-CN" dirty="0" smtClean="0">
                <a:solidFill>
                  <a:srgbClr val="33CC33"/>
                </a:solidFill>
                <a:ea typeface="宋体" panose="02010600030101010101" pitchFamily="2" charset="-122"/>
              </a:rPr>
              <a:t>~~ 100Mbit/s</a:t>
            </a:r>
            <a:r>
              <a:rPr lang="en-US" altLang="zh-CN" dirty="0" smtClean="0">
                <a:ea typeface="宋体" panose="02010600030101010101" pitchFamily="2" charset="-122"/>
              </a:rPr>
              <a:t> )</a:t>
            </a:r>
          </a:p>
          <a:p>
            <a:pPr eaLnBrk="1" hangingPunct="1"/>
            <a:r>
              <a:rPr lang="zh-CN" altLang="en-US" dirty="0" smtClean="0">
                <a:ea typeface="宋体" panose="02010600030101010101" pitchFamily="2" charset="-122"/>
              </a:rPr>
              <a:t>网络安全性高 </a:t>
            </a:r>
            <a:r>
              <a:rPr lang="en-US" altLang="zh-CN" dirty="0" smtClean="0">
                <a:ea typeface="宋体" panose="02010600030101010101" pitchFamily="2" charset="-122"/>
              </a:rPr>
              <a:t>(</a:t>
            </a:r>
            <a:r>
              <a:rPr lang="zh-CN" altLang="en-US" dirty="0" smtClean="0">
                <a:ea typeface="宋体" panose="02010600030101010101" pitchFamily="2" charset="-122"/>
              </a:rPr>
              <a:t>安全层</a:t>
            </a:r>
            <a:r>
              <a:rPr lang="en-US" altLang="zh-CN" dirty="0" smtClean="0">
                <a:ea typeface="宋体" panose="02010600030101010101" pitchFamily="2" charset="-122"/>
              </a:rPr>
              <a:t>)</a:t>
            </a:r>
          </a:p>
        </p:txBody>
      </p:sp>
      <p:sp>
        <p:nvSpPr>
          <p:cNvPr id="70662" name="Text Box 4"/>
          <p:cNvSpPr txBox="1">
            <a:spLocks noChangeArrowheads="1"/>
          </p:cNvSpPr>
          <p:nvPr/>
        </p:nvSpPr>
        <p:spPr bwMode="auto">
          <a:xfrm>
            <a:off x="1060450" y="4789488"/>
            <a:ext cx="7183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2800" dirty="0" smtClean="0">
                <a:latin typeface="Arial" panose="020B0604020202020204" pitchFamily="34" charset="0"/>
                <a:ea typeface="宋体" panose="02010600030101010101" pitchFamily="2" charset="-122"/>
              </a:rPr>
              <a:t>“</a:t>
            </a:r>
            <a:r>
              <a:rPr kumimoji="1" lang="zh-CN" altLang="en-US" sz="2800" dirty="0" smtClean="0">
                <a:latin typeface="Arial" panose="020B0604020202020204" pitchFamily="34" charset="0"/>
                <a:ea typeface="宋体" panose="02010600030101010101" pitchFamily="2" charset="-122"/>
              </a:rPr>
              <a:t>现在移动多媒体和固定电话成本相同</a:t>
            </a:r>
            <a:r>
              <a:rPr kumimoji="1" lang="en-US" altLang="zh-CN" sz="2800" dirty="0" smtClean="0">
                <a:latin typeface="Arial" panose="020B0604020202020204" pitchFamily="34" charset="0"/>
                <a:ea typeface="宋体" panose="02010600030101010101" pitchFamily="2" charset="-122"/>
              </a:rPr>
              <a:t>”</a:t>
            </a:r>
            <a:endParaRPr kumimoji="1" lang="en-US" altLang="zh-CN" sz="28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7270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A55626D7-E7AE-4D10-8456-4E91B3A2A7DB}" type="slidenum">
              <a:rPr lang="en-US" altLang="zh-CN" sz="1400" smtClean="0"/>
              <a:pPr>
                <a:spcBef>
                  <a:spcPct val="0"/>
                </a:spcBef>
                <a:buClrTx/>
                <a:buFontTx/>
                <a:buNone/>
              </a:pPr>
              <a:t>35</a:t>
            </a:fld>
            <a:endParaRPr lang="en-US" altLang="zh-CN" sz="1400" smtClean="0"/>
          </a:p>
        </p:txBody>
      </p:sp>
      <p:sp>
        <p:nvSpPr>
          <p:cNvPr id="72708" name="Rectangle 2"/>
          <p:cNvSpPr>
            <a:spLocks noGrp="1" noChangeArrowheads="1"/>
          </p:cNvSpPr>
          <p:nvPr>
            <p:ph type="title"/>
          </p:nvPr>
        </p:nvSpPr>
        <p:spPr/>
        <p:txBody>
          <a:bodyPr/>
          <a:lstStyle/>
          <a:p>
            <a:pPr eaLnBrk="1" hangingPunct="1"/>
            <a:r>
              <a:rPr lang="zh-CN" altLang="en-US" dirty="0" smtClean="0">
                <a:ea typeface="宋体" panose="02010600030101010101" pitchFamily="2" charset="-122"/>
              </a:rPr>
              <a:t>比较</a:t>
            </a:r>
            <a:r>
              <a:rPr lang="en-US" altLang="zh-CN" dirty="0" smtClean="0">
                <a:ea typeface="宋体" panose="02010600030101010101" pitchFamily="2" charset="-122"/>
              </a:rPr>
              <a:t>3G / 4G</a:t>
            </a:r>
          </a:p>
        </p:txBody>
      </p:sp>
      <p:sp>
        <p:nvSpPr>
          <p:cNvPr id="72709" name="Rectangle 3"/>
          <p:cNvSpPr>
            <a:spLocks noGrp="1" noChangeArrowheads="1"/>
          </p:cNvSpPr>
          <p:nvPr>
            <p:ph type="body" sz="half" idx="1"/>
          </p:nvPr>
        </p:nvSpPr>
        <p:spPr>
          <a:xfrm>
            <a:off x="344488" y="904875"/>
            <a:ext cx="4048125" cy="5257800"/>
          </a:xfrm>
        </p:spPr>
        <p:txBody>
          <a:bodyPr/>
          <a:lstStyle/>
          <a:p>
            <a:pPr eaLnBrk="1" hangingPunct="1">
              <a:lnSpc>
                <a:spcPct val="90000"/>
              </a:lnSpc>
              <a:buFontTx/>
              <a:buNone/>
            </a:pPr>
            <a:r>
              <a:rPr lang="en-US" altLang="zh-CN" sz="2400" dirty="0" smtClean="0">
                <a:solidFill>
                  <a:schemeClr val="accent2"/>
                </a:solidFill>
                <a:ea typeface="宋体" panose="02010600030101010101" pitchFamily="2" charset="-122"/>
              </a:rPr>
              <a:t>                 3G</a:t>
            </a:r>
            <a:endParaRPr lang="en-US" altLang="zh-CN" sz="2400" dirty="0" smtClean="0">
              <a:ea typeface="宋体" panose="02010600030101010101" pitchFamily="2" charset="-122"/>
            </a:endParaRPr>
          </a:p>
          <a:p>
            <a:pPr eaLnBrk="1" hangingPunct="1">
              <a:lnSpc>
                <a:spcPct val="90000"/>
              </a:lnSpc>
            </a:pPr>
            <a:r>
              <a:rPr lang="zh-CN" altLang="en-US" dirty="0" smtClean="0">
                <a:ea typeface="宋体" panose="02010600030101010101" pitchFamily="2" charset="-122"/>
              </a:rPr>
              <a:t>兼容</a:t>
            </a:r>
            <a:r>
              <a:rPr lang="en-US" altLang="zh-CN" dirty="0" smtClean="0">
                <a:ea typeface="宋体" panose="02010600030101010101" pitchFamily="2" charset="-122"/>
              </a:rPr>
              <a:t>2G</a:t>
            </a:r>
          </a:p>
          <a:p>
            <a:pPr eaLnBrk="1" hangingPunct="1">
              <a:lnSpc>
                <a:spcPct val="90000"/>
              </a:lnSpc>
            </a:pPr>
            <a:r>
              <a:rPr lang="zh-CN" altLang="en-US" dirty="0">
                <a:ea typeface="宋体" panose="02010600030101010101" pitchFamily="2" charset="-122"/>
              </a:rPr>
              <a:t>电路和分组交换</a:t>
            </a:r>
            <a:r>
              <a:rPr lang="zh-CN" altLang="en-US" dirty="0" smtClean="0">
                <a:ea typeface="宋体" panose="02010600030101010101" pitchFamily="2" charset="-122"/>
              </a:rPr>
              <a:t>数据</a:t>
            </a:r>
            <a:endParaRPr lang="en-US" altLang="zh-CN" dirty="0" smtClean="0">
              <a:ea typeface="宋体" panose="02010600030101010101" pitchFamily="2" charset="-122"/>
            </a:endParaRPr>
          </a:p>
          <a:p>
            <a:pPr eaLnBrk="1" hangingPunct="1">
              <a:lnSpc>
                <a:spcPct val="90000"/>
              </a:lnSpc>
            </a:pPr>
            <a:r>
              <a:rPr lang="zh-CN" altLang="en-US" dirty="0" smtClean="0">
                <a:ea typeface="宋体" panose="02010600030101010101" pitchFamily="2" charset="-122"/>
              </a:rPr>
              <a:t>现有和改进的数码设备的</a:t>
            </a:r>
            <a:r>
              <a:rPr lang="zh-CN" altLang="en-US" dirty="0">
                <a:ea typeface="宋体" panose="02010600030101010101" pitchFamily="2" charset="-122"/>
              </a:rPr>
              <a:t>结合</a:t>
            </a:r>
            <a:endParaRPr lang="en-US" altLang="zh-CN" dirty="0" smtClean="0">
              <a:ea typeface="宋体" panose="02010600030101010101" pitchFamily="2" charset="-122"/>
            </a:endParaRPr>
          </a:p>
          <a:p>
            <a:pPr eaLnBrk="1" hangingPunct="1">
              <a:lnSpc>
                <a:spcPct val="90000"/>
              </a:lnSpc>
            </a:pPr>
            <a:r>
              <a:rPr lang="zh-CN" altLang="en-US" dirty="0">
                <a:ea typeface="宋体" panose="02010600030101010101" pitchFamily="2" charset="-122"/>
              </a:rPr>
              <a:t>数据速率</a:t>
            </a:r>
            <a:endParaRPr lang="en-US" altLang="zh-CN" dirty="0" smtClean="0">
              <a:ea typeface="宋体" panose="02010600030101010101" pitchFamily="2" charset="-122"/>
            </a:endParaRPr>
          </a:p>
          <a:p>
            <a:pPr lvl="1" eaLnBrk="1" hangingPunct="1">
              <a:lnSpc>
                <a:spcPct val="90000"/>
              </a:lnSpc>
            </a:pPr>
            <a:r>
              <a:rPr lang="zh-CN" altLang="en-US" dirty="0" smtClean="0">
                <a:solidFill>
                  <a:schemeClr val="tx2"/>
                </a:solidFill>
                <a:ea typeface="宋体" panose="02010600030101010101" pitchFamily="2" charset="-122"/>
              </a:rPr>
              <a:t>对固定区域：</a:t>
            </a:r>
            <a:r>
              <a:rPr lang="en-US" altLang="zh-CN" dirty="0" smtClean="0">
                <a:solidFill>
                  <a:schemeClr val="tx2"/>
                </a:solidFill>
                <a:ea typeface="宋体" panose="02010600030101010101" pitchFamily="2" charset="-122"/>
              </a:rPr>
              <a:t>2Mbps</a:t>
            </a:r>
          </a:p>
          <a:p>
            <a:pPr lvl="1" eaLnBrk="1" hangingPunct="1">
              <a:lnSpc>
                <a:spcPct val="90000"/>
              </a:lnSpc>
            </a:pPr>
            <a:r>
              <a:rPr lang="zh-CN" altLang="en-US" dirty="0" smtClean="0">
                <a:solidFill>
                  <a:schemeClr val="tx2"/>
                </a:solidFill>
                <a:ea typeface="宋体" panose="02010600030101010101" pitchFamily="2" charset="-122"/>
              </a:rPr>
              <a:t>对室内</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室外和</a:t>
            </a:r>
            <a:r>
              <a:rPr lang="zh-CN" altLang="en-US" dirty="0" smtClean="0">
                <a:solidFill>
                  <a:schemeClr val="tx2"/>
                </a:solidFill>
                <a:ea typeface="宋体" panose="02010600030101010101" pitchFamily="2" charset="-122"/>
              </a:rPr>
              <a:t>行人：</a:t>
            </a:r>
            <a:r>
              <a:rPr lang="en-US" altLang="zh-CN" dirty="0" smtClean="0">
                <a:solidFill>
                  <a:schemeClr val="tx2"/>
                </a:solidFill>
                <a:ea typeface="宋体" panose="02010600030101010101" pitchFamily="2" charset="-122"/>
              </a:rPr>
              <a:t>384 kbps</a:t>
            </a:r>
          </a:p>
          <a:p>
            <a:pPr lvl="1" eaLnBrk="1" hangingPunct="1">
              <a:lnSpc>
                <a:spcPct val="90000"/>
              </a:lnSpc>
            </a:pPr>
            <a:r>
              <a:rPr lang="zh-CN" altLang="en-US" dirty="0" smtClean="0">
                <a:solidFill>
                  <a:schemeClr val="tx2"/>
                </a:solidFill>
                <a:ea typeface="宋体" panose="02010600030101010101" pitchFamily="2" charset="-122"/>
              </a:rPr>
              <a:t>车辆</a:t>
            </a:r>
            <a:r>
              <a:rPr lang="zh-CN" altLang="en-US" dirty="0">
                <a:solidFill>
                  <a:schemeClr val="tx2"/>
                </a:solidFill>
                <a:ea typeface="宋体" panose="02010600030101010101" pitchFamily="2" charset="-122"/>
              </a:rPr>
              <a:t>：</a:t>
            </a:r>
            <a:r>
              <a:rPr lang="en-US" altLang="zh-CN" dirty="0" smtClean="0">
                <a:solidFill>
                  <a:schemeClr val="tx2"/>
                </a:solidFill>
                <a:ea typeface="宋体" panose="02010600030101010101" pitchFamily="2" charset="-122"/>
              </a:rPr>
              <a:t>144kbps</a:t>
            </a:r>
            <a:endParaRPr lang="en-US" altLang="zh-CN" dirty="0" smtClean="0">
              <a:ea typeface="宋体" panose="02010600030101010101" pitchFamily="2" charset="-122"/>
            </a:endParaRPr>
          </a:p>
        </p:txBody>
      </p:sp>
      <p:sp>
        <p:nvSpPr>
          <p:cNvPr id="72710" name="Rectangle 4"/>
          <p:cNvSpPr>
            <a:spLocks noGrp="1" noChangeArrowheads="1"/>
          </p:cNvSpPr>
          <p:nvPr>
            <p:ph type="body" sz="half" idx="2"/>
          </p:nvPr>
        </p:nvSpPr>
        <p:spPr>
          <a:xfrm>
            <a:off x="4552950" y="982663"/>
            <a:ext cx="4048125" cy="5257800"/>
          </a:xfrm>
        </p:spPr>
        <p:txBody>
          <a:bodyPr/>
          <a:lstStyle/>
          <a:p>
            <a:pPr eaLnBrk="1" hangingPunct="1">
              <a:buFontTx/>
              <a:buNone/>
            </a:pPr>
            <a:r>
              <a:rPr lang="en-US" altLang="zh-CN" sz="2400" dirty="0" smtClean="0">
                <a:solidFill>
                  <a:schemeClr val="accent2"/>
                </a:solidFill>
                <a:ea typeface="宋体" panose="02010600030101010101" pitchFamily="2" charset="-122"/>
              </a:rPr>
              <a:t>                4G</a:t>
            </a:r>
          </a:p>
          <a:p>
            <a:pPr eaLnBrk="1" hangingPunct="1"/>
            <a:r>
              <a:rPr lang="zh-CN" altLang="en-US" dirty="0">
                <a:ea typeface="宋体" panose="02010600030101010101" pitchFamily="2" charset="-122"/>
              </a:rPr>
              <a:t>相比于</a:t>
            </a:r>
            <a:r>
              <a:rPr lang="en-US" altLang="zh-CN" dirty="0" smtClean="0">
                <a:ea typeface="宋体" panose="02010600030101010101" pitchFamily="2" charset="-122"/>
              </a:rPr>
              <a:t>3G</a:t>
            </a:r>
            <a:r>
              <a:rPr lang="zh-CN" altLang="en-US" dirty="0" smtClean="0">
                <a:ea typeface="宋体" panose="02010600030101010101" pitchFamily="2" charset="-122"/>
              </a:rPr>
              <a:t>的容量增加了一个数量级</a:t>
            </a:r>
            <a:endParaRPr lang="en-US" altLang="zh-CN" dirty="0" smtClean="0">
              <a:ea typeface="宋体" panose="02010600030101010101" pitchFamily="2" charset="-122"/>
            </a:endParaRPr>
          </a:p>
          <a:p>
            <a:pPr eaLnBrk="1" hangingPunct="1"/>
            <a:r>
              <a:rPr lang="zh-CN" altLang="en-US" dirty="0">
                <a:ea typeface="宋体" panose="02010600030101010101" pitchFamily="2" charset="-122"/>
              </a:rPr>
              <a:t>完全分组交换网</a:t>
            </a:r>
            <a:r>
              <a:rPr lang="zh-CN" altLang="en-US" dirty="0" smtClean="0">
                <a:ea typeface="宋体" panose="02010600030101010101" pitchFamily="2" charset="-122"/>
              </a:rPr>
              <a:t>络</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所有元素是数字化的</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更高的带宽 </a:t>
            </a:r>
            <a:r>
              <a:rPr lang="en-US" altLang="zh-CN" dirty="0" smtClean="0">
                <a:ea typeface="宋体" panose="02010600030101010101" pitchFamily="2" charset="-122"/>
              </a:rPr>
              <a:t>(~~100Mbps)</a:t>
            </a:r>
          </a:p>
          <a:p>
            <a:pPr eaLnBrk="1" hangingPunct="1"/>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052513"/>
            <a:ext cx="7416800" cy="49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弧形 5"/>
          <p:cNvSpPr/>
          <p:nvPr/>
        </p:nvSpPr>
        <p:spPr>
          <a:xfrm rot="900000">
            <a:off x="4264025" y="3502025"/>
            <a:ext cx="1871663" cy="720725"/>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7" name="弧形 6"/>
          <p:cNvSpPr/>
          <p:nvPr/>
        </p:nvSpPr>
        <p:spPr>
          <a:xfrm rot="900000">
            <a:off x="4264025" y="3502025"/>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cxnSp>
        <p:nvCxnSpPr>
          <p:cNvPr id="17" name="直接连接符 16"/>
          <p:cNvCxnSpPr/>
          <p:nvPr/>
        </p:nvCxnSpPr>
        <p:spPr>
          <a:xfrm>
            <a:off x="4427538" y="4573588"/>
            <a:ext cx="1566862" cy="650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19288" y="3805238"/>
            <a:ext cx="4073525" cy="8493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4" name="线形标注 1 23"/>
          <p:cNvSpPr/>
          <p:nvPr/>
        </p:nvSpPr>
        <p:spPr>
          <a:xfrm>
            <a:off x="0" y="2786063"/>
            <a:ext cx="914400" cy="612775"/>
          </a:xfrm>
          <a:prstGeom prst="borderCallout1">
            <a:avLst>
              <a:gd name="adj1" fmla="val 102851"/>
              <a:gd name="adj2" fmla="val 102522"/>
              <a:gd name="adj3" fmla="val 139445"/>
              <a:gd name="adj4" fmla="val 187192"/>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zh-CN" altLang="en-US" sz="1400" smtClean="0">
                <a:ea typeface="宋体" charset="-122"/>
              </a:rPr>
              <a:t>宏基站</a:t>
            </a:r>
          </a:p>
        </p:txBody>
      </p:sp>
      <p:sp>
        <p:nvSpPr>
          <p:cNvPr id="25" name="线形标注 1 24"/>
          <p:cNvSpPr/>
          <p:nvPr/>
        </p:nvSpPr>
        <p:spPr>
          <a:xfrm>
            <a:off x="-12700" y="3906838"/>
            <a:ext cx="914400" cy="612775"/>
          </a:xfrm>
          <a:prstGeom prst="borderCallout1">
            <a:avLst>
              <a:gd name="adj1" fmla="val 95746"/>
              <a:gd name="adj2" fmla="val 102522"/>
              <a:gd name="adj3" fmla="val 88303"/>
              <a:gd name="adj4" fmla="val 332072"/>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zh-CN" altLang="en-US" sz="1400" smtClean="0">
                <a:ea typeface="宋体" charset="-122"/>
              </a:rPr>
              <a:t>微基站</a:t>
            </a:r>
          </a:p>
        </p:txBody>
      </p:sp>
      <p:sp>
        <p:nvSpPr>
          <p:cNvPr id="26" name="线形标注 1 25"/>
          <p:cNvSpPr/>
          <p:nvPr/>
        </p:nvSpPr>
        <p:spPr>
          <a:xfrm>
            <a:off x="8229600" y="3092450"/>
            <a:ext cx="914400" cy="612775"/>
          </a:xfrm>
          <a:prstGeom prst="borderCallout1">
            <a:avLst>
              <a:gd name="adj1" fmla="val 53111"/>
              <a:gd name="adj2" fmla="val 2522"/>
              <a:gd name="adj3" fmla="val 145150"/>
              <a:gd name="adj4" fmla="val -77452"/>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zh-CN" altLang="en-US" sz="1400" smtClean="0">
                <a:ea typeface="宋体" charset="-122"/>
              </a:rPr>
              <a:t>光纤</a:t>
            </a:r>
          </a:p>
        </p:txBody>
      </p:sp>
      <p:sp>
        <p:nvSpPr>
          <p:cNvPr id="74762" name="TextBox 35"/>
          <p:cNvSpPr txBox="1">
            <a:spLocks noChangeArrowheads="1"/>
          </p:cNvSpPr>
          <p:nvPr/>
        </p:nvSpPr>
        <p:spPr bwMode="auto">
          <a:xfrm>
            <a:off x="179388" y="5949950"/>
            <a:ext cx="8712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0"/>
              </a:spcBef>
              <a:buClrTx/>
              <a:buFontTx/>
              <a:buNone/>
            </a:pPr>
            <a:r>
              <a:rPr lang="zh-CN" altLang="en-US" sz="1600">
                <a:latin typeface="Arial" panose="020B0604020202020204" pitchFamily="34" charset="0"/>
                <a:ea typeface="宋体" panose="02010600030101010101" pitchFamily="2" charset="-122"/>
              </a:rPr>
              <a:t>覆盖面积：</a:t>
            </a:r>
            <a:r>
              <a:rPr lang="en-US" altLang="zh-CN" sz="1600">
                <a:latin typeface="Arial" panose="020B0604020202020204" pitchFamily="34" charset="0"/>
                <a:ea typeface="宋体" panose="02010600030101010101" pitchFamily="2" charset="-122"/>
              </a:rPr>
              <a:t>2</a:t>
            </a:r>
            <a:r>
              <a:rPr lang="zh-CN" altLang="en-US" sz="1600">
                <a:latin typeface="Arial" panose="020B0604020202020204" pitchFamily="34" charset="0"/>
                <a:ea typeface="宋体" panose="02010600030101010101" pitchFamily="2" charset="-122"/>
              </a:rPr>
              <a:t>公里</a:t>
            </a:r>
            <a:r>
              <a:rPr lang="en-US" altLang="zh-CN" sz="1600">
                <a:latin typeface="Arial" panose="020B0604020202020204" pitchFamily="34" charset="0"/>
                <a:ea typeface="宋体" panose="02010600030101010101" pitchFamily="2" charset="-122"/>
              </a:rPr>
              <a:t> * 1.5</a:t>
            </a:r>
            <a:r>
              <a:rPr lang="zh-CN" altLang="en-US" sz="1600">
                <a:latin typeface="Arial" panose="020B0604020202020204" pitchFamily="34" charset="0"/>
                <a:ea typeface="宋体" panose="02010600030101010101" pitchFamily="2" charset="-122"/>
              </a:rPr>
              <a:t>公里</a:t>
            </a:r>
            <a:r>
              <a:rPr lang="en-US" altLang="zh-CN" sz="1600">
                <a:latin typeface="Arial" panose="020B0604020202020204" pitchFamily="34" charset="0"/>
                <a:ea typeface="宋体" panose="02010600030101010101" pitchFamily="2" charset="-122"/>
              </a:rPr>
              <a:t> </a:t>
            </a:r>
            <a:r>
              <a:rPr lang="zh-CN" altLang="en-US" sz="1600">
                <a:latin typeface="Arial" panose="020B0604020202020204" pitchFamily="34" charset="0"/>
                <a:ea typeface="宋体" panose="02010600030101010101" pitchFamily="2" charset="-122"/>
              </a:rPr>
              <a:t>校园</a:t>
            </a:r>
            <a:r>
              <a:rPr lang="en-US" altLang="zh-CN" sz="1600">
                <a:latin typeface="Arial" panose="020B0604020202020204" pitchFamily="34" charset="0"/>
                <a:ea typeface="宋体" panose="02010600030101010101" pitchFamily="2" charset="-122"/>
              </a:rPr>
              <a:t> </a:t>
            </a:r>
            <a:r>
              <a:rPr lang="zh-CN" altLang="en-US" sz="1600">
                <a:latin typeface="Arial" panose="020B0604020202020204" pitchFamily="34" charset="0"/>
                <a:ea typeface="宋体" panose="02010600030101010101" pitchFamily="2" charset="-122"/>
              </a:rPr>
              <a:t>（规模大：覆盖</a:t>
            </a:r>
            <a:r>
              <a:rPr lang="en-US" altLang="zh-CN" sz="1600">
                <a:latin typeface="Arial" panose="020B0604020202020204" pitchFamily="34" charset="0"/>
                <a:ea typeface="宋体" panose="02010600030101010101" pitchFamily="2" charset="-122"/>
              </a:rPr>
              <a:t>4</a:t>
            </a:r>
            <a:r>
              <a:rPr lang="zh-CN" altLang="en-US" sz="1600">
                <a:latin typeface="Arial" panose="020B0604020202020204" pitchFamily="34" charset="0"/>
                <a:ea typeface="宋体" panose="02010600030101010101" pitchFamily="2" charset="-122"/>
              </a:rPr>
              <a:t>万人校区）</a:t>
            </a:r>
            <a:endParaRPr lang="en-US" altLang="zh-CN" sz="1600">
              <a:latin typeface="Arial" panose="020B0604020202020204" pitchFamily="34" charset="0"/>
              <a:ea typeface="宋体" panose="02010600030101010101" pitchFamily="2" charset="-122"/>
            </a:endParaRPr>
          </a:p>
          <a:p>
            <a:pPr eaLnBrk="1" hangingPunct="1">
              <a:spcBef>
                <a:spcPct val="0"/>
              </a:spcBef>
              <a:buClrTx/>
              <a:buFontTx/>
              <a:buNone/>
            </a:pPr>
            <a:r>
              <a:rPr lang="en-US" altLang="zh-CN" sz="1600">
                <a:latin typeface="Arial" panose="020B0604020202020204" pitchFamily="34" charset="0"/>
                <a:ea typeface="宋体" panose="02010600030101010101" pitchFamily="2" charset="-122"/>
              </a:rPr>
              <a:t>40</a:t>
            </a:r>
            <a:r>
              <a:rPr lang="zh-CN" altLang="en-US" sz="1600">
                <a:latin typeface="Arial" panose="020B0604020202020204" pitchFamily="34" charset="0"/>
                <a:ea typeface="宋体" panose="02010600030101010101" pitchFamily="2" charset="-122"/>
              </a:rPr>
              <a:t>个基站：</a:t>
            </a:r>
            <a:r>
              <a:rPr lang="en-US" altLang="zh-CN" sz="1600">
                <a:latin typeface="Arial" panose="020B0604020202020204" pitchFamily="34" charset="0"/>
                <a:ea typeface="宋体" panose="02010600030101010101" pitchFamily="2" charset="-122"/>
              </a:rPr>
              <a:t>14</a:t>
            </a:r>
            <a:r>
              <a:rPr lang="zh-CN" altLang="en-US" sz="1600">
                <a:latin typeface="Arial" panose="020B0604020202020204" pitchFamily="34" charset="0"/>
                <a:ea typeface="宋体" panose="02010600030101010101" pitchFamily="2" charset="-122"/>
              </a:rPr>
              <a:t>个宏基站，</a:t>
            </a:r>
            <a:r>
              <a:rPr lang="en-US" altLang="zh-CN" sz="1600">
                <a:latin typeface="Arial" panose="020B0604020202020204" pitchFamily="34" charset="0"/>
                <a:ea typeface="宋体" panose="02010600030101010101" pitchFamily="2" charset="-122"/>
              </a:rPr>
              <a:t>26</a:t>
            </a:r>
            <a:r>
              <a:rPr lang="zh-CN" altLang="en-US" sz="1600">
                <a:latin typeface="Arial" panose="020B0604020202020204" pitchFamily="34" charset="0"/>
                <a:ea typeface="宋体" panose="02010600030101010101" pitchFamily="2" charset="-122"/>
              </a:rPr>
              <a:t>个微基站 （技术先进：</a:t>
            </a:r>
            <a:r>
              <a:rPr lang="en-US" altLang="zh-CN" sz="1600">
                <a:latin typeface="Arial" panose="020B0604020202020204" pitchFamily="34" charset="0"/>
                <a:ea typeface="宋体" panose="02010600030101010101" pitchFamily="2" charset="-122"/>
              </a:rPr>
              <a:t>CRAN</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ea typeface="宋体" panose="02010600030101010101" pitchFamily="2" charset="-122"/>
              </a:rPr>
              <a:t>8</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ea typeface="宋体" panose="02010600030101010101" pitchFamily="2" charset="-122"/>
              </a:rPr>
              <a:t>8 MIMO  </a:t>
            </a:r>
            <a:r>
              <a:rPr lang="zh-CN" altLang="en-US" sz="1600">
                <a:latin typeface="Arial" panose="020B0604020202020204" pitchFamily="34" charset="0"/>
                <a:ea typeface="宋体" panose="02010600030101010101" pitchFamily="2" charset="-122"/>
              </a:rPr>
              <a:t>（比美国</a:t>
            </a:r>
            <a:r>
              <a:rPr lang="en-US" altLang="zh-CN" sz="1600">
                <a:latin typeface="Arial" panose="020B0604020202020204" pitchFamily="34" charset="0"/>
                <a:ea typeface="宋体" panose="02010600030101010101" pitchFamily="2" charset="-122"/>
              </a:rPr>
              <a:t>LTE</a:t>
            </a:r>
            <a:r>
              <a:rPr lang="zh-CN" altLang="en-US" sz="1600">
                <a:latin typeface="Arial" panose="020B0604020202020204" pitchFamily="34" charset="0"/>
                <a:ea typeface="宋体" panose="02010600030101010101" pitchFamily="2" charset="-122"/>
              </a:rPr>
              <a:t>系统，</a:t>
            </a:r>
            <a:r>
              <a:rPr lang="en-US" altLang="zh-CN" sz="1600">
                <a:latin typeface="Arial" panose="020B0604020202020204" pitchFamily="34" charset="0"/>
                <a:ea typeface="宋体" panose="02010600030101010101" pitchFamily="2" charset="-122"/>
              </a:rPr>
              <a:t>Verison</a:t>
            </a:r>
            <a:r>
              <a:rPr lang="zh-CN" altLang="en-US" sz="1600">
                <a:latin typeface="Arial" panose="020B0604020202020204" pitchFamily="34" charset="0"/>
                <a:ea typeface="宋体" panose="02010600030101010101" pitchFamily="2" charset="-122"/>
              </a:rPr>
              <a:t>， </a:t>
            </a:r>
            <a:r>
              <a:rPr lang="en-US" altLang="zh-CN" sz="1600">
                <a:latin typeface="Arial" panose="020B0604020202020204" pitchFamily="34" charset="0"/>
                <a:ea typeface="宋体" panose="02010600030101010101" pitchFamily="2" charset="-122"/>
              </a:rPr>
              <a:t>AT&amp;T</a:t>
            </a:r>
            <a:r>
              <a:rPr lang="zh-CN" altLang="en-US" sz="1600">
                <a:latin typeface="Arial" panose="020B0604020202020204" pitchFamily="34" charset="0"/>
                <a:ea typeface="宋体" panose="02010600030101010101" pitchFamily="2" charset="-122"/>
              </a:rPr>
              <a:t>），多层次结构，融合蜂窝与</a:t>
            </a:r>
            <a:r>
              <a:rPr lang="en-US" altLang="zh-CN" sz="1600">
                <a:latin typeface="Arial" panose="020B0604020202020204" pitchFamily="34" charset="0"/>
                <a:ea typeface="宋体" panose="02010600030101010101" pitchFamily="2" charset="-122"/>
              </a:rPr>
              <a:t>CMMB</a:t>
            </a:r>
            <a:r>
              <a:rPr lang="zh-CN" altLang="en-US" sz="1600">
                <a:latin typeface="Arial" panose="020B0604020202020204" pitchFamily="34" charset="0"/>
                <a:ea typeface="宋体" panose="02010600030101010101" pitchFamily="2" charset="-122"/>
              </a:rPr>
              <a:t>广播网络）</a:t>
            </a:r>
            <a:endParaRPr lang="en-US" altLang="zh-CN" sz="1600">
              <a:latin typeface="Arial" panose="020B0604020202020204" pitchFamily="34" charset="0"/>
              <a:ea typeface="宋体" panose="02010600030101010101" pitchFamily="2" charset="-122"/>
            </a:endParaRPr>
          </a:p>
        </p:txBody>
      </p:sp>
      <p:sp>
        <p:nvSpPr>
          <p:cNvPr id="74763" name="标题 1"/>
          <p:cNvSpPr>
            <a:spLocks noGrp="1"/>
          </p:cNvSpPr>
          <p:nvPr>
            <p:ph type="title"/>
          </p:nvPr>
        </p:nvSpPr>
        <p:spPr>
          <a:xfrm>
            <a:off x="0" y="179388"/>
            <a:ext cx="9144000" cy="687387"/>
          </a:xfrm>
        </p:spPr>
        <p:txBody>
          <a:bodyPr/>
          <a:lstStyle/>
          <a:p>
            <a:pPr algn="ctr"/>
            <a:r>
              <a:rPr lang="en-US" altLang="zh-CN" sz="3000" cap="none" smtClean="0">
                <a:solidFill>
                  <a:srgbClr val="C00000"/>
                </a:solidFill>
                <a:ea typeface="宋体" panose="02010600030101010101" pitchFamily="2" charset="-122"/>
              </a:rPr>
              <a:t>       LTE</a:t>
            </a:r>
            <a:r>
              <a:rPr lang="zh-CN" altLang="en-US" sz="3000" cap="none" smtClean="0">
                <a:solidFill>
                  <a:srgbClr val="C00000"/>
                </a:solidFill>
                <a:ea typeface="宋体" panose="02010600030101010101" pitchFamily="2" charset="-122"/>
              </a:rPr>
              <a:t>云蜂窝无线校园示范网络</a:t>
            </a:r>
            <a:r>
              <a:rPr lang="en-US" altLang="zh-CN" sz="3000" cap="none" smtClean="0">
                <a:solidFill>
                  <a:srgbClr val="C00000"/>
                </a:solidFill>
                <a:ea typeface="宋体" panose="02010600030101010101" pitchFamily="2" charset="-122"/>
              </a:rPr>
              <a:t>(R10)</a:t>
            </a:r>
            <a:endParaRPr lang="zh-CN" altLang="en-US" sz="3000" cap="none" smtClean="0">
              <a:solidFill>
                <a:srgbClr val="C00000"/>
              </a:solidFill>
              <a:ea typeface="宋体" panose="02010600030101010101" pitchFamily="2" charset="-122"/>
            </a:endParaRPr>
          </a:p>
        </p:txBody>
      </p:sp>
      <p:sp>
        <p:nvSpPr>
          <p:cNvPr id="13" name="线形标注 1 12"/>
          <p:cNvSpPr/>
          <p:nvPr/>
        </p:nvSpPr>
        <p:spPr>
          <a:xfrm>
            <a:off x="6875463" y="1077913"/>
            <a:ext cx="914400" cy="612775"/>
          </a:xfrm>
          <a:prstGeom prst="borderCallout1">
            <a:avLst>
              <a:gd name="adj1" fmla="val 102851"/>
              <a:gd name="adj2" fmla="val 51728"/>
              <a:gd name="adj3" fmla="val 288041"/>
              <a:gd name="adj4" fmla="val 10361"/>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zh-CN" altLang="en-US" sz="1400" smtClean="0">
                <a:ea typeface="宋体" charset="-122"/>
              </a:rPr>
              <a:t>云蜂窝</a:t>
            </a:r>
            <a:r>
              <a:rPr lang="en-US" altLang="zh-CN" sz="1400" smtClean="0">
                <a:ea typeface="宋体" charset="-122"/>
              </a:rPr>
              <a:t>CRAN </a:t>
            </a:r>
            <a:r>
              <a:rPr lang="zh-CN" altLang="en-US" sz="1400" smtClean="0">
                <a:ea typeface="宋体" charset="-122"/>
              </a:rPr>
              <a:t>中心</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052513"/>
            <a:ext cx="7416800" cy="49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弧形 5"/>
          <p:cNvSpPr/>
          <p:nvPr/>
        </p:nvSpPr>
        <p:spPr>
          <a:xfrm rot="900000">
            <a:off x="4479925" y="3502025"/>
            <a:ext cx="1871663" cy="720725"/>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7" name="弧形 6"/>
          <p:cNvSpPr/>
          <p:nvPr/>
        </p:nvSpPr>
        <p:spPr>
          <a:xfrm rot="900000">
            <a:off x="4479925" y="3502025"/>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cxnSp>
        <p:nvCxnSpPr>
          <p:cNvPr id="17" name="直接连接符 16"/>
          <p:cNvCxnSpPr/>
          <p:nvPr/>
        </p:nvCxnSpPr>
        <p:spPr>
          <a:xfrm>
            <a:off x="4643438" y="4573588"/>
            <a:ext cx="1566862" cy="650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751138" y="4654550"/>
            <a:ext cx="3457575" cy="57626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900000">
            <a:off x="2888399" y="4517827"/>
            <a:ext cx="137707" cy="119524"/>
          </a:xfrm>
          <a:prstGeom prst="ellipse">
            <a:avLst/>
          </a:prstGeom>
          <a:solidFill>
            <a:srgbClr val="FFFF0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endParaRPr lang="zh-CN" altLang="en-US" smtClean="0">
              <a:solidFill>
                <a:srgbClr val="FFFFFF"/>
              </a:solidFill>
              <a:ea typeface="宋体" charset="-122"/>
            </a:endParaRPr>
          </a:p>
        </p:txBody>
      </p:sp>
      <p:sp>
        <p:nvSpPr>
          <p:cNvPr id="27" name="线形标注 1 26"/>
          <p:cNvSpPr/>
          <p:nvPr/>
        </p:nvSpPr>
        <p:spPr>
          <a:xfrm>
            <a:off x="6875463" y="1077913"/>
            <a:ext cx="914400" cy="612775"/>
          </a:xfrm>
          <a:prstGeom prst="borderCallout1">
            <a:avLst>
              <a:gd name="adj1" fmla="val 102851"/>
              <a:gd name="adj2" fmla="val 51728"/>
              <a:gd name="adj3" fmla="val 288041"/>
              <a:gd name="adj4" fmla="val 10361"/>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zh-CN" altLang="en-US" sz="1400" smtClean="0">
                <a:ea typeface="宋体" charset="-122"/>
              </a:rPr>
              <a:t>云蜂窝</a:t>
            </a:r>
            <a:r>
              <a:rPr lang="en-US" altLang="zh-CN" sz="1400" smtClean="0">
                <a:ea typeface="宋体" charset="-122"/>
              </a:rPr>
              <a:t>CRAN </a:t>
            </a:r>
            <a:r>
              <a:rPr lang="zh-CN" altLang="en-US" sz="1400" smtClean="0">
                <a:ea typeface="宋体" charset="-122"/>
              </a:rPr>
              <a:t>中心</a:t>
            </a:r>
          </a:p>
        </p:txBody>
      </p:sp>
      <p:sp>
        <p:nvSpPr>
          <p:cNvPr id="36" name="TextBox 35"/>
          <p:cNvSpPr txBox="1">
            <a:spLocks noChangeArrowheads="1"/>
          </p:cNvSpPr>
          <p:nvPr/>
        </p:nvSpPr>
        <p:spPr bwMode="auto">
          <a:xfrm>
            <a:off x="971550" y="6115050"/>
            <a:ext cx="71485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zh-CN" sz="1600">
                <a:latin typeface="Arial" panose="020B0604020202020204" pitchFamily="34" charset="0"/>
                <a:ea typeface="宋体" panose="02010600030101010101" pitchFamily="2" charset="-122"/>
              </a:rPr>
              <a:t>3 CMMB </a:t>
            </a:r>
            <a:r>
              <a:rPr lang="zh-CN" altLang="en-US" sz="1600">
                <a:latin typeface="Arial" panose="020B0604020202020204" pitchFamily="34" charset="0"/>
                <a:ea typeface="宋体" panose="02010600030101010101" pitchFamily="2" charset="-122"/>
              </a:rPr>
              <a:t>站址将于</a:t>
            </a:r>
            <a:r>
              <a:rPr lang="en-US" altLang="zh-CN" sz="1600">
                <a:latin typeface="Arial" panose="020B0604020202020204" pitchFamily="34" charset="0"/>
                <a:ea typeface="宋体" panose="02010600030101010101" pitchFamily="2" charset="-122"/>
              </a:rPr>
              <a:t>2012</a:t>
            </a:r>
            <a:r>
              <a:rPr lang="zh-CN" altLang="en-US" sz="1600">
                <a:latin typeface="Arial" panose="020B0604020202020204" pitchFamily="34" charset="0"/>
                <a:ea typeface="宋体" panose="02010600030101010101" pitchFamily="2" charset="-122"/>
              </a:rPr>
              <a:t>十月建设完成：</a:t>
            </a:r>
            <a:r>
              <a:rPr lang="en-US" altLang="zh-CN" sz="1600">
                <a:latin typeface="Arial" panose="020B0604020202020204" pitchFamily="34" charset="0"/>
                <a:ea typeface="宋体" panose="02010600030101010101" pitchFamily="2" charset="-122"/>
              </a:rPr>
              <a:t> Cellular-CMMB </a:t>
            </a:r>
            <a:r>
              <a:rPr lang="zh-CN" altLang="en-US" sz="1600">
                <a:latin typeface="Arial" panose="020B0604020202020204" pitchFamily="34" charset="0"/>
                <a:ea typeface="宋体" panose="02010600030101010101" pitchFamily="2" charset="-122"/>
              </a:rPr>
              <a:t>混合网络系统</a:t>
            </a:r>
            <a:endParaRPr lang="en-US" altLang="zh-CN" sz="1600">
              <a:latin typeface="Arial" panose="020B0604020202020204" pitchFamily="34" charset="0"/>
              <a:ea typeface="宋体" panose="02010600030101010101" pitchFamily="2" charset="-122"/>
            </a:endParaRPr>
          </a:p>
        </p:txBody>
      </p:sp>
      <p:sp>
        <p:nvSpPr>
          <p:cNvPr id="76812" name="标题 1"/>
          <p:cNvSpPr>
            <a:spLocks noGrp="1"/>
          </p:cNvSpPr>
          <p:nvPr>
            <p:ph type="title"/>
          </p:nvPr>
        </p:nvSpPr>
        <p:spPr>
          <a:xfrm>
            <a:off x="0" y="179388"/>
            <a:ext cx="9144000" cy="687387"/>
          </a:xfrm>
        </p:spPr>
        <p:txBody>
          <a:bodyPr/>
          <a:lstStyle/>
          <a:p>
            <a:pPr algn="ctr"/>
            <a:r>
              <a:rPr lang="en-US" altLang="zh-CN" sz="3000" cap="none" smtClean="0">
                <a:solidFill>
                  <a:srgbClr val="C00000"/>
                </a:solidFill>
                <a:ea typeface="宋体" panose="02010600030101010101" pitchFamily="2" charset="-122"/>
              </a:rPr>
              <a:t>LTE+CMMB</a:t>
            </a:r>
            <a:r>
              <a:rPr lang="zh-CN" altLang="en-US" sz="3000" cap="none" smtClean="0">
                <a:solidFill>
                  <a:srgbClr val="C00000"/>
                </a:solidFill>
                <a:ea typeface="宋体" panose="02010600030101010101" pitchFamily="2" charset="-122"/>
              </a:rPr>
              <a:t>云网络</a:t>
            </a:r>
          </a:p>
        </p:txBody>
      </p:sp>
      <p:sp>
        <p:nvSpPr>
          <p:cNvPr id="38" name="椭圆 37"/>
          <p:cNvSpPr/>
          <p:nvPr/>
        </p:nvSpPr>
        <p:spPr>
          <a:xfrm rot="900000">
            <a:off x="4947630" y="2830130"/>
            <a:ext cx="359659" cy="327040"/>
          </a:xfrm>
          <a:prstGeom prst="ellipse">
            <a:avLst/>
          </a:prstGeom>
          <a:solidFill>
            <a:srgbClr val="FF000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endParaRPr lang="zh-CN" altLang="en-US" smtClean="0">
              <a:solidFill>
                <a:srgbClr val="FFFFFF"/>
              </a:solidFill>
              <a:ea typeface="宋体" charset="-122"/>
            </a:endParaRPr>
          </a:p>
        </p:txBody>
      </p:sp>
      <p:sp>
        <p:nvSpPr>
          <p:cNvPr id="39" name="椭圆 38"/>
          <p:cNvSpPr/>
          <p:nvPr/>
        </p:nvSpPr>
        <p:spPr>
          <a:xfrm rot="900000">
            <a:off x="1131207" y="2370217"/>
            <a:ext cx="359659" cy="327040"/>
          </a:xfrm>
          <a:prstGeom prst="ellipse">
            <a:avLst/>
          </a:prstGeom>
          <a:solidFill>
            <a:srgbClr val="FF000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endParaRPr lang="zh-CN" altLang="en-US" smtClean="0">
              <a:solidFill>
                <a:srgbClr val="FFFFFF"/>
              </a:solidFill>
              <a:ea typeface="宋体" charset="-122"/>
            </a:endParaRPr>
          </a:p>
        </p:txBody>
      </p:sp>
      <p:sp>
        <p:nvSpPr>
          <p:cNvPr id="40" name="椭圆 39"/>
          <p:cNvSpPr/>
          <p:nvPr/>
        </p:nvSpPr>
        <p:spPr>
          <a:xfrm rot="900000">
            <a:off x="3363454" y="4818489"/>
            <a:ext cx="359659" cy="327040"/>
          </a:xfrm>
          <a:prstGeom prst="ellipse">
            <a:avLst/>
          </a:prstGeom>
          <a:solidFill>
            <a:srgbClr val="FF000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endParaRPr lang="zh-CN" altLang="en-US" smtClean="0">
              <a:solidFill>
                <a:srgbClr val="FFFFFF"/>
              </a:solidFill>
              <a:ea typeface="宋体" charset="-122"/>
            </a:endParaRPr>
          </a:p>
        </p:txBody>
      </p:sp>
      <p:sp>
        <p:nvSpPr>
          <p:cNvPr id="41" name="线形标注 1 40"/>
          <p:cNvSpPr/>
          <p:nvPr/>
        </p:nvSpPr>
        <p:spPr>
          <a:xfrm>
            <a:off x="4860925" y="1298575"/>
            <a:ext cx="1347788" cy="612775"/>
          </a:xfrm>
          <a:prstGeom prst="borderCallout1">
            <a:avLst>
              <a:gd name="adj1" fmla="val 93377"/>
              <a:gd name="adj2" fmla="val 75538"/>
              <a:gd name="adj3" fmla="val 273830"/>
              <a:gd name="adj4" fmla="val 18629"/>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en-US" altLang="zh-CN" sz="1400" smtClean="0">
                <a:ea typeface="宋体" charset="-122"/>
              </a:rPr>
              <a:t>CMMB Transmitter</a:t>
            </a:r>
            <a:endParaRPr lang="zh-CN" altLang="en-US" sz="1400" smtClean="0">
              <a:ea typeface="宋体" charset="-122"/>
            </a:endParaRPr>
          </a:p>
        </p:txBody>
      </p:sp>
      <p:cxnSp>
        <p:nvCxnSpPr>
          <p:cNvPr id="42" name="直接连接符 41"/>
          <p:cNvCxnSpPr/>
          <p:nvPr/>
        </p:nvCxnSpPr>
        <p:spPr>
          <a:xfrm>
            <a:off x="1485900" y="2581275"/>
            <a:ext cx="4619625" cy="201453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77827"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CEFCC21-8FDD-4C5B-85BE-0D945042CF93}" type="slidenum">
              <a:rPr lang="en-US" altLang="zh-CN" sz="1400" smtClean="0"/>
              <a:pPr>
                <a:spcBef>
                  <a:spcPct val="0"/>
                </a:spcBef>
                <a:buClrTx/>
                <a:buFontTx/>
                <a:buNone/>
              </a:pPr>
              <a:t>38</a:t>
            </a:fld>
            <a:endParaRPr lang="en-US" altLang="zh-CN" sz="1400" smtClean="0"/>
          </a:p>
        </p:txBody>
      </p:sp>
      <p:sp>
        <p:nvSpPr>
          <p:cNvPr id="7782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概要</a:t>
            </a:r>
            <a:endParaRPr lang="en-US" altLang="zh-CN" dirty="0" smtClean="0">
              <a:ea typeface="宋体" panose="02010600030101010101" pitchFamily="2" charset="-122"/>
            </a:endParaRPr>
          </a:p>
        </p:txBody>
      </p:sp>
      <p:sp>
        <p:nvSpPr>
          <p:cNvPr id="77829" name="Rectangle 3"/>
          <p:cNvSpPr>
            <a:spLocks noGrp="1" noChangeArrowheads="1"/>
          </p:cNvSpPr>
          <p:nvPr>
            <p:ph type="body" idx="1"/>
          </p:nvPr>
        </p:nvSpPr>
        <p:spPr>
          <a:xfrm>
            <a:off x="617538" y="1117600"/>
            <a:ext cx="7735887" cy="5102225"/>
          </a:xfrm>
        </p:spPr>
        <p:txBody>
          <a:bodyPr/>
          <a:lstStyle/>
          <a:p>
            <a:pPr eaLnBrk="1" hangingPunct="1"/>
            <a:r>
              <a:rPr lang="zh-CN" altLang="en-US" dirty="0">
                <a:ea typeface="宋体" panose="02010600030101010101" pitchFamily="2" charset="-122"/>
              </a:rPr>
              <a:t>基础</a:t>
            </a:r>
            <a:endParaRPr lang="en-US" altLang="zh-CN" dirty="0">
              <a:ea typeface="宋体" panose="02010600030101010101" pitchFamily="2" charset="-122"/>
            </a:endParaRPr>
          </a:p>
          <a:p>
            <a:pPr eaLnBrk="1" hangingPunct="1"/>
            <a:r>
              <a:rPr lang="zh-CN" altLang="en-US" dirty="0">
                <a:ea typeface="宋体" panose="02010600030101010101" pitchFamily="2" charset="-122"/>
              </a:rPr>
              <a:t>无线网络架构</a:t>
            </a:r>
            <a:endParaRPr lang="en-US" altLang="zh-CN" dirty="0">
              <a:ea typeface="宋体" panose="02010600030101010101" pitchFamily="2" charset="-122"/>
            </a:endParaRPr>
          </a:p>
          <a:p>
            <a:pPr lvl="1" eaLnBrk="1" hangingPunct="1"/>
            <a:r>
              <a:rPr lang="zh-CN" altLang="en-US" sz="2400" dirty="0">
                <a:solidFill>
                  <a:schemeClr val="bg2">
                    <a:lumMod val="60000"/>
                    <a:lumOff val="40000"/>
                  </a:schemeClr>
                </a:solidFill>
                <a:ea typeface="宋体" panose="02010600030101010101" pitchFamily="2" charset="-122"/>
              </a:rPr>
              <a:t>蜂窝网络架构</a:t>
            </a:r>
            <a:endParaRPr lang="en-US" altLang="zh-CN" sz="2400" dirty="0">
              <a:solidFill>
                <a:schemeClr val="bg2">
                  <a:lumMod val="60000"/>
                  <a:lumOff val="40000"/>
                </a:schemeClr>
              </a:solidFill>
              <a:ea typeface="宋体" panose="02010600030101010101" pitchFamily="2" charset="-122"/>
            </a:endParaRPr>
          </a:p>
          <a:p>
            <a:pPr lvl="1" eaLnBrk="1" hangingPunct="1"/>
            <a:r>
              <a:rPr lang="zh-CN" altLang="en-US" sz="2400" dirty="0">
                <a:ea typeface="宋体" panose="02010600030101010101" pitchFamily="2" charset="-122"/>
              </a:rPr>
              <a:t>卫星系统</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无线</a:t>
            </a:r>
            <a:r>
              <a:rPr lang="en-US" altLang="zh-CN" sz="2400" dirty="0">
                <a:ea typeface="宋体" panose="02010600030101010101" pitchFamily="2" charset="-122"/>
              </a:rPr>
              <a:t>LAN/PAN</a:t>
            </a:r>
          </a:p>
          <a:p>
            <a:pPr lvl="1" eaLnBrk="1" hangingPunct="1"/>
            <a:r>
              <a:rPr lang="en-US" altLang="zh-CN" sz="2400" dirty="0">
                <a:ea typeface="宋体" panose="02010600030101010101" pitchFamily="2" charset="-122"/>
              </a:rPr>
              <a:t>Ad hoc</a:t>
            </a:r>
            <a:r>
              <a:rPr lang="zh-CN" altLang="en-US" sz="2400" dirty="0">
                <a:ea typeface="宋体" panose="02010600030101010101" pitchFamily="2" charset="-122"/>
              </a:rPr>
              <a:t>网络</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传感器网络</a:t>
            </a:r>
            <a:endParaRPr lang="en-US" altLang="zh-CN" sz="2400" dirty="0">
              <a:ea typeface="宋体" panose="02010600030101010101" pitchFamily="2" charset="-122"/>
            </a:endParaRPr>
          </a:p>
          <a:p>
            <a:pPr eaLnBrk="1" hangingPunct="1"/>
            <a:r>
              <a:rPr lang="zh-CN" altLang="en-US" dirty="0">
                <a:ea typeface="宋体" panose="02010600030101010101" pitchFamily="2" charset="-122"/>
              </a:rPr>
              <a:t>背景</a:t>
            </a:r>
            <a:endParaRPr lang="en-US" altLang="zh-CN" dirty="0">
              <a:ea typeface="宋体" panose="02010600030101010101" pitchFamily="2" charset="-122"/>
            </a:endParaRPr>
          </a:p>
          <a:p>
            <a:pPr lvl="1" eaLnBrk="1" hangingPunct="1"/>
            <a:r>
              <a:rPr lang="en-US" altLang="zh-CN" sz="2400" dirty="0">
                <a:ea typeface="宋体" panose="02010600030101010101" pitchFamily="2" charset="-122"/>
              </a:rPr>
              <a:t>FDMA/TDMA/CDMA</a:t>
            </a:r>
          </a:p>
          <a:p>
            <a:pPr lvl="1" eaLnBrk="1" hangingPunct="1"/>
            <a:r>
              <a:rPr lang="zh-CN" altLang="en-US" sz="2400" dirty="0">
                <a:ea typeface="宋体" panose="02010600030101010101" pitchFamily="2" charset="-122"/>
              </a:rPr>
              <a:t>连接</a:t>
            </a:r>
            <a:r>
              <a:rPr lang="zh-CN" altLang="en-US" sz="2400" dirty="0" smtClean="0">
                <a:ea typeface="宋体" panose="02010600030101010101" pitchFamily="2" charset="-122"/>
              </a:rPr>
              <a:t>设置</a:t>
            </a:r>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7987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0219982-8CD3-43DA-B9A1-9F3E8A70C754}" type="slidenum">
              <a:rPr lang="en-US" altLang="zh-CN" sz="1400" smtClean="0"/>
              <a:pPr>
                <a:spcBef>
                  <a:spcPct val="0"/>
                </a:spcBef>
                <a:buClrTx/>
                <a:buFontTx/>
                <a:buNone/>
              </a:pPr>
              <a:t>39</a:t>
            </a:fld>
            <a:endParaRPr lang="en-US" altLang="zh-CN" sz="1400" smtClean="0"/>
          </a:p>
        </p:txBody>
      </p:sp>
      <p:sp>
        <p:nvSpPr>
          <p:cNvPr id="79876" name="Rectangle 2"/>
          <p:cNvSpPr>
            <a:spLocks noGrp="1" noChangeArrowheads="1"/>
          </p:cNvSpPr>
          <p:nvPr>
            <p:ph type="body" idx="1"/>
          </p:nvPr>
        </p:nvSpPr>
        <p:spPr>
          <a:xfrm>
            <a:off x="665163" y="1150938"/>
            <a:ext cx="8135937" cy="4297362"/>
          </a:xfrm>
          <a:noFill/>
        </p:spPr>
        <p:txBody>
          <a:bodyPr/>
          <a:lstStyle/>
          <a:p>
            <a:pPr eaLnBrk="1" hangingPunct="1"/>
            <a:r>
              <a:rPr lang="zh-CN" altLang="en-US" dirty="0" smtClean="0">
                <a:ea typeface="宋体" panose="02010600030101010101" pitchFamily="2" charset="-122"/>
              </a:rPr>
              <a:t>传统应用</a:t>
            </a:r>
            <a:endParaRPr lang="en-US" altLang="zh-CN" dirty="0" smtClean="0">
              <a:ea typeface="宋体" panose="02010600030101010101" pitchFamily="2" charset="-122"/>
            </a:endParaRPr>
          </a:p>
          <a:p>
            <a:pPr lvl="1" eaLnBrk="1" hangingPunct="1"/>
            <a:r>
              <a:rPr lang="zh-CN" altLang="en-US" dirty="0">
                <a:ea typeface="宋体" panose="02010600030101010101" pitchFamily="2" charset="-122"/>
              </a:rPr>
              <a:t>气象卫星</a:t>
            </a:r>
            <a:endParaRPr lang="en-US" altLang="zh-CN" dirty="0" smtClean="0">
              <a:ea typeface="宋体" panose="02010600030101010101" pitchFamily="2" charset="-122"/>
            </a:endParaRPr>
          </a:p>
          <a:p>
            <a:pPr lvl="1" eaLnBrk="1" hangingPunct="1"/>
            <a:r>
              <a:rPr lang="zh-CN" altLang="en-US" dirty="0">
                <a:ea typeface="宋体" panose="02010600030101010101" pitchFamily="2" charset="-122"/>
              </a:rPr>
              <a:t>电台</a:t>
            </a:r>
            <a:r>
              <a:rPr lang="zh-CN" altLang="en-US" dirty="0" smtClean="0">
                <a:ea typeface="宋体" panose="02010600030101010101" pitchFamily="2" charset="-122"/>
              </a:rPr>
              <a:t>和电视广播</a:t>
            </a:r>
            <a:endParaRPr lang="en-US" altLang="zh-CN" dirty="0" smtClean="0">
              <a:ea typeface="宋体" panose="02010600030101010101" pitchFamily="2" charset="-122"/>
            </a:endParaRPr>
          </a:p>
          <a:p>
            <a:pPr lvl="1" eaLnBrk="1" hangingPunct="1"/>
            <a:r>
              <a:rPr lang="zh-CN" altLang="en-US" dirty="0" smtClean="0">
                <a:ea typeface="宋体" panose="02010600030101010101" pitchFamily="2" charset="-122"/>
              </a:rPr>
              <a:t>军用卫星</a:t>
            </a:r>
            <a:endParaRPr lang="en-US" altLang="zh-CN" dirty="0" smtClean="0">
              <a:solidFill>
                <a:srgbClr val="000066"/>
              </a:solidFill>
              <a:ea typeface="宋体" panose="02010600030101010101" pitchFamily="2" charset="-122"/>
            </a:endParaRPr>
          </a:p>
          <a:p>
            <a:pPr eaLnBrk="1" hangingPunct="1"/>
            <a:r>
              <a:rPr lang="zh-CN" altLang="en-US" dirty="0" smtClean="0">
                <a:ea typeface="宋体" panose="02010600030101010101" pitchFamily="2" charset="-122"/>
              </a:rPr>
              <a:t>通信应用</a:t>
            </a:r>
            <a:endParaRPr lang="en-US" altLang="zh-CN" dirty="0" smtClean="0">
              <a:ea typeface="宋体" panose="02010600030101010101" pitchFamily="2" charset="-122"/>
            </a:endParaRPr>
          </a:p>
          <a:p>
            <a:pPr lvl="1" eaLnBrk="1" hangingPunct="1"/>
            <a:r>
              <a:rPr lang="zh-CN" altLang="en-US" dirty="0" smtClean="0">
                <a:ea typeface="宋体" panose="02010600030101010101" pitchFamily="2" charset="-122"/>
              </a:rPr>
              <a:t>全球电话连接</a:t>
            </a:r>
            <a:endParaRPr lang="en-US" altLang="zh-CN" dirty="0" smtClean="0">
              <a:ea typeface="宋体" panose="02010600030101010101" pitchFamily="2" charset="-122"/>
            </a:endParaRPr>
          </a:p>
          <a:p>
            <a:pPr lvl="1" eaLnBrk="1" hangingPunct="1"/>
            <a:r>
              <a:rPr lang="zh-CN" altLang="en-US" dirty="0" smtClean="0">
                <a:ea typeface="宋体" panose="02010600030101010101" pitchFamily="2" charset="-122"/>
              </a:rPr>
              <a:t>全球网络骨干网</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GPS</a:t>
            </a:r>
          </a:p>
        </p:txBody>
      </p:sp>
      <p:sp>
        <p:nvSpPr>
          <p:cNvPr id="79877" name="Rectangle 3"/>
          <p:cNvSpPr>
            <a:spLocks noGrp="1" noChangeArrowheads="1"/>
          </p:cNvSpPr>
          <p:nvPr>
            <p:ph type="title"/>
          </p:nvPr>
        </p:nvSpPr>
        <p:spPr/>
        <p:txBody>
          <a:bodyPr/>
          <a:lstStyle/>
          <a:p>
            <a:pPr eaLnBrk="1" hangingPunct="1"/>
            <a:r>
              <a:rPr lang="zh-CN" altLang="en-US" dirty="0" smtClean="0">
                <a:ea typeface="宋体" panose="02010600030101010101" pitchFamily="2" charset="-122"/>
              </a:rPr>
              <a:t>卫星系统</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页脚占位符 3"/>
          <p:cNvSpPr txBox="1">
            <a:spLocks noGrp="1"/>
          </p:cNvSpPr>
          <p:nvPr/>
        </p:nvSpPr>
        <p:spPr bwMode="auto">
          <a:xfrm>
            <a:off x="5535613" y="6613525"/>
            <a:ext cx="2222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zh-CN" sz="1600" b="0">
                <a:ea typeface="宋体" panose="02010600030101010101" pitchFamily="2" charset="-122"/>
              </a:rPr>
              <a:t>Dr. Xinbing Wang</a:t>
            </a:r>
          </a:p>
        </p:txBody>
      </p:sp>
      <p:sp>
        <p:nvSpPr>
          <p:cNvPr id="10243" name="灯片编号占位符 4"/>
          <p:cNvSpPr txBox="1">
            <a:spLocks noGrp="1"/>
          </p:cNvSpPr>
          <p:nvPr/>
        </p:nvSpPr>
        <p:spPr bwMode="auto">
          <a:xfrm>
            <a:off x="8086725" y="6589713"/>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r" eaLnBrk="1" hangingPunct="1">
              <a:spcBef>
                <a:spcPct val="0"/>
              </a:spcBef>
              <a:buClrTx/>
              <a:buFontTx/>
              <a:buNone/>
            </a:pPr>
            <a:fld id="{6F277FC7-F481-4BCB-93D2-8A4DD7F47C17}" type="slidenum">
              <a:rPr lang="en-US" altLang="zh-CN" sz="1400" b="0">
                <a:ea typeface="宋体" panose="02010600030101010101" pitchFamily="2" charset="-122"/>
              </a:rPr>
              <a:pPr algn="r" eaLnBrk="1" hangingPunct="1">
                <a:spcBef>
                  <a:spcPct val="0"/>
                </a:spcBef>
                <a:buClrTx/>
                <a:buFontTx/>
                <a:buNone/>
              </a:pPr>
              <a:t>4</a:t>
            </a:fld>
            <a:endParaRPr lang="en-US" altLang="zh-CN" sz="1400" b="0">
              <a:ea typeface="宋体" panose="02010600030101010101" pitchFamily="2" charset="-122"/>
            </a:endParaRPr>
          </a:p>
        </p:txBody>
      </p:sp>
      <p:sp>
        <p:nvSpPr>
          <p:cNvPr id="10244" name="Rectangle 2"/>
          <p:cNvSpPr>
            <a:spLocks noGrp="1" noChangeArrowheads="1"/>
          </p:cNvSpPr>
          <p:nvPr>
            <p:ph type="title" idx="4294967295"/>
          </p:nvPr>
        </p:nvSpPr>
        <p:spPr/>
        <p:txBody>
          <a:bodyPr/>
          <a:lstStyle/>
          <a:p>
            <a:pPr eaLnBrk="1" hangingPunct="1"/>
            <a:r>
              <a:rPr lang="zh-CN" altLang="en-US" smtClean="0">
                <a:ea typeface="宋体" panose="02010600030101010101" pitchFamily="2" charset="-122"/>
              </a:rPr>
              <a:t>概要</a:t>
            </a:r>
            <a:endParaRPr lang="en-US" altLang="zh-CN" smtClean="0">
              <a:ea typeface="宋体" panose="02010600030101010101" pitchFamily="2" charset="-122"/>
            </a:endParaRPr>
          </a:p>
        </p:txBody>
      </p:sp>
      <p:sp>
        <p:nvSpPr>
          <p:cNvPr id="10245" name="Rectangle 3"/>
          <p:cNvSpPr>
            <a:spLocks noGrp="1" noChangeArrowheads="1"/>
          </p:cNvSpPr>
          <p:nvPr>
            <p:ph type="body" idx="4294967295"/>
          </p:nvPr>
        </p:nvSpPr>
        <p:spPr>
          <a:xfrm>
            <a:off x="617538" y="1117600"/>
            <a:ext cx="7735887" cy="5102225"/>
          </a:xfrm>
        </p:spPr>
        <p:txBody>
          <a:bodyPr/>
          <a:lstStyle/>
          <a:p>
            <a:pPr eaLnBrk="1" hangingPunct="1"/>
            <a:r>
              <a:rPr lang="zh-CN" altLang="en-US" dirty="0" smtClean="0">
                <a:ea typeface="宋体" panose="02010600030101010101" pitchFamily="2" charset="-122"/>
              </a:rPr>
              <a:t>基础</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无线网络架构</a:t>
            </a:r>
            <a:endParaRPr lang="en-US" altLang="zh-CN" dirty="0" smtClean="0">
              <a:ea typeface="宋体" panose="02010600030101010101" pitchFamily="2" charset="-122"/>
            </a:endParaRPr>
          </a:p>
          <a:p>
            <a:pPr lvl="1" eaLnBrk="1" hangingPunct="1"/>
            <a:r>
              <a:rPr lang="zh-CN" altLang="en-US" sz="2400" dirty="0" smtClean="0">
                <a:ea typeface="宋体" panose="02010600030101010101" pitchFamily="2" charset="-122"/>
              </a:rPr>
              <a:t>蜂窝网络架构</a:t>
            </a:r>
            <a:endParaRPr lang="en-US" altLang="zh-CN" sz="2400" dirty="0" smtClean="0">
              <a:ea typeface="宋体" panose="02010600030101010101" pitchFamily="2" charset="-122"/>
            </a:endParaRPr>
          </a:p>
          <a:p>
            <a:pPr lvl="1" eaLnBrk="1" hangingPunct="1"/>
            <a:r>
              <a:rPr lang="zh-CN" altLang="en-US" sz="2400" dirty="0" smtClean="0">
                <a:ea typeface="宋体" panose="02010600030101010101" pitchFamily="2" charset="-122"/>
              </a:rPr>
              <a:t>卫星系统</a:t>
            </a:r>
            <a:endParaRPr lang="en-US" altLang="zh-CN" sz="2400" dirty="0" smtClean="0">
              <a:ea typeface="宋体" panose="02010600030101010101" pitchFamily="2" charset="-122"/>
            </a:endParaRPr>
          </a:p>
          <a:p>
            <a:pPr lvl="1" eaLnBrk="1" hangingPunct="1"/>
            <a:r>
              <a:rPr lang="zh-CN" altLang="en-US" sz="2400" dirty="0" smtClean="0">
                <a:ea typeface="宋体" panose="02010600030101010101" pitchFamily="2" charset="-122"/>
              </a:rPr>
              <a:t>无线</a:t>
            </a:r>
            <a:r>
              <a:rPr lang="en-US" altLang="zh-CN" sz="2400" dirty="0" smtClean="0">
                <a:ea typeface="宋体" panose="02010600030101010101" pitchFamily="2" charset="-122"/>
              </a:rPr>
              <a:t>LAN/PAN</a:t>
            </a:r>
          </a:p>
          <a:p>
            <a:pPr lvl="1" eaLnBrk="1" hangingPunct="1"/>
            <a:r>
              <a:rPr lang="en-US" altLang="zh-CN" sz="2400" dirty="0" smtClean="0">
                <a:ea typeface="宋体" panose="02010600030101010101" pitchFamily="2" charset="-122"/>
              </a:rPr>
              <a:t>Ad hoc</a:t>
            </a:r>
            <a:r>
              <a:rPr lang="zh-CN" altLang="en-US" sz="2400" dirty="0" smtClean="0">
                <a:ea typeface="宋体" panose="02010600030101010101" pitchFamily="2" charset="-122"/>
              </a:rPr>
              <a:t>网络</a:t>
            </a:r>
            <a:endParaRPr lang="en-US" altLang="zh-CN" sz="2400" dirty="0" smtClean="0">
              <a:ea typeface="宋体" panose="02010600030101010101" pitchFamily="2" charset="-122"/>
            </a:endParaRPr>
          </a:p>
          <a:p>
            <a:pPr lvl="1" eaLnBrk="1" hangingPunct="1"/>
            <a:r>
              <a:rPr lang="zh-CN" altLang="en-US" sz="2400" dirty="0" smtClean="0">
                <a:ea typeface="宋体" panose="02010600030101010101" pitchFamily="2" charset="-122"/>
              </a:rPr>
              <a:t>传感器网络</a:t>
            </a:r>
            <a:endParaRPr lang="en-US" altLang="zh-CN" sz="2400" dirty="0" smtClean="0">
              <a:ea typeface="宋体" panose="02010600030101010101" pitchFamily="2" charset="-122"/>
            </a:endParaRPr>
          </a:p>
          <a:p>
            <a:pPr eaLnBrk="1" hangingPunct="1"/>
            <a:r>
              <a:rPr lang="zh-CN" altLang="en-US" dirty="0" smtClean="0">
                <a:ea typeface="宋体" panose="02010600030101010101" pitchFamily="2" charset="-122"/>
              </a:rPr>
              <a:t>背景</a:t>
            </a:r>
            <a:endParaRPr lang="en-US" altLang="zh-CN" dirty="0" smtClean="0">
              <a:ea typeface="宋体" panose="02010600030101010101" pitchFamily="2" charset="-122"/>
            </a:endParaRPr>
          </a:p>
          <a:p>
            <a:pPr lvl="1" eaLnBrk="1" hangingPunct="1"/>
            <a:r>
              <a:rPr lang="en-US" altLang="zh-CN" sz="2400" dirty="0" smtClean="0">
                <a:ea typeface="宋体" panose="02010600030101010101" pitchFamily="2" charset="-122"/>
              </a:rPr>
              <a:t>FDMA/TDMA/CDMA</a:t>
            </a:r>
          </a:p>
          <a:p>
            <a:pPr lvl="1" eaLnBrk="1" hangingPunct="1"/>
            <a:r>
              <a:rPr lang="zh-CN" altLang="en-US" sz="2400" dirty="0" smtClean="0">
                <a:ea typeface="宋体" panose="02010600030101010101" pitchFamily="2" charset="-122"/>
              </a:rPr>
              <a:t>连接设置</a:t>
            </a:r>
            <a:endParaRPr lang="en-US" altLang="zh-CN" sz="2000" dirty="0" smtClean="0">
              <a:ea typeface="宋体" panose="02010600030101010101" pitchFamily="2" charset="-122"/>
            </a:endParaRPr>
          </a:p>
          <a:p>
            <a:pPr lvl="1" eaLnBrk="1" hangingPunct="1"/>
            <a:endParaRPr lang="en-US" altLang="zh-CN" sz="24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81923"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D03A15DE-0BFE-42DC-B85A-81AB199CB98E}" type="slidenum">
              <a:rPr lang="en-US" altLang="zh-CN" sz="1400" smtClean="0"/>
              <a:pPr>
                <a:spcBef>
                  <a:spcPct val="0"/>
                </a:spcBef>
                <a:buClrTx/>
                <a:buFontTx/>
                <a:buNone/>
              </a:pPr>
              <a:t>40</a:t>
            </a:fld>
            <a:endParaRPr lang="en-US" altLang="zh-CN" sz="1400" smtClean="0"/>
          </a:p>
        </p:txBody>
      </p:sp>
      <p:sp>
        <p:nvSpPr>
          <p:cNvPr id="81924" name="Rectangle 2"/>
          <p:cNvSpPr>
            <a:spLocks noGrp="1" noChangeArrowheads="1"/>
          </p:cNvSpPr>
          <p:nvPr>
            <p:ph type="title"/>
          </p:nvPr>
        </p:nvSpPr>
        <p:spPr/>
        <p:txBody>
          <a:bodyPr/>
          <a:lstStyle/>
          <a:p>
            <a:pPr eaLnBrk="1" hangingPunct="1"/>
            <a:r>
              <a:rPr lang="en-US" altLang="zh-CN" sz="2800" dirty="0" smtClean="0">
                <a:ea typeface="宋体" panose="02010600030101010101" pitchFamily="2" charset="-122"/>
              </a:rPr>
              <a:t>WLAN--</a:t>
            </a:r>
            <a:r>
              <a:rPr lang="zh-CN" altLang="en-US" sz="2800" dirty="0">
                <a:ea typeface="宋体" panose="02010600030101010101" pitchFamily="2" charset="-122"/>
              </a:rPr>
              <a:t> 基础设施网络</a:t>
            </a:r>
            <a:endParaRPr lang="en-US" altLang="zh-CN" dirty="0" smtClean="0">
              <a:ea typeface="宋体" panose="02010600030101010101" pitchFamily="2" charset="-122"/>
            </a:endParaRPr>
          </a:p>
        </p:txBody>
      </p:sp>
      <p:sp>
        <p:nvSpPr>
          <p:cNvPr id="81925" name="Rectangle 3"/>
          <p:cNvSpPr>
            <a:spLocks noGrp="1" noChangeArrowheads="1"/>
          </p:cNvSpPr>
          <p:nvPr>
            <p:ph type="body" sz="half" idx="2"/>
          </p:nvPr>
        </p:nvSpPr>
        <p:spPr>
          <a:xfrm>
            <a:off x="4765675" y="1069975"/>
            <a:ext cx="3987800" cy="4876800"/>
          </a:xfrm>
        </p:spPr>
        <p:txBody>
          <a:bodyPr/>
          <a:lstStyle/>
          <a:p>
            <a:pPr eaLnBrk="1" hangingPunct="1">
              <a:lnSpc>
                <a:spcPct val="90000"/>
              </a:lnSpc>
            </a:pPr>
            <a:r>
              <a:rPr lang="zh-CN" altLang="en-US" sz="2000" dirty="0" smtClean="0">
                <a:ea typeface="宋体" panose="02010600030101010101" pitchFamily="2" charset="-122"/>
              </a:rPr>
              <a:t>站</a:t>
            </a:r>
            <a:r>
              <a:rPr lang="en-US" altLang="zh-CN" sz="2000" dirty="0" smtClean="0">
                <a:ea typeface="宋体" panose="02010600030101010101" pitchFamily="2" charset="-122"/>
              </a:rPr>
              <a:t> (STA)</a:t>
            </a:r>
          </a:p>
          <a:p>
            <a:pPr lvl="1" eaLnBrk="1" hangingPunct="1">
              <a:lnSpc>
                <a:spcPct val="90000"/>
              </a:lnSpc>
            </a:pPr>
            <a:r>
              <a:rPr lang="zh-CN" altLang="en-US" sz="1800" dirty="0" smtClean="0">
                <a:ea typeface="宋体" panose="02010600030101010101" pitchFamily="2" charset="-122"/>
              </a:rPr>
              <a:t>使用接入机制连接至无线介质和使用无线电连接至接入点的终端</a:t>
            </a:r>
            <a:endParaRPr lang="en-US" altLang="zh-CN" sz="1800" dirty="0" smtClean="0">
              <a:ea typeface="宋体" panose="02010600030101010101" pitchFamily="2" charset="-122"/>
            </a:endParaRPr>
          </a:p>
          <a:p>
            <a:pPr eaLnBrk="1" hangingPunct="1">
              <a:lnSpc>
                <a:spcPct val="90000"/>
              </a:lnSpc>
            </a:pPr>
            <a:r>
              <a:rPr lang="zh-CN" altLang="en-US" sz="2000" dirty="0" smtClean="0">
                <a:ea typeface="宋体" panose="02010600030101010101" pitchFamily="2" charset="-122"/>
              </a:rPr>
              <a:t>基本服务集</a:t>
            </a:r>
            <a:r>
              <a:rPr lang="en-US" altLang="zh-CN" sz="2000" dirty="0" smtClean="0">
                <a:ea typeface="宋体" panose="02010600030101010101" pitchFamily="2" charset="-122"/>
              </a:rPr>
              <a:t> (BSS)</a:t>
            </a:r>
          </a:p>
          <a:p>
            <a:pPr lvl="1" eaLnBrk="1" hangingPunct="1">
              <a:lnSpc>
                <a:spcPct val="90000"/>
              </a:lnSpc>
            </a:pPr>
            <a:r>
              <a:rPr lang="zh-CN" altLang="en-US" sz="1800" dirty="0">
                <a:ea typeface="宋体" panose="02010600030101010101" pitchFamily="2" charset="-122"/>
              </a:rPr>
              <a:t>使用</a:t>
            </a:r>
            <a:r>
              <a:rPr lang="zh-CN" altLang="en-US" sz="1800" dirty="0" smtClean="0">
                <a:ea typeface="宋体" panose="02010600030101010101" pitchFamily="2" charset="-122"/>
              </a:rPr>
              <a:t>相同</a:t>
            </a:r>
            <a:r>
              <a:rPr lang="zh-CN" altLang="en-US" sz="1800" dirty="0">
                <a:ea typeface="宋体" panose="02010600030101010101" pitchFamily="2" charset="-122"/>
              </a:rPr>
              <a:t>频率</a:t>
            </a:r>
            <a:r>
              <a:rPr lang="zh-CN" altLang="en-US" sz="1800" dirty="0" smtClean="0">
                <a:ea typeface="宋体" panose="02010600030101010101" pitchFamily="2" charset="-122"/>
              </a:rPr>
              <a:t>的一些站</a:t>
            </a:r>
            <a:endParaRPr lang="en-US" altLang="zh-CN" sz="1800" dirty="0" smtClean="0">
              <a:ea typeface="宋体" panose="02010600030101010101" pitchFamily="2" charset="-122"/>
            </a:endParaRPr>
          </a:p>
          <a:p>
            <a:pPr eaLnBrk="1" hangingPunct="1">
              <a:lnSpc>
                <a:spcPct val="90000"/>
              </a:lnSpc>
            </a:pPr>
            <a:r>
              <a:rPr lang="zh-CN" altLang="en-US" sz="2000" dirty="0" smtClean="0">
                <a:ea typeface="宋体" panose="02010600030101010101" pitchFamily="2" charset="-122"/>
              </a:rPr>
              <a:t>接入点</a:t>
            </a:r>
            <a:endParaRPr lang="en-US" altLang="zh-CN" sz="2000" dirty="0" smtClean="0">
              <a:ea typeface="宋体" panose="02010600030101010101" pitchFamily="2" charset="-122"/>
            </a:endParaRPr>
          </a:p>
          <a:p>
            <a:pPr lvl="1" eaLnBrk="1" hangingPunct="1">
              <a:lnSpc>
                <a:spcPct val="90000"/>
              </a:lnSpc>
            </a:pPr>
            <a:r>
              <a:rPr lang="zh-CN" altLang="en-US" sz="1800" dirty="0" smtClean="0">
                <a:ea typeface="宋体" panose="02010600030101010101" pitchFamily="2" charset="-122"/>
              </a:rPr>
              <a:t>集成至无线局域网和分布式系统的站</a:t>
            </a:r>
            <a:endParaRPr lang="en-US" altLang="zh-CN" sz="1800" dirty="0" smtClean="0">
              <a:ea typeface="宋体" panose="02010600030101010101" pitchFamily="2" charset="-122"/>
            </a:endParaRPr>
          </a:p>
          <a:p>
            <a:pPr eaLnBrk="1" hangingPunct="1">
              <a:lnSpc>
                <a:spcPct val="90000"/>
              </a:lnSpc>
            </a:pPr>
            <a:r>
              <a:rPr lang="zh-CN" altLang="en-US" sz="2000" dirty="0" smtClean="0">
                <a:ea typeface="宋体" panose="02010600030101010101" pitchFamily="2" charset="-122"/>
              </a:rPr>
              <a:t>门户</a:t>
            </a:r>
            <a:endParaRPr lang="en-US" altLang="zh-CN" sz="2000" dirty="0" smtClean="0">
              <a:ea typeface="宋体" panose="02010600030101010101" pitchFamily="2" charset="-122"/>
            </a:endParaRPr>
          </a:p>
          <a:p>
            <a:pPr lvl="1" eaLnBrk="1" hangingPunct="1">
              <a:lnSpc>
                <a:spcPct val="90000"/>
              </a:lnSpc>
            </a:pPr>
            <a:r>
              <a:rPr lang="zh-CN" altLang="en-US" sz="1800" dirty="0" smtClean="0">
                <a:ea typeface="宋体" panose="02010600030101010101" pitchFamily="2" charset="-122"/>
              </a:rPr>
              <a:t>连接至其他有线网络的桥梁</a:t>
            </a:r>
            <a:endParaRPr lang="en-US" altLang="zh-CN" sz="1800" dirty="0" smtClean="0">
              <a:ea typeface="宋体" panose="02010600030101010101" pitchFamily="2" charset="-122"/>
            </a:endParaRPr>
          </a:p>
          <a:p>
            <a:pPr eaLnBrk="1" hangingPunct="1">
              <a:lnSpc>
                <a:spcPct val="90000"/>
              </a:lnSpc>
            </a:pPr>
            <a:r>
              <a:rPr lang="zh-CN" altLang="en-US" sz="2000" dirty="0" smtClean="0">
                <a:ea typeface="宋体" panose="02010600030101010101" pitchFamily="2" charset="-122"/>
              </a:rPr>
              <a:t>分布式系统</a:t>
            </a:r>
            <a:endParaRPr lang="en-US" altLang="zh-CN" sz="2000" dirty="0" smtClean="0">
              <a:ea typeface="宋体" panose="02010600030101010101" pitchFamily="2" charset="-122"/>
            </a:endParaRPr>
          </a:p>
          <a:p>
            <a:pPr lvl="1" eaLnBrk="1" hangingPunct="1">
              <a:lnSpc>
                <a:spcPct val="90000"/>
              </a:lnSpc>
            </a:pPr>
            <a:r>
              <a:rPr lang="zh-CN" altLang="en-US" sz="1800" dirty="0" smtClean="0">
                <a:ea typeface="宋体" panose="02010600030101010101" pitchFamily="2" charset="-122"/>
              </a:rPr>
              <a:t>基于一些基本服务集以形成一个逻辑网络（</a:t>
            </a:r>
            <a:r>
              <a:rPr lang="en-US" altLang="zh-CN" sz="1800" dirty="0" smtClean="0">
                <a:ea typeface="宋体" panose="02010600030101010101" pitchFamily="2" charset="-122"/>
              </a:rPr>
              <a:t>EES</a:t>
            </a:r>
            <a:r>
              <a:rPr lang="zh-CN" altLang="en-US" sz="1800" dirty="0" smtClean="0">
                <a:ea typeface="宋体" panose="02010600030101010101" pitchFamily="2" charset="-122"/>
              </a:rPr>
              <a:t>：扩展服务集）的互联网络</a:t>
            </a:r>
            <a:endParaRPr lang="en-US" altLang="zh-CN" sz="1800" dirty="0" smtClean="0">
              <a:ea typeface="宋体" panose="02010600030101010101" pitchFamily="2" charset="-122"/>
            </a:endParaRPr>
          </a:p>
        </p:txBody>
      </p:sp>
      <p:sp>
        <p:nvSpPr>
          <p:cNvPr id="81926" name="Freeform 4"/>
          <p:cNvSpPr>
            <a:spLocks/>
          </p:cNvSpPr>
          <p:nvPr/>
        </p:nvSpPr>
        <p:spPr bwMode="auto">
          <a:xfrm>
            <a:off x="428625" y="1285875"/>
            <a:ext cx="4506913" cy="5024438"/>
          </a:xfrm>
          <a:custGeom>
            <a:avLst/>
            <a:gdLst>
              <a:gd name="T0" fmla="*/ 2147483646 w 2839"/>
              <a:gd name="T1" fmla="*/ 2147483646 h 3165"/>
              <a:gd name="T2" fmla="*/ 2147483646 w 2839"/>
              <a:gd name="T3" fmla="*/ 2147483646 h 3165"/>
              <a:gd name="T4" fmla="*/ 2147483646 w 2839"/>
              <a:gd name="T5" fmla="*/ 2147483646 h 3165"/>
              <a:gd name="T6" fmla="*/ 2147483646 w 2839"/>
              <a:gd name="T7" fmla="*/ 2147483646 h 3165"/>
              <a:gd name="T8" fmla="*/ 2147483646 w 2839"/>
              <a:gd name="T9" fmla="*/ 2147483646 h 3165"/>
              <a:gd name="T10" fmla="*/ 2147483646 w 2839"/>
              <a:gd name="T11" fmla="*/ 2147483646 h 3165"/>
              <a:gd name="T12" fmla="*/ 2147483646 w 2839"/>
              <a:gd name="T13" fmla="*/ 2147483646 h 3165"/>
              <a:gd name="T14" fmla="*/ 2147483646 w 2839"/>
              <a:gd name="T15" fmla="*/ 2147483646 h 3165"/>
              <a:gd name="T16" fmla="*/ 2147483646 w 2839"/>
              <a:gd name="T17" fmla="*/ 2147483646 h 3165"/>
              <a:gd name="T18" fmla="*/ 2147483646 w 2839"/>
              <a:gd name="T19" fmla="*/ 2147483646 h 3165"/>
              <a:gd name="T20" fmla="*/ 2147483646 w 2839"/>
              <a:gd name="T21" fmla="*/ 2147483646 h 3165"/>
              <a:gd name="T22" fmla="*/ 2147483646 w 2839"/>
              <a:gd name="T23" fmla="*/ 2147483646 h 3165"/>
              <a:gd name="T24" fmla="*/ 2147483646 w 2839"/>
              <a:gd name="T25" fmla="*/ 2147483646 h 3165"/>
              <a:gd name="T26" fmla="*/ 2147483646 w 2839"/>
              <a:gd name="T27" fmla="*/ 2147483646 h 3165"/>
              <a:gd name="T28" fmla="*/ 2147483646 w 2839"/>
              <a:gd name="T29" fmla="*/ 2147483646 h 3165"/>
              <a:gd name="T30" fmla="*/ 2147483646 w 2839"/>
              <a:gd name="T31" fmla="*/ 2147483646 h 31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39"/>
              <a:gd name="T49" fmla="*/ 0 h 3165"/>
              <a:gd name="T50" fmla="*/ 2839 w 2839"/>
              <a:gd name="T51" fmla="*/ 3165 h 31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39" h="3165">
                <a:moveTo>
                  <a:pt x="668" y="28"/>
                </a:moveTo>
                <a:cubicBezTo>
                  <a:pt x="847" y="0"/>
                  <a:pt x="1136" y="1"/>
                  <a:pt x="1306" y="34"/>
                </a:cubicBezTo>
                <a:cubicBezTo>
                  <a:pt x="1476" y="67"/>
                  <a:pt x="1618" y="98"/>
                  <a:pt x="1690" y="226"/>
                </a:cubicBezTo>
                <a:cubicBezTo>
                  <a:pt x="1762" y="354"/>
                  <a:pt x="1722" y="650"/>
                  <a:pt x="1738" y="802"/>
                </a:cubicBezTo>
                <a:cubicBezTo>
                  <a:pt x="1754" y="954"/>
                  <a:pt x="1722" y="994"/>
                  <a:pt x="1786" y="1138"/>
                </a:cubicBezTo>
                <a:cubicBezTo>
                  <a:pt x="1850" y="1282"/>
                  <a:pt x="1970" y="1474"/>
                  <a:pt x="2122" y="1666"/>
                </a:cubicBezTo>
                <a:cubicBezTo>
                  <a:pt x="2274" y="1858"/>
                  <a:pt x="2590" y="2087"/>
                  <a:pt x="2698" y="2290"/>
                </a:cubicBezTo>
                <a:cubicBezTo>
                  <a:pt x="2806" y="2493"/>
                  <a:pt x="2839" y="2753"/>
                  <a:pt x="2771" y="2885"/>
                </a:cubicBezTo>
                <a:cubicBezTo>
                  <a:pt x="2703" y="3017"/>
                  <a:pt x="2655" y="3051"/>
                  <a:pt x="2291" y="3080"/>
                </a:cubicBezTo>
                <a:cubicBezTo>
                  <a:pt x="1927" y="3109"/>
                  <a:pt x="908" y="3165"/>
                  <a:pt x="586" y="3058"/>
                </a:cubicBezTo>
                <a:cubicBezTo>
                  <a:pt x="264" y="2951"/>
                  <a:pt x="380" y="2658"/>
                  <a:pt x="360" y="2440"/>
                </a:cubicBezTo>
                <a:cubicBezTo>
                  <a:pt x="340" y="2222"/>
                  <a:pt x="489" y="1973"/>
                  <a:pt x="463" y="1748"/>
                </a:cubicBezTo>
                <a:cubicBezTo>
                  <a:pt x="437" y="1523"/>
                  <a:pt x="278" y="1277"/>
                  <a:pt x="202" y="1090"/>
                </a:cubicBezTo>
                <a:cubicBezTo>
                  <a:pt x="126" y="903"/>
                  <a:pt x="0" y="776"/>
                  <a:pt x="5" y="628"/>
                </a:cubicBezTo>
                <a:cubicBezTo>
                  <a:pt x="10" y="480"/>
                  <a:pt x="124" y="300"/>
                  <a:pt x="234" y="200"/>
                </a:cubicBezTo>
                <a:cubicBezTo>
                  <a:pt x="344" y="100"/>
                  <a:pt x="489" y="56"/>
                  <a:pt x="668" y="28"/>
                </a:cubicBez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1927" name="Oval 5"/>
          <p:cNvSpPr>
            <a:spLocks noChangeArrowheads="1"/>
          </p:cNvSpPr>
          <p:nvPr/>
        </p:nvSpPr>
        <p:spPr bwMode="auto">
          <a:xfrm>
            <a:off x="2959100" y="1911350"/>
            <a:ext cx="1600200" cy="996950"/>
          </a:xfrm>
          <a:prstGeom prst="ellipse">
            <a:avLst/>
          </a:prstGeom>
          <a:solidFill>
            <a:srgbClr val="FF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1928" name="Oval 6"/>
          <p:cNvSpPr>
            <a:spLocks noChangeArrowheads="1"/>
          </p:cNvSpPr>
          <p:nvPr/>
        </p:nvSpPr>
        <p:spPr bwMode="auto">
          <a:xfrm>
            <a:off x="673100" y="1758950"/>
            <a:ext cx="2079625" cy="1212850"/>
          </a:xfrm>
          <a:prstGeom prst="ellipse">
            <a:avLst/>
          </a:pr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1929" name="Oval 7"/>
          <p:cNvSpPr>
            <a:spLocks noChangeArrowheads="1"/>
          </p:cNvSpPr>
          <p:nvPr/>
        </p:nvSpPr>
        <p:spPr bwMode="auto">
          <a:xfrm>
            <a:off x="1509713" y="4256088"/>
            <a:ext cx="2498725" cy="1357312"/>
          </a:xfrm>
          <a:prstGeom prst="ellipse">
            <a:avLst/>
          </a:pr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nvGrpSpPr>
          <p:cNvPr id="81930" name="Group 8"/>
          <p:cNvGrpSpPr>
            <a:grpSpLocks/>
          </p:cNvGrpSpPr>
          <p:nvPr/>
        </p:nvGrpSpPr>
        <p:grpSpPr bwMode="auto">
          <a:xfrm>
            <a:off x="1022350" y="3122613"/>
            <a:ext cx="3473450" cy="925512"/>
            <a:chOff x="970" y="1958"/>
            <a:chExt cx="2371" cy="583"/>
          </a:xfrm>
        </p:grpSpPr>
        <p:sp>
          <p:nvSpPr>
            <p:cNvPr id="82399" name="AutoShape 9"/>
            <p:cNvSpPr>
              <a:spLocks noChangeArrowheads="1"/>
            </p:cNvSpPr>
            <p:nvPr/>
          </p:nvSpPr>
          <p:spPr bwMode="auto">
            <a:xfrm>
              <a:off x="970" y="1958"/>
              <a:ext cx="2371" cy="583"/>
            </a:xfrm>
            <a:prstGeom prst="roundRect">
              <a:avLst>
                <a:gd name="adj" fmla="val 17593"/>
              </a:avLst>
            </a:prstGeom>
            <a:solidFill>
              <a:srgbClr val="F4EE00"/>
            </a:solidFill>
            <a:ln w="12700">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2400" name="Rectangle 10"/>
            <p:cNvSpPr>
              <a:spLocks noChangeArrowheads="1"/>
            </p:cNvSpPr>
            <p:nvPr/>
          </p:nvSpPr>
          <p:spPr bwMode="auto">
            <a:xfrm>
              <a:off x="1768" y="2146"/>
              <a:ext cx="825" cy="212"/>
            </a:xfrm>
            <a:prstGeom prst="rect">
              <a:avLst/>
            </a:prstGeom>
            <a:solidFill>
              <a:srgbClr val="F4EE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600" b="0" dirty="0" smtClean="0">
                  <a:latin typeface="Arial" panose="020B0604020202020204" pitchFamily="34" charset="0"/>
                  <a:ea typeface="宋体" panose="02010600030101010101" pitchFamily="2" charset="-122"/>
                </a:rPr>
                <a:t>分布式系统</a:t>
              </a:r>
              <a:endParaRPr lang="de-DE" altLang="zh-CN" sz="1600" b="0" dirty="0">
                <a:latin typeface="Arial" panose="020B0604020202020204" pitchFamily="34" charset="0"/>
                <a:ea typeface="宋体" panose="02010600030101010101" pitchFamily="2" charset="-122"/>
              </a:endParaRPr>
            </a:p>
          </p:txBody>
        </p:sp>
      </p:grpSp>
      <p:grpSp>
        <p:nvGrpSpPr>
          <p:cNvPr id="81931" name="Group 11"/>
          <p:cNvGrpSpPr>
            <a:grpSpLocks/>
          </p:cNvGrpSpPr>
          <p:nvPr/>
        </p:nvGrpSpPr>
        <p:grpSpPr bwMode="auto">
          <a:xfrm>
            <a:off x="3340106" y="2459038"/>
            <a:ext cx="685640" cy="868362"/>
            <a:chOff x="2552" y="1540"/>
            <a:chExt cx="469" cy="547"/>
          </a:xfrm>
        </p:grpSpPr>
        <p:sp>
          <p:nvSpPr>
            <p:cNvPr id="82397" name="Rectangle 12"/>
            <p:cNvSpPr>
              <a:spLocks noChangeArrowheads="1"/>
            </p:cNvSpPr>
            <p:nvPr/>
          </p:nvSpPr>
          <p:spPr bwMode="auto">
            <a:xfrm>
              <a:off x="2552" y="1540"/>
              <a:ext cx="469" cy="547"/>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2398" name="Rectangle 13"/>
            <p:cNvSpPr>
              <a:spLocks noChangeArrowheads="1"/>
            </p:cNvSpPr>
            <p:nvPr/>
          </p:nvSpPr>
          <p:spPr bwMode="auto">
            <a:xfrm>
              <a:off x="2559" y="1706"/>
              <a:ext cx="44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600" b="0" dirty="0" smtClean="0">
                  <a:latin typeface="Arial" panose="020B0604020202020204" pitchFamily="34" charset="0"/>
                  <a:ea typeface="宋体" panose="02010600030101010101" pitchFamily="2" charset="-122"/>
                </a:rPr>
                <a:t> 门户</a:t>
              </a:r>
              <a:endParaRPr lang="de-DE" altLang="zh-CN" sz="1600" b="0" dirty="0">
                <a:latin typeface="Arial" panose="020B0604020202020204" pitchFamily="34" charset="0"/>
                <a:ea typeface="宋体" panose="02010600030101010101" pitchFamily="2" charset="-122"/>
              </a:endParaRPr>
            </a:p>
          </p:txBody>
        </p:sp>
      </p:grpSp>
      <p:sp>
        <p:nvSpPr>
          <p:cNvPr id="81932" name="Rectangle 14"/>
          <p:cNvSpPr>
            <a:spLocks noChangeArrowheads="1"/>
          </p:cNvSpPr>
          <p:nvPr/>
        </p:nvSpPr>
        <p:spPr bwMode="auto">
          <a:xfrm>
            <a:off x="3363913" y="1519238"/>
            <a:ext cx="11303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i="1">
                <a:latin typeface="Arial" panose="020B0604020202020204" pitchFamily="34" charset="0"/>
                <a:ea typeface="宋体" panose="02010600030101010101" pitchFamily="2" charset="-122"/>
              </a:rPr>
              <a:t>802.x LAN</a:t>
            </a:r>
          </a:p>
        </p:txBody>
      </p:sp>
      <p:sp>
        <p:nvSpPr>
          <p:cNvPr id="81933" name="Rectangle 15"/>
          <p:cNvSpPr>
            <a:spLocks noChangeArrowheads="1"/>
          </p:cNvSpPr>
          <p:nvPr/>
        </p:nvSpPr>
        <p:spPr bwMode="auto">
          <a:xfrm>
            <a:off x="2455863" y="3844925"/>
            <a:ext cx="693737" cy="504825"/>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1600" b="0" dirty="0" smtClean="0">
                <a:latin typeface="Arial" panose="020B0604020202020204" pitchFamily="34" charset="0"/>
                <a:ea typeface="宋体" panose="02010600030101010101" pitchFamily="2" charset="-122"/>
              </a:rPr>
              <a:t>接入点</a:t>
            </a:r>
            <a:endParaRPr lang="de-DE" altLang="zh-CN" sz="1600" b="0" dirty="0">
              <a:latin typeface="Arial" panose="020B0604020202020204" pitchFamily="34" charset="0"/>
              <a:ea typeface="宋体" panose="02010600030101010101" pitchFamily="2" charset="-122"/>
            </a:endParaRPr>
          </a:p>
        </p:txBody>
      </p:sp>
      <p:sp>
        <p:nvSpPr>
          <p:cNvPr id="81934" name="Rectangle 16"/>
          <p:cNvSpPr>
            <a:spLocks noChangeArrowheads="1"/>
          </p:cNvSpPr>
          <p:nvPr/>
        </p:nvSpPr>
        <p:spPr bwMode="auto">
          <a:xfrm>
            <a:off x="2201863" y="5708650"/>
            <a:ext cx="1254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i="1">
                <a:latin typeface="Arial" panose="020B0604020202020204" pitchFamily="34" charset="0"/>
                <a:ea typeface="宋体" panose="02010600030101010101" pitchFamily="2" charset="-122"/>
              </a:rPr>
              <a:t>802.11 LAN</a:t>
            </a:r>
          </a:p>
        </p:txBody>
      </p:sp>
      <p:sp>
        <p:nvSpPr>
          <p:cNvPr id="81935" name="Rectangle 17"/>
          <p:cNvSpPr>
            <a:spLocks noChangeArrowheads="1"/>
          </p:cNvSpPr>
          <p:nvPr/>
        </p:nvSpPr>
        <p:spPr bwMode="auto">
          <a:xfrm>
            <a:off x="1625600" y="4549775"/>
            <a:ext cx="6651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BSS</a:t>
            </a:r>
            <a:r>
              <a:rPr lang="de-DE" altLang="zh-CN" sz="1600" b="0" baseline="-25000">
                <a:latin typeface="Arial" panose="020B0604020202020204" pitchFamily="34" charset="0"/>
                <a:ea typeface="宋体" panose="02010600030101010101" pitchFamily="2" charset="-122"/>
              </a:rPr>
              <a:t>2</a:t>
            </a:r>
            <a:endParaRPr lang="de-DE" altLang="zh-CN" sz="1600" b="0">
              <a:latin typeface="Arial" panose="020B0604020202020204" pitchFamily="34" charset="0"/>
              <a:ea typeface="宋体" panose="02010600030101010101" pitchFamily="2" charset="-122"/>
            </a:endParaRPr>
          </a:p>
        </p:txBody>
      </p:sp>
      <p:sp>
        <p:nvSpPr>
          <p:cNvPr id="81936" name="Rectangle 18"/>
          <p:cNvSpPr>
            <a:spLocks noChangeArrowheads="1"/>
          </p:cNvSpPr>
          <p:nvPr/>
        </p:nvSpPr>
        <p:spPr bwMode="auto">
          <a:xfrm>
            <a:off x="1155700" y="1377950"/>
            <a:ext cx="1254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i="1">
                <a:latin typeface="Arial" panose="020B0604020202020204" pitchFamily="34" charset="0"/>
                <a:ea typeface="宋体" panose="02010600030101010101" pitchFamily="2" charset="-122"/>
              </a:rPr>
              <a:t>802.11 LAN</a:t>
            </a:r>
          </a:p>
        </p:txBody>
      </p:sp>
      <p:sp>
        <p:nvSpPr>
          <p:cNvPr id="81937" name="Rectangle 19"/>
          <p:cNvSpPr>
            <a:spLocks noChangeArrowheads="1"/>
          </p:cNvSpPr>
          <p:nvPr/>
        </p:nvSpPr>
        <p:spPr bwMode="auto">
          <a:xfrm>
            <a:off x="928688" y="2460625"/>
            <a:ext cx="665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BSS</a:t>
            </a:r>
            <a:r>
              <a:rPr lang="de-DE" altLang="zh-CN" sz="1600" b="0" baseline="-25000">
                <a:latin typeface="Arial" panose="020B0604020202020204" pitchFamily="34" charset="0"/>
                <a:ea typeface="宋体" panose="02010600030101010101" pitchFamily="2" charset="-122"/>
              </a:rPr>
              <a:t>1</a:t>
            </a:r>
            <a:endParaRPr lang="de-DE" altLang="zh-CN" sz="1600" b="0">
              <a:latin typeface="Arial" panose="020B0604020202020204" pitchFamily="34" charset="0"/>
              <a:ea typeface="宋体" panose="02010600030101010101" pitchFamily="2" charset="-122"/>
            </a:endParaRPr>
          </a:p>
        </p:txBody>
      </p:sp>
      <p:sp>
        <p:nvSpPr>
          <p:cNvPr id="81938" name="Rectangle 20"/>
          <p:cNvSpPr>
            <a:spLocks noChangeArrowheads="1"/>
          </p:cNvSpPr>
          <p:nvPr/>
        </p:nvSpPr>
        <p:spPr bwMode="auto">
          <a:xfrm>
            <a:off x="1617663" y="2825750"/>
            <a:ext cx="692150" cy="534988"/>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1600" b="0" dirty="0" smtClean="0">
                <a:latin typeface="Arial" panose="020B0604020202020204" pitchFamily="34" charset="0"/>
                <a:ea typeface="宋体" panose="02010600030101010101" pitchFamily="2" charset="-122"/>
              </a:rPr>
              <a:t>接入点</a:t>
            </a:r>
            <a:endParaRPr lang="de-DE" altLang="zh-CN" sz="1600" b="0" dirty="0">
              <a:latin typeface="Arial" panose="020B0604020202020204" pitchFamily="34" charset="0"/>
              <a:ea typeface="宋体" panose="02010600030101010101" pitchFamily="2" charset="-122"/>
            </a:endParaRPr>
          </a:p>
        </p:txBody>
      </p:sp>
      <p:grpSp>
        <p:nvGrpSpPr>
          <p:cNvPr id="81939" name="Group 21"/>
          <p:cNvGrpSpPr>
            <a:grpSpLocks/>
          </p:cNvGrpSpPr>
          <p:nvPr/>
        </p:nvGrpSpPr>
        <p:grpSpPr bwMode="auto">
          <a:xfrm>
            <a:off x="2197100" y="4730750"/>
            <a:ext cx="381000" cy="304800"/>
            <a:chOff x="1248" y="2736"/>
            <a:chExt cx="240" cy="192"/>
          </a:xfrm>
        </p:grpSpPr>
        <p:sp>
          <p:nvSpPr>
            <p:cNvPr id="82394" name="Line 22"/>
            <p:cNvSpPr>
              <a:spLocks noChangeShapeType="1"/>
            </p:cNvSpPr>
            <p:nvPr/>
          </p:nvSpPr>
          <p:spPr bwMode="auto">
            <a:xfrm flipV="1">
              <a:off x="1296" y="2736"/>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95" name="Line 23"/>
            <p:cNvSpPr>
              <a:spLocks noChangeShapeType="1"/>
            </p:cNvSpPr>
            <p:nvPr/>
          </p:nvSpPr>
          <p:spPr bwMode="auto">
            <a:xfrm flipH="1">
              <a:off x="1248" y="2832"/>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96" name="Line 24"/>
            <p:cNvSpPr>
              <a:spLocks noChangeShapeType="1"/>
            </p:cNvSpPr>
            <p:nvPr/>
          </p:nvSpPr>
          <p:spPr bwMode="auto">
            <a:xfrm>
              <a:off x="1296" y="2832"/>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1940" name="Text Box 25"/>
          <p:cNvSpPr txBox="1">
            <a:spLocks noChangeArrowheads="1"/>
          </p:cNvSpPr>
          <p:nvPr/>
        </p:nvSpPr>
        <p:spPr bwMode="auto">
          <a:xfrm>
            <a:off x="139700" y="229235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1</a:t>
            </a:r>
            <a:endParaRPr lang="de-DE" altLang="zh-CN" sz="1600" b="0">
              <a:latin typeface="Arial" panose="020B0604020202020204" pitchFamily="34" charset="0"/>
              <a:ea typeface="宋体" panose="02010600030101010101" pitchFamily="2" charset="-122"/>
            </a:endParaRPr>
          </a:p>
        </p:txBody>
      </p:sp>
      <p:grpSp>
        <p:nvGrpSpPr>
          <p:cNvPr id="81941" name="Group 26"/>
          <p:cNvGrpSpPr>
            <a:grpSpLocks/>
          </p:cNvGrpSpPr>
          <p:nvPr/>
        </p:nvGrpSpPr>
        <p:grpSpPr bwMode="auto">
          <a:xfrm flipH="1">
            <a:off x="1663700" y="2139950"/>
            <a:ext cx="381000" cy="304800"/>
            <a:chOff x="1248" y="2736"/>
            <a:chExt cx="240" cy="192"/>
          </a:xfrm>
        </p:grpSpPr>
        <p:sp>
          <p:nvSpPr>
            <p:cNvPr id="82391" name="Line 27"/>
            <p:cNvSpPr>
              <a:spLocks noChangeShapeType="1"/>
            </p:cNvSpPr>
            <p:nvPr/>
          </p:nvSpPr>
          <p:spPr bwMode="auto">
            <a:xfrm flipV="1">
              <a:off x="1296" y="2736"/>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92" name="Line 28"/>
            <p:cNvSpPr>
              <a:spLocks noChangeShapeType="1"/>
            </p:cNvSpPr>
            <p:nvPr/>
          </p:nvSpPr>
          <p:spPr bwMode="auto">
            <a:xfrm flipH="1">
              <a:off x="1248" y="2832"/>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93" name="Line 29"/>
            <p:cNvSpPr>
              <a:spLocks noChangeShapeType="1"/>
            </p:cNvSpPr>
            <p:nvPr/>
          </p:nvSpPr>
          <p:spPr bwMode="auto">
            <a:xfrm>
              <a:off x="1296" y="2832"/>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1942" name="Line 30"/>
          <p:cNvSpPr>
            <a:spLocks noChangeShapeType="1"/>
          </p:cNvSpPr>
          <p:nvPr/>
        </p:nvSpPr>
        <p:spPr bwMode="auto">
          <a:xfrm flipV="1">
            <a:off x="1892300" y="2520950"/>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1943" name="Line 31"/>
          <p:cNvSpPr>
            <a:spLocks noChangeShapeType="1"/>
          </p:cNvSpPr>
          <p:nvPr/>
        </p:nvSpPr>
        <p:spPr bwMode="auto">
          <a:xfrm flipV="1">
            <a:off x="2806700" y="4349750"/>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1944" name="Group 32"/>
          <p:cNvGrpSpPr>
            <a:grpSpLocks/>
          </p:cNvGrpSpPr>
          <p:nvPr/>
        </p:nvGrpSpPr>
        <p:grpSpPr bwMode="auto">
          <a:xfrm flipH="1">
            <a:off x="3035300" y="4654550"/>
            <a:ext cx="381000" cy="304800"/>
            <a:chOff x="1248" y="2736"/>
            <a:chExt cx="240" cy="192"/>
          </a:xfrm>
        </p:grpSpPr>
        <p:sp>
          <p:nvSpPr>
            <p:cNvPr id="82388" name="Line 33"/>
            <p:cNvSpPr>
              <a:spLocks noChangeShapeType="1"/>
            </p:cNvSpPr>
            <p:nvPr/>
          </p:nvSpPr>
          <p:spPr bwMode="auto">
            <a:xfrm flipV="1">
              <a:off x="1296" y="2736"/>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89" name="Line 34"/>
            <p:cNvSpPr>
              <a:spLocks noChangeShapeType="1"/>
            </p:cNvSpPr>
            <p:nvPr/>
          </p:nvSpPr>
          <p:spPr bwMode="auto">
            <a:xfrm flipH="1">
              <a:off x="1248" y="2832"/>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90" name="Line 35"/>
            <p:cNvSpPr>
              <a:spLocks noChangeShapeType="1"/>
            </p:cNvSpPr>
            <p:nvPr/>
          </p:nvSpPr>
          <p:spPr bwMode="auto">
            <a:xfrm>
              <a:off x="1296" y="2832"/>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1945" name="Text Box 36"/>
          <p:cNvSpPr txBox="1">
            <a:spLocks noChangeArrowheads="1"/>
          </p:cNvSpPr>
          <p:nvPr/>
        </p:nvSpPr>
        <p:spPr bwMode="auto">
          <a:xfrm>
            <a:off x="1054100" y="564515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2</a:t>
            </a:r>
            <a:endParaRPr lang="de-DE" altLang="zh-CN" sz="1600" b="0">
              <a:latin typeface="Arial" panose="020B0604020202020204" pitchFamily="34" charset="0"/>
              <a:ea typeface="宋体" panose="02010600030101010101" pitchFamily="2" charset="-122"/>
            </a:endParaRPr>
          </a:p>
        </p:txBody>
      </p:sp>
      <p:sp>
        <p:nvSpPr>
          <p:cNvPr id="81946" name="Text Box 37"/>
          <p:cNvSpPr txBox="1">
            <a:spLocks noChangeArrowheads="1"/>
          </p:cNvSpPr>
          <p:nvPr/>
        </p:nvSpPr>
        <p:spPr bwMode="auto">
          <a:xfrm>
            <a:off x="3644900" y="564515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3</a:t>
            </a:r>
            <a:endParaRPr lang="de-DE" altLang="zh-CN" sz="1600" b="0">
              <a:latin typeface="Arial" panose="020B0604020202020204" pitchFamily="34" charset="0"/>
              <a:ea typeface="宋体" panose="02010600030101010101" pitchFamily="2" charset="-122"/>
            </a:endParaRPr>
          </a:p>
        </p:txBody>
      </p:sp>
      <p:sp>
        <p:nvSpPr>
          <p:cNvPr id="81947" name="Text Box 38"/>
          <p:cNvSpPr txBox="1">
            <a:spLocks noChangeArrowheads="1"/>
          </p:cNvSpPr>
          <p:nvPr/>
        </p:nvSpPr>
        <p:spPr bwMode="auto">
          <a:xfrm>
            <a:off x="622300" y="4083050"/>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ESS</a:t>
            </a:r>
          </a:p>
        </p:txBody>
      </p:sp>
      <p:grpSp>
        <p:nvGrpSpPr>
          <p:cNvPr id="81948" name="Group 39"/>
          <p:cNvGrpSpPr>
            <a:grpSpLocks/>
          </p:cNvGrpSpPr>
          <p:nvPr/>
        </p:nvGrpSpPr>
        <p:grpSpPr bwMode="auto">
          <a:xfrm>
            <a:off x="3263900" y="4806950"/>
            <a:ext cx="838200" cy="762000"/>
            <a:chOff x="3696" y="1728"/>
            <a:chExt cx="528" cy="480"/>
          </a:xfrm>
        </p:grpSpPr>
        <p:grpSp>
          <p:nvGrpSpPr>
            <p:cNvPr id="82158" name="Group 40"/>
            <p:cNvGrpSpPr>
              <a:grpSpLocks/>
            </p:cNvGrpSpPr>
            <p:nvPr/>
          </p:nvGrpSpPr>
          <p:grpSpPr bwMode="auto">
            <a:xfrm>
              <a:off x="3696" y="1882"/>
              <a:ext cx="528" cy="326"/>
              <a:chOff x="3696" y="1882"/>
              <a:chExt cx="528" cy="326"/>
            </a:xfrm>
          </p:grpSpPr>
          <p:sp>
            <p:nvSpPr>
              <p:cNvPr id="82188" name="Freeform 41"/>
              <p:cNvSpPr>
                <a:spLocks/>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89" name="Freeform 42"/>
              <p:cNvSpPr>
                <a:spLocks/>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90" name="Freeform 43"/>
              <p:cNvSpPr>
                <a:spLocks/>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91" name="Freeform 44"/>
              <p:cNvSpPr>
                <a:spLocks/>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92" name="Freeform 45"/>
              <p:cNvSpPr>
                <a:spLocks/>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93" name="Freeform 46"/>
              <p:cNvSpPr>
                <a:spLocks/>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94" name="Line 47"/>
              <p:cNvSpPr>
                <a:spLocks noChangeShapeType="1"/>
              </p:cNvSpPr>
              <p:nvPr/>
            </p:nvSpPr>
            <p:spPr bwMode="auto">
              <a:xfrm flipH="1">
                <a:off x="4143" y="212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95" name="Line 48"/>
              <p:cNvSpPr>
                <a:spLocks noChangeShapeType="1"/>
              </p:cNvSpPr>
              <p:nvPr/>
            </p:nvSpPr>
            <p:spPr bwMode="auto">
              <a:xfrm>
                <a:off x="4167" y="2106"/>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96" name="Line 49"/>
              <p:cNvSpPr>
                <a:spLocks noChangeShapeType="1"/>
              </p:cNvSpPr>
              <p:nvPr/>
            </p:nvSpPr>
            <p:spPr bwMode="auto">
              <a:xfrm flipH="1">
                <a:off x="4166" y="2110"/>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97" name="Freeform 50"/>
              <p:cNvSpPr>
                <a:spLocks/>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98" name="Freeform 51"/>
              <p:cNvSpPr>
                <a:spLocks/>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99" name="Line 52"/>
              <p:cNvSpPr>
                <a:spLocks noChangeShapeType="1"/>
              </p:cNvSpPr>
              <p:nvPr/>
            </p:nvSpPr>
            <p:spPr bwMode="auto">
              <a:xfrm>
                <a:off x="3785" y="2052"/>
                <a:ext cx="343" cy="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00" name="Freeform 53"/>
              <p:cNvSpPr>
                <a:spLocks/>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201" name="Freeform 54"/>
              <p:cNvSpPr>
                <a:spLocks/>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202" name="Freeform 55"/>
              <p:cNvSpPr>
                <a:spLocks/>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203" name="Freeform 56"/>
              <p:cNvSpPr>
                <a:spLocks/>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204" name="Freeform 57"/>
              <p:cNvSpPr>
                <a:spLocks/>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205" name="Freeform 58"/>
              <p:cNvSpPr>
                <a:spLocks/>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206" name="Line 59"/>
              <p:cNvSpPr>
                <a:spLocks noChangeShapeType="1"/>
              </p:cNvSpPr>
              <p:nvPr/>
            </p:nvSpPr>
            <p:spPr bwMode="auto">
              <a:xfrm>
                <a:off x="3783" y="2077"/>
                <a:ext cx="253" cy="5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07" name="Line 60"/>
              <p:cNvSpPr>
                <a:spLocks noChangeShapeType="1"/>
              </p:cNvSpPr>
              <p:nvPr/>
            </p:nvSpPr>
            <p:spPr bwMode="auto">
              <a:xfrm>
                <a:off x="3774" y="2084"/>
                <a:ext cx="250" cy="5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08" name="Line 61"/>
              <p:cNvSpPr>
                <a:spLocks noChangeShapeType="1"/>
              </p:cNvSpPr>
              <p:nvPr/>
            </p:nvSpPr>
            <p:spPr bwMode="auto">
              <a:xfrm>
                <a:off x="3765" y="2094"/>
                <a:ext cx="257" cy="5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09" name="Line 62"/>
              <p:cNvSpPr>
                <a:spLocks noChangeShapeType="1"/>
              </p:cNvSpPr>
              <p:nvPr/>
            </p:nvSpPr>
            <p:spPr bwMode="auto">
              <a:xfrm flipH="1">
                <a:off x="3790" y="2081"/>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0" name="Line 63"/>
              <p:cNvSpPr>
                <a:spLocks noChangeShapeType="1"/>
              </p:cNvSpPr>
              <p:nvPr/>
            </p:nvSpPr>
            <p:spPr bwMode="auto">
              <a:xfrm flipH="1">
                <a:off x="3813" y="2075"/>
                <a:ext cx="10"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1" name="Line 64"/>
              <p:cNvSpPr>
                <a:spLocks noChangeShapeType="1"/>
              </p:cNvSpPr>
              <p:nvPr/>
            </p:nvSpPr>
            <p:spPr bwMode="auto">
              <a:xfrm flipH="1">
                <a:off x="3794" y="2072"/>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2" name="Line 65"/>
              <p:cNvSpPr>
                <a:spLocks noChangeShapeType="1"/>
              </p:cNvSpPr>
              <p:nvPr/>
            </p:nvSpPr>
            <p:spPr bwMode="auto">
              <a:xfrm flipH="1">
                <a:off x="3831" y="2080"/>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3" name="Line 66"/>
              <p:cNvSpPr>
                <a:spLocks noChangeShapeType="1"/>
              </p:cNvSpPr>
              <p:nvPr/>
            </p:nvSpPr>
            <p:spPr bwMode="auto">
              <a:xfrm flipH="1">
                <a:off x="3850" y="2084"/>
                <a:ext cx="1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4" name="Line 67"/>
              <p:cNvSpPr>
                <a:spLocks noChangeShapeType="1"/>
              </p:cNvSpPr>
              <p:nvPr/>
            </p:nvSpPr>
            <p:spPr bwMode="auto">
              <a:xfrm flipH="1">
                <a:off x="3883" y="2111"/>
                <a:ext cx="1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5" name="Line 68"/>
              <p:cNvSpPr>
                <a:spLocks noChangeShapeType="1"/>
              </p:cNvSpPr>
              <p:nvPr/>
            </p:nvSpPr>
            <p:spPr bwMode="auto">
              <a:xfrm flipH="1">
                <a:off x="3904" y="2115"/>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6" name="Line 69"/>
              <p:cNvSpPr>
                <a:spLocks noChangeShapeType="1"/>
              </p:cNvSpPr>
              <p:nvPr/>
            </p:nvSpPr>
            <p:spPr bwMode="auto">
              <a:xfrm flipH="1">
                <a:off x="3923" y="2119"/>
                <a:ext cx="12"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7" name="Line 70"/>
              <p:cNvSpPr>
                <a:spLocks noChangeShapeType="1"/>
              </p:cNvSpPr>
              <p:nvPr/>
            </p:nvSpPr>
            <p:spPr bwMode="auto">
              <a:xfrm flipH="1">
                <a:off x="3946" y="2124"/>
                <a:ext cx="14"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8" name="Line 71"/>
              <p:cNvSpPr>
                <a:spLocks noChangeShapeType="1"/>
              </p:cNvSpPr>
              <p:nvPr/>
            </p:nvSpPr>
            <p:spPr bwMode="auto">
              <a:xfrm flipH="1">
                <a:off x="3969" y="2129"/>
                <a:ext cx="12"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19" name="Line 72"/>
              <p:cNvSpPr>
                <a:spLocks noChangeShapeType="1"/>
              </p:cNvSpPr>
              <p:nvPr/>
            </p:nvSpPr>
            <p:spPr bwMode="auto">
              <a:xfrm flipH="1">
                <a:off x="3991" y="2134"/>
                <a:ext cx="12"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0" name="Line 73"/>
              <p:cNvSpPr>
                <a:spLocks noChangeShapeType="1"/>
              </p:cNvSpPr>
              <p:nvPr/>
            </p:nvSpPr>
            <p:spPr bwMode="auto">
              <a:xfrm flipH="1">
                <a:off x="3995" y="2122"/>
                <a:ext cx="13"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1" name="Line 74"/>
              <p:cNvSpPr>
                <a:spLocks noChangeShapeType="1"/>
              </p:cNvSpPr>
              <p:nvPr/>
            </p:nvSpPr>
            <p:spPr bwMode="auto">
              <a:xfrm flipH="1">
                <a:off x="3974" y="2118"/>
                <a:ext cx="13"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2" name="Line 75"/>
              <p:cNvSpPr>
                <a:spLocks noChangeShapeType="1"/>
              </p:cNvSpPr>
              <p:nvPr/>
            </p:nvSpPr>
            <p:spPr bwMode="auto">
              <a:xfrm flipH="1">
                <a:off x="3952" y="2114"/>
                <a:ext cx="12"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3" name="Line 76"/>
              <p:cNvSpPr>
                <a:spLocks noChangeShapeType="1"/>
              </p:cNvSpPr>
              <p:nvPr/>
            </p:nvSpPr>
            <p:spPr bwMode="auto">
              <a:xfrm flipH="1">
                <a:off x="3928" y="2110"/>
                <a:ext cx="1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4" name="Line 77"/>
              <p:cNvSpPr>
                <a:spLocks noChangeShapeType="1"/>
              </p:cNvSpPr>
              <p:nvPr/>
            </p:nvSpPr>
            <p:spPr bwMode="auto">
              <a:xfrm flipH="1">
                <a:off x="3908" y="2105"/>
                <a:ext cx="1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5" name="Line 78"/>
              <p:cNvSpPr>
                <a:spLocks noChangeShapeType="1"/>
              </p:cNvSpPr>
              <p:nvPr/>
            </p:nvSpPr>
            <p:spPr bwMode="auto">
              <a:xfrm flipH="1">
                <a:off x="3890" y="2101"/>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6" name="Line 79"/>
              <p:cNvSpPr>
                <a:spLocks noChangeShapeType="1"/>
              </p:cNvSpPr>
              <p:nvPr/>
            </p:nvSpPr>
            <p:spPr bwMode="auto">
              <a:xfrm flipH="1">
                <a:off x="3872" y="2088"/>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7" name="Line 80"/>
              <p:cNvSpPr>
                <a:spLocks noChangeShapeType="1"/>
              </p:cNvSpPr>
              <p:nvPr/>
            </p:nvSpPr>
            <p:spPr bwMode="auto">
              <a:xfrm flipH="1">
                <a:off x="3891" y="2092"/>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8" name="Line 81"/>
              <p:cNvSpPr>
                <a:spLocks noChangeShapeType="1"/>
              </p:cNvSpPr>
              <p:nvPr/>
            </p:nvSpPr>
            <p:spPr bwMode="auto">
              <a:xfrm flipH="1">
                <a:off x="3913" y="2097"/>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9" name="Line 82"/>
              <p:cNvSpPr>
                <a:spLocks noChangeShapeType="1"/>
              </p:cNvSpPr>
              <p:nvPr/>
            </p:nvSpPr>
            <p:spPr bwMode="auto">
              <a:xfrm flipH="1">
                <a:off x="3933" y="2101"/>
                <a:ext cx="1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0" name="Line 83"/>
              <p:cNvSpPr>
                <a:spLocks noChangeShapeType="1"/>
              </p:cNvSpPr>
              <p:nvPr/>
            </p:nvSpPr>
            <p:spPr bwMode="auto">
              <a:xfrm flipH="1">
                <a:off x="3954" y="2104"/>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1" name="Line 84"/>
              <p:cNvSpPr>
                <a:spLocks noChangeShapeType="1"/>
              </p:cNvSpPr>
              <p:nvPr/>
            </p:nvSpPr>
            <p:spPr bwMode="auto">
              <a:xfrm flipH="1">
                <a:off x="3974" y="2110"/>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2" name="Line 85"/>
              <p:cNvSpPr>
                <a:spLocks noChangeShapeType="1"/>
              </p:cNvSpPr>
              <p:nvPr/>
            </p:nvSpPr>
            <p:spPr bwMode="auto">
              <a:xfrm flipH="1">
                <a:off x="3997" y="2114"/>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3" name="Line 86"/>
              <p:cNvSpPr>
                <a:spLocks noChangeShapeType="1"/>
              </p:cNvSpPr>
              <p:nvPr/>
            </p:nvSpPr>
            <p:spPr bwMode="auto">
              <a:xfrm flipH="1">
                <a:off x="3877" y="2121"/>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4" name="Line 87"/>
              <p:cNvSpPr>
                <a:spLocks noChangeShapeType="1"/>
              </p:cNvSpPr>
              <p:nvPr/>
            </p:nvSpPr>
            <p:spPr bwMode="auto">
              <a:xfrm flipH="1">
                <a:off x="3898" y="2126"/>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5" name="Line 88"/>
              <p:cNvSpPr>
                <a:spLocks noChangeShapeType="1"/>
              </p:cNvSpPr>
              <p:nvPr/>
            </p:nvSpPr>
            <p:spPr bwMode="auto">
              <a:xfrm flipH="1">
                <a:off x="3916" y="2130"/>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6" name="Line 89"/>
              <p:cNvSpPr>
                <a:spLocks noChangeShapeType="1"/>
              </p:cNvSpPr>
              <p:nvPr/>
            </p:nvSpPr>
            <p:spPr bwMode="auto">
              <a:xfrm flipH="1">
                <a:off x="3941" y="2135"/>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7" name="Line 90"/>
              <p:cNvSpPr>
                <a:spLocks noChangeShapeType="1"/>
              </p:cNvSpPr>
              <p:nvPr/>
            </p:nvSpPr>
            <p:spPr bwMode="auto">
              <a:xfrm flipH="1">
                <a:off x="3961" y="2139"/>
                <a:ext cx="15"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8" name="Line 91"/>
              <p:cNvSpPr>
                <a:spLocks noChangeShapeType="1"/>
              </p:cNvSpPr>
              <p:nvPr/>
            </p:nvSpPr>
            <p:spPr bwMode="auto">
              <a:xfrm flipH="1">
                <a:off x="3987" y="2144"/>
                <a:ext cx="16"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9" name="Line 92"/>
              <p:cNvSpPr>
                <a:spLocks noChangeShapeType="1"/>
              </p:cNvSpPr>
              <p:nvPr/>
            </p:nvSpPr>
            <p:spPr bwMode="auto">
              <a:xfrm flipH="1">
                <a:off x="3834" y="2111"/>
                <a:ext cx="15"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0" name="Line 93"/>
              <p:cNvSpPr>
                <a:spLocks noChangeShapeType="1"/>
              </p:cNvSpPr>
              <p:nvPr/>
            </p:nvSpPr>
            <p:spPr bwMode="auto">
              <a:xfrm flipH="1">
                <a:off x="3855" y="2116"/>
                <a:ext cx="14"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1" name="Line 94"/>
              <p:cNvSpPr>
                <a:spLocks noChangeShapeType="1"/>
              </p:cNvSpPr>
              <p:nvPr/>
            </p:nvSpPr>
            <p:spPr bwMode="auto">
              <a:xfrm flipH="1">
                <a:off x="4019" y="2118"/>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2" name="Line 95"/>
              <p:cNvSpPr>
                <a:spLocks noChangeShapeType="1"/>
              </p:cNvSpPr>
              <p:nvPr/>
            </p:nvSpPr>
            <p:spPr bwMode="auto">
              <a:xfrm flipH="1">
                <a:off x="3773" y="2098"/>
                <a:ext cx="12"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3" name="Line 96"/>
              <p:cNvSpPr>
                <a:spLocks noChangeShapeType="1"/>
              </p:cNvSpPr>
              <p:nvPr/>
            </p:nvSpPr>
            <p:spPr bwMode="auto">
              <a:xfrm flipH="1">
                <a:off x="3794" y="2103"/>
                <a:ext cx="12"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4" name="Line 97"/>
              <p:cNvSpPr>
                <a:spLocks noChangeShapeType="1"/>
              </p:cNvSpPr>
              <p:nvPr/>
            </p:nvSpPr>
            <p:spPr bwMode="auto">
              <a:xfrm flipH="1">
                <a:off x="3814" y="2108"/>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5" name="Line 98"/>
              <p:cNvSpPr>
                <a:spLocks noChangeShapeType="1"/>
              </p:cNvSpPr>
              <p:nvPr/>
            </p:nvSpPr>
            <p:spPr bwMode="auto">
              <a:xfrm flipH="1">
                <a:off x="3808" y="2084"/>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6" name="Line 99"/>
              <p:cNvSpPr>
                <a:spLocks noChangeShapeType="1"/>
              </p:cNvSpPr>
              <p:nvPr/>
            </p:nvSpPr>
            <p:spPr bwMode="auto">
              <a:xfrm flipH="1">
                <a:off x="3821" y="2098"/>
                <a:ext cx="1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7" name="Line 100"/>
              <p:cNvSpPr>
                <a:spLocks noChangeShapeType="1"/>
              </p:cNvSpPr>
              <p:nvPr/>
            </p:nvSpPr>
            <p:spPr bwMode="auto">
              <a:xfrm flipH="1">
                <a:off x="3868" y="2097"/>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8" name="Line 101"/>
              <p:cNvSpPr>
                <a:spLocks noChangeShapeType="1"/>
              </p:cNvSpPr>
              <p:nvPr/>
            </p:nvSpPr>
            <p:spPr bwMode="auto">
              <a:xfrm flipH="1">
                <a:off x="3847" y="2092"/>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49" name="Line 102"/>
              <p:cNvSpPr>
                <a:spLocks noChangeShapeType="1"/>
              </p:cNvSpPr>
              <p:nvPr/>
            </p:nvSpPr>
            <p:spPr bwMode="auto">
              <a:xfrm flipH="1">
                <a:off x="3828" y="2089"/>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50" name="Line 103"/>
              <p:cNvSpPr>
                <a:spLocks noChangeShapeType="1"/>
              </p:cNvSpPr>
              <p:nvPr/>
            </p:nvSpPr>
            <p:spPr bwMode="auto">
              <a:xfrm flipH="1">
                <a:off x="3781" y="2089"/>
                <a:ext cx="1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51" name="Line 104"/>
              <p:cNvSpPr>
                <a:spLocks noChangeShapeType="1"/>
              </p:cNvSpPr>
              <p:nvPr/>
            </p:nvSpPr>
            <p:spPr bwMode="auto">
              <a:xfrm flipH="1">
                <a:off x="3800" y="2092"/>
                <a:ext cx="12"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52" name="Line 105"/>
              <p:cNvSpPr>
                <a:spLocks noChangeShapeType="1"/>
              </p:cNvSpPr>
              <p:nvPr/>
            </p:nvSpPr>
            <p:spPr bwMode="auto">
              <a:xfrm flipH="1">
                <a:off x="3841" y="2101"/>
                <a:ext cx="13"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53" name="Line 106"/>
              <p:cNvSpPr>
                <a:spLocks noChangeShapeType="1"/>
              </p:cNvSpPr>
              <p:nvPr/>
            </p:nvSpPr>
            <p:spPr bwMode="auto">
              <a:xfrm flipH="1">
                <a:off x="3858" y="2105"/>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54" name="Line 107"/>
              <p:cNvSpPr>
                <a:spLocks noChangeShapeType="1"/>
              </p:cNvSpPr>
              <p:nvPr/>
            </p:nvSpPr>
            <p:spPr bwMode="auto">
              <a:xfrm flipH="1" flipV="1">
                <a:off x="4058" y="2146"/>
                <a:ext cx="19"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55" name="Line 108"/>
              <p:cNvSpPr>
                <a:spLocks noChangeShapeType="1"/>
              </p:cNvSpPr>
              <p:nvPr/>
            </p:nvSpPr>
            <p:spPr bwMode="auto">
              <a:xfrm>
                <a:off x="4077" y="2150"/>
                <a:ext cx="4"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56" name="Freeform 109"/>
              <p:cNvSpPr>
                <a:spLocks/>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257" name="Freeform 110"/>
              <p:cNvSpPr>
                <a:spLocks/>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258" name="Line 111"/>
              <p:cNvSpPr>
                <a:spLocks noChangeShapeType="1"/>
              </p:cNvSpPr>
              <p:nvPr/>
            </p:nvSpPr>
            <p:spPr bwMode="auto">
              <a:xfrm>
                <a:off x="4044" y="2130"/>
                <a:ext cx="45"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59" name="Line 112"/>
              <p:cNvSpPr>
                <a:spLocks noChangeShapeType="1"/>
              </p:cNvSpPr>
              <p:nvPr/>
            </p:nvSpPr>
            <p:spPr bwMode="auto">
              <a:xfrm flipH="1">
                <a:off x="4068" y="2133"/>
                <a:ext cx="3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0" name="Line 113"/>
              <p:cNvSpPr>
                <a:spLocks noChangeShapeType="1"/>
              </p:cNvSpPr>
              <p:nvPr/>
            </p:nvSpPr>
            <p:spPr bwMode="auto">
              <a:xfrm flipH="1" flipV="1">
                <a:off x="4030" y="2150"/>
                <a:ext cx="36"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1" name="Line 114"/>
              <p:cNvSpPr>
                <a:spLocks noChangeShapeType="1"/>
              </p:cNvSpPr>
              <p:nvPr/>
            </p:nvSpPr>
            <p:spPr bwMode="auto">
              <a:xfrm>
                <a:off x="4068" y="2158"/>
                <a:ext cx="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2" name="Line 115"/>
              <p:cNvSpPr>
                <a:spLocks noChangeShapeType="1"/>
              </p:cNvSpPr>
              <p:nvPr/>
            </p:nvSpPr>
            <p:spPr bwMode="auto">
              <a:xfrm>
                <a:off x="4089" y="2141"/>
                <a:ext cx="3"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3" name="Line 116"/>
              <p:cNvSpPr>
                <a:spLocks noChangeShapeType="1"/>
              </p:cNvSpPr>
              <p:nvPr/>
            </p:nvSpPr>
            <p:spPr bwMode="auto">
              <a:xfrm flipH="1">
                <a:off x="4035" y="2129"/>
                <a:ext cx="45"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4" name="Line 117"/>
              <p:cNvSpPr>
                <a:spLocks noChangeShapeType="1"/>
              </p:cNvSpPr>
              <p:nvPr/>
            </p:nvSpPr>
            <p:spPr bwMode="auto">
              <a:xfrm>
                <a:off x="4048" y="2154"/>
                <a:ext cx="4"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5" name="Freeform 118"/>
              <p:cNvSpPr>
                <a:spLocks/>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266" name="Freeform 119"/>
              <p:cNvSpPr>
                <a:spLocks/>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267" name="Line 120"/>
              <p:cNvSpPr>
                <a:spLocks noChangeShapeType="1"/>
              </p:cNvSpPr>
              <p:nvPr/>
            </p:nvSpPr>
            <p:spPr bwMode="auto">
              <a:xfrm flipH="1">
                <a:off x="3936" y="2089"/>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8" name="Line 121"/>
              <p:cNvSpPr>
                <a:spLocks noChangeShapeType="1"/>
              </p:cNvSpPr>
              <p:nvPr/>
            </p:nvSpPr>
            <p:spPr bwMode="auto">
              <a:xfrm flipH="1">
                <a:off x="3913" y="2085"/>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9" name="Line 122"/>
              <p:cNvSpPr>
                <a:spLocks noChangeShapeType="1"/>
              </p:cNvSpPr>
              <p:nvPr/>
            </p:nvSpPr>
            <p:spPr bwMode="auto">
              <a:xfrm flipH="1">
                <a:off x="3896" y="2081"/>
                <a:ext cx="5"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0" name="Line 123"/>
              <p:cNvSpPr>
                <a:spLocks noChangeShapeType="1"/>
              </p:cNvSpPr>
              <p:nvPr/>
            </p:nvSpPr>
            <p:spPr bwMode="auto">
              <a:xfrm flipH="1">
                <a:off x="3873" y="2077"/>
                <a:ext cx="7"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1" name="Line 124"/>
              <p:cNvSpPr>
                <a:spLocks noChangeShapeType="1"/>
              </p:cNvSpPr>
              <p:nvPr/>
            </p:nvSpPr>
            <p:spPr bwMode="auto">
              <a:xfrm flipH="1">
                <a:off x="3852" y="2073"/>
                <a:ext cx="8"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2" name="Line 125"/>
              <p:cNvSpPr>
                <a:spLocks noChangeShapeType="1"/>
              </p:cNvSpPr>
              <p:nvPr/>
            </p:nvSpPr>
            <p:spPr bwMode="auto">
              <a:xfrm flipH="1">
                <a:off x="3837" y="2069"/>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3" name="Line 126"/>
              <p:cNvSpPr>
                <a:spLocks noChangeShapeType="1"/>
              </p:cNvSpPr>
              <p:nvPr/>
            </p:nvSpPr>
            <p:spPr bwMode="auto">
              <a:xfrm flipH="1">
                <a:off x="3817" y="2065"/>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4" name="Line 127"/>
              <p:cNvSpPr>
                <a:spLocks noChangeShapeType="1"/>
              </p:cNvSpPr>
              <p:nvPr/>
            </p:nvSpPr>
            <p:spPr bwMode="auto">
              <a:xfrm flipH="1">
                <a:off x="3797" y="2061"/>
                <a:ext cx="5"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5" name="Line 128"/>
              <p:cNvSpPr>
                <a:spLocks noChangeShapeType="1"/>
              </p:cNvSpPr>
              <p:nvPr/>
            </p:nvSpPr>
            <p:spPr bwMode="auto">
              <a:xfrm>
                <a:off x="3797" y="206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6" name="Line 129"/>
              <p:cNvSpPr>
                <a:spLocks noChangeShapeType="1"/>
              </p:cNvSpPr>
              <p:nvPr/>
            </p:nvSpPr>
            <p:spPr bwMode="auto">
              <a:xfrm>
                <a:off x="3817" y="2069"/>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7" name="Line 130"/>
              <p:cNvSpPr>
                <a:spLocks noChangeShapeType="1"/>
              </p:cNvSpPr>
              <p:nvPr/>
            </p:nvSpPr>
            <p:spPr bwMode="auto">
              <a:xfrm>
                <a:off x="3837" y="2074"/>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8" name="Line 131"/>
              <p:cNvSpPr>
                <a:spLocks noChangeShapeType="1"/>
              </p:cNvSpPr>
              <p:nvPr/>
            </p:nvSpPr>
            <p:spPr bwMode="auto">
              <a:xfrm>
                <a:off x="3852" y="207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79" name="Line 132"/>
              <p:cNvSpPr>
                <a:spLocks noChangeShapeType="1"/>
              </p:cNvSpPr>
              <p:nvPr/>
            </p:nvSpPr>
            <p:spPr bwMode="auto">
              <a:xfrm>
                <a:off x="3873" y="208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0" name="Line 133"/>
              <p:cNvSpPr>
                <a:spLocks noChangeShapeType="1"/>
              </p:cNvSpPr>
              <p:nvPr/>
            </p:nvSpPr>
            <p:spPr bwMode="auto">
              <a:xfrm>
                <a:off x="3896" y="208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1" name="Line 134"/>
              <p:cNvSpPr>
                <a:spLocks noChangeShapeType="1"/>
              </p:cNvSpPr>
              <p:nvPr/>
            </p:nvSpPr>
            <p:spPr bwMode="auto">
              <a:xfrm>
                <a:off x="3913" y="2090"/>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2" name="Line 135"/>
              <p:cNvSpPr>
                <a:spLocks noChangeShapeType="1"/>
              </p:cNvSpPr>
              <p:nvPr/>
            </p:nvSpPr>
            <p:spPr bwMode="auto">
              <a:xfrm flipV="1">
                <a:off x="4106" y="2123"/>
                <a:ext cx="6"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3" name="Line 136"/>
              <p:cNvSpPr>
                <a:spLocks noChangeShapeType="1"/>
              </p:cNvSpPr>
              <p:nvPr/>
            </p:nvSpPr>
            <p:spPr bwMode="auto">
              <a:xfrm>
                <a:off x="4106" y="2130"/>
                <a:ext cx="2"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4" name="Line 137"/>
              <p:cNvSpPr>
                <a:spLocks noChangeShapeType="1"/>
              </p:cNvSpPr>
              <p:nvPr/>
            </p:nvSpPr>
            <p:spPr bwMode="auto">
              <a:xfrm flipH="1">
                <a:off x="4089" y="2121"/>
                <a:ext cx="5"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5" name="Line 138"/>
              <p:cNvSpPr>
                <a:spLocks noChangeShapeType="1"/>
              </p:cNvSpPr>
              <p:nvPr/>
            </p:nvSpPr>
            <p:spPr bwMode="auto">
              <a:xfrm flipH="1">
                <a:off x="4043" y="2111"/>
                <a:ext cx="7"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6" name="Line 139"/>
              <p:cNvSpPr>
                <a:spLocks noChangeShapeType="1"/>
              </p:cNvSpPr>
              <p:nvPr/>
            </p:nvSpPr>
            <p:spPr bwMode="auto">
              <a:xfrm flipH="1">
                <a:off x="4065" y="2116"/>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7" name="Line 140"/>
              <p:cNvSpPr>
                <a:spLocks noChangeShapeType="1"/>
              </p:cNvSpPr>
              <p:nvPr/>
            </p:nvSpPr>
            <p:spPr bwMode="auto">
              <a:xfrm flipH="1">
                <a:off x="3999" y="2102"/>
                <a:ext cx="8"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8" name="Line 141"/>
              <p:cNvSpPr>
                <a:spLocks noChangeShapeType="1"/>
              </p:cNvSpPr>
              <p:nvPr/>
            </p:nvSpPr>
            <p:spPr bwMode="auto">
              <a:xfrm flipH="1">
                <a:off x="4022" y="2107"/>
                <a:ext cx="7"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89" name="Line 142"/>
              <p:cNvSpPr>
                <a:spLocks noChangeShapeType="1"/>
              </p:cNvSpPr>
              <p:nvPr/>
            </p:nvSpPr>
            <p:spPr bwMode="auto">
              <a:xfrm flipH="1">
                <a:off x="3979" y="2098"/>
                <a:ext cx="6"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0" name="Line 143"/>
              <p:cNvSpPr>
                <a:spLocks noChangeShapeType="1"/>
              </p:cNvSpPr>
              <p:nvPr/>
            </p:nvSpPr>
            <p:spPr bwMode="auto">
              <a:xfrm flipH="1">
                <a:off x="3956" y="2093"/>
                <a:ext cx="6"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1" name="Line 144"/>
              <p:cNvSpPr>
                <a:spLocks noChangeShapeType="1"/>
              </p:cNvSpPr>
              <p:nvPr/>
            </p:nvSpPr>
            <p:spPr bwMode="auto">
              <a:xfrm>
                <a:off x="3935" y="209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2" name="Line 145"/>
              <p:cNvSpPr>
                <a:spLocks noChangeShapeType="1"/>
              </p:cNvSpPr>
              <p:nvPr/>
            </p:nvSpPr>
            <p:spPr bwMode="auto">
              <a:xfrm>
                <a:off x="3956" y="2099"/>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3" name="Line 146"/>
              <p:cNvSpPr>
                <a:spLocks noChangeShapeType="1"/>
              </p:cNvSpPr>
              <p:nvPr/>
            </p:nvSpPr>
            <p:spPr bwMode="auto">
              <a:xfrm>
                <a:off x="3979" y="210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4" name="Line 147"/>
              <p:cNvSpPr>
                <a:spLocks noChangeShapeType="1"/>
              </p:cNvSpPr>
              <p:nvPr/>
            </p:nvSpPr>
            <p:spPr bwMode="auto">
              <a:xfrm>
                <a:off x="3999" y="210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5" name="Line 148"/>
              <p:cNvSpPr>
                <a:spLocks noChangeShapeType="1"/>
              </p:cNvSpPr>
              <p:nvPr/>
            </p:nvSpPr>
            <p:spPr bwMode="auto">
              <a:xfrm>
                <a:off x="4022" y="211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6" name="Line 149"/>
              <p:cNvSpPr>
                <a:spLocks noChangeShapeType="1"/>
              </p:cNvSpPr>
              <p:nvPr/>
            </p:nvSpPr>
            <p:spPr bwMode="auto">
              <a:xfrm>
                <a:off x="4042" y="211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7" name="Line 150"/>
              <p:cNvSpPr>
                <a:spLocks noChangeShapeType="1"/>
              </p:cNvSpPr>
              <p:nvPr/>
            </p:nvSpPr>
            <p:spPr bwMode="auto">
              <a:xfrm>
                <a:off x="4065" y="2121"/>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8" name="Line 151"/>
              <p:cNvSpPr>
                <a:spLocks noChangeShapeType="1"/>
              </p:cNvSpPr>
              <p:nvPr/>
            </p:nvSpPr>
            <p:spPr bwMode="auto">
              <a:xfrm>
                <a:off x="4089" y="212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99" name="Line 152"/>
              <p:cNvSpPr>
                <a:spLocks noChangeShapeType="1"/>
              </p:cNvSpPr>
              <p:nvPr/>
            </p:nvSpPr>
            <p:spPr bwMode="auto">
              <a:xfrm>
                <a:off x="3785" y="2063"/>
                <a:ext cx="321" cy="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00" name="Freeform 153"/>
              <p:cNvSpPr>
                <a:spLocks/>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01" name="Freeform 154"/>
              <p:cNvSpPr>
                <a:spLocks/>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02" name="Line 155"/>
              <p:cNvSpPr>
                <a:spLocks noChangeShapeType="1"/>
              </p:cNvSpPr>
              <p:nvPr/>
            </p:nvSpPr>
            <p:spPr bwMode="auto">
              <a:xfrm flipH="1" flipV="1">
                <a:off x="3756" y="2080"/>
                <a:ext cx="14"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03" name="Line 156"/>
              <p:cNvSpPr>
                <a:spLocks noChangeShapeType="1"/>
              </p:cNvSpPr>
              <p:nvPr/>
            </p:nvSpPr>
            <p:spPr bwMode="auto">
              <a:xfrm>
                <a:off x="3740" y="2089"/>
                <a:ext cx="19"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04" name="Line 157"/>
              <p:cNvSpPr>
                <a:spLocks noChangeShapeType="1"/>
              </p:cNvSpPr>
              <p:nvPr/>
            </p:nvSpPr>
            <p:spPr bwMode="auto">
              <a:xfrm flipV="1">
                <a:off x="3740" y="2089"/>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05" name="Freeform 158"/>
              <p:cNvSpPr>
                <a:spLocks/>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06" name="Freeform 159"/>
              <p:cNvSpPr>
                <a:spLocks/>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07" name="Line 160"/>
              <p:cNvSpPr>
                <a:spLocks noChangeShapeType="1"/>
              </p:cNvSpPr>
              <p:nvPr/>
            </p:nvSpPr>
            <p:spPr bwMode="auto">
              <a:xfrm>
                <a:off x="3734" y="210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08" name="Line 161"/>
              <p:cNvSpPr>
                <a:spLocks noChangeShapeType="1"/>
              </p:cNvSpPr>
              <p:nvPr/>
            </p:nvSpPr>
            <p:spPr bwMode="auto">
              <a:xfrm>
                <a:off x="3750" y="211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09" name="Line 162"/>
              <p:cNvSpPr>
                <a:spLocks noChangeShapeType="1"/>
              </p:cNvSpPr>
              <p:nvPr/>
            </p:nvSpPr>
            <p:spPr bwMode="auto">
              <a:xfrm>
                <a:off x="3773" y="211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10" name="Line 163"/>
              <p:cNvSpPr>
                <a:spLocks noChangeShapeType="1"/>
              </p:cNvSpPr>
              <p:nvPr/>
            </p:nvSpPr>
            <p:spPr bwMode="auto">
              <a:xfrm flipV="1">
                <a:off x="3734" y="2101"/>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11" name="Line 164"/>
              <p:cNvSpPr>
                <a:spLocks noChangeShapeType="1"/>
              </p:cNvSpPr>
              <p:nvPr/>
            </p:nvSpPr>
            <p:spPr bwMode="auto">
              <a:xfrm flipV="1">
                <a:off x="3750" y="2104"/>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12" name="Line 165"/>
              <p:cNvSpPr>
                <a:spLocks noChangeShapeType="1"/>
              </p:cNvSpPr>
              <p:nvPr/>
            </p:nvSpPr>
            <p:spPr bwMode="auto">
              <a:xfrm flipV="1">
                <a:off x="3773" y="2110"/>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13" name="Line 166"/>
              <p:cNvSpPr>
                <a:spLocks noChangeShapeType="1"/>
              </p:cNvSpPr>
              <p:nvPr/>
            </p:nvSpPr>
            <p:spPr bwMode="auto">
              <a:xfrm>
                <a:off x="3718" y="2103"/>
                <a:ext cx="85"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14" name="Freeform 167"/>
              <p:cNvSpPr>
                <a:spLocks/>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15" name="Freeform 168"/>
              <p:cNvSpPr>
                <a:spLocks/>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16" name="Line 169"/>
              <p:cNvSpPr>
                <a:spLocks noChangeShapeType="1"/>
              </p:cNvSpPr>
              <p:nvPr/>
            </p:nvSpPr>
            <p:spPr bwMode="auto">
              <a:xfrm flipV="1">
                <a:off x="4030" y="2165"/>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17" name="Line 170"/>
              <p:cNvSpPr>
                <a:spLocks noChangeShapeType="1"/>
              </p:cNvSpPr>
              <p:nvPr/>
            </p:nvSpPr>
            <p:spPr bwMode="auto">
              <a:xfrm flipV="1">
                <a:off x="4007" y="2160"/>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18" name="Line 171"/>
              <p:cNvSpPr>
                <a:spLocks noChangeShapeType="1"/>
              </p:cNvSpPr>
              <p:nvPr/>
            </p:nvSpPr>
            <p:spPr bwMode="auto">
              <a:xfrm flipV="1">
                <a:off x="3985" y="2155"/>
                <a:ext cx="7"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19" name="Line 172"/>
              <p:cNvSpPr>
                <a:spLocks noChangeShapeType="1"/>
              </p:cNvSpPr>
              <p:nvPr/>
            </p:nvSpPr>
            <p:spPr bwMode="auto">
              <a:xfrm flipV="1">
                <a:off x="3960" y="2150"/>
                <a:ext cx="8"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20" name="Line 173"/>
              <p:cNvSpPr>
                <a:spLocks noChangeShapeType="1"/>
              </p:cNvSpPr>
              <p:nvPr/>
            </p:nvSpPr>
            <p:spPr bwMode="auto">
              <a:xfrm>
                <a:off x="3960" y="2157"/>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21" name="Line 174"/>
              <p:cNvSpPr>
                <a:spLocks noChangeShapeType="1"/>
              </p:cNvSpPr>
              <p:nvPr/>
            </p:nvSpPr>
            <p:spPr bwMode="auto">
              <a:xfrm>
                <a:off x="3984" y="2162"/>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22" name="Line 175"/>
              <p:cNvSpPr>
                <a:spLocks noChangeShapeType="1"/>
              </p:cNvSpPr>
              <p:nvPr/>
            </p:nvSpPr>
            <p:spPr bwMode="auto">
              <a:xfrm>
                <a:off x="4007" y="2168"/>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23" name="Line 176"/>
              <p:cNvSpPr>
                <a:spLocks noChangeShapeType="1"/>
              </p:cNvSpPr>
              <p:nvPr/>
            </p:nvSpPr>
            <p:spPr bwMode="auto">
              <a:xfrm>
                <a:off x="4030" y="2172"/>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24" name="Line 177"/>
              <p:cNvSpPr>
                <a:spLocks noChangeShapeType="1"/>
              </p:cNvSpPr>
              <p:nvPr/>
            </p:nvSpPr>
            <p:spPr bwMode="auto">
              <a:xfrm>
                <a:off x="3928" y="2149"/>
                <a:ext cx="118" cy="2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25" name="Line 178"/>
              <p:cNvSpPr>
                <a:spLocks noChangeShapeType="1"/>
              </p:cNvSpPr>
              <p:nvPr/>
            </p:nvSpPr>
            <p:spPr bwMode="auto">
              <a:xfrm flipV="1">
                <a:off x="4047" y="2169"/>
                <a:ext cx="9"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26" name="Line 179"/>
              <p:cNvSpPr>
                <a:spLocks noChangeShapeType="1"/>
              </p:cNvSpPr>
              <p:nvPr/>
            </p:nvSpPr>
            <p:spPr bwMode="auto">
              <a:xfrm>
                <a:off x="4046" y="2176"/>
                <a:ext cx="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27" name="Freeform 180"/>
              <p:cNvSpPr>
                <a:spLocks/>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28" name="Freeform 181"/>
              <p:cNvSpPr>
                <a:spLocks/>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29" name="Line 182"/>
              <p:cNvSpPr>
                <a:spLocks noChangeShapeType="1"/>
              </p:cNvSpPr>
              <p:nvPr/>
            </p:nvSpPr>
            <p:spPr bwMode="auto">
              <a:xfrm flipH="1" flipV="1">
                <a:off x="3801" y="2122"/>
                <a:ext cx="128"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30" name="Line 183"/>
              <p:cNvSpPr>
                <a:spLocks noChangeShapeType="1"/>
              </p:cNvSpPr>
              <p:nvPr/>
            </p:nvSpPr>
            <p:spPr bwMode="auto">
              <a:xfrm>
                <a:off x="4128" y="2128"/>
                <a:ext cx="1"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31" name="Freeform 184"/>
              <p:cNvSpPr>
                <a:spLocks/>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32" name="Freeform 185"/>
              <p:cNvSpPr>
                <a:spLocks/>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33" name="Freeform 186"/>
              <p:cNvSpPr>
                <a:spLocks/>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34" name="Freeform 187"/>
              <p:cNvSpPr>
                <a:spLocks/>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35" name="Line 188"/>
              <p:cNvSpPr>
                <a:spLocks noChangeShapeType="1"/>
              </p:cNvSpPr>
              <p:nvPr/>
            </p:nvSpPr>
            <p:spPr bwMode="auto">
              <a:xfrm>
                <a:off x="3868" y="2017"/>
                <a:ext cx="9"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36" name="Freeform 189"/>
              <p:cNvSpPr>
                <a:spLocks/>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37" name="Freeform 190"/>
              <p:cNvSpPr>
                <a:spLocks/>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38" name="Freeform 191"/>
              <p:cNvSpPr>
                <a:spLocks/>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39" name="Freeform 192"/>
              <p:cNvSpPr>
                <a:spLocks/>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40" name="Freeform 193"/>
              <p:cNvSpPr>
                <a:spLocks/>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close/>
                  </a:path>
                </a:pathLst>
              </a:custGeom>
              <a:solidFill>
                <a:srgbClr val="4F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41" name="Freeform 194"/>
              <p:cNvSpPr>
                <a:spLocks/>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42" name="Freeform 195"/>
              <p:cNvSpPr>
                <a:spLocks/>
              </p:cNvSpPr>
              <p:nvPr/>
            </p:nvSpPr>
            <p:spPr bwMode="auto">
              <a:xfrm>
                <a:off x="3885" y="2033"/>
                <a:ext cx="10" cy="10"/>
              </a:xfrm>
              <a:custGeom>
                <a:avLst/>
                <a:gdLst>
                  <a:gd name="T0" fmla="*/ 0 w 96"/>
                  <a:gd name="T1" fmla="*/ 0 h 125"/>
                  <a:gd name="T2" fmla="*/ 0 w 96"/>
                  <a:gd name="T3" fmla="*/ 0 h 125"/>
                  <a:gd name="T4" fmla="*/ 0 w 96"/>
                  <a:gd name="T5" fmla="*/ 0 h 125"/>
                  <a:gd name="T6" fmla="*/ 0 w 96"/>
                  <a:gd name="T7" fmla="*/ 0 h 125"/>
                  <a:gd name="T8" fmla="*/ 0 w 96"/>
                  <a:gd name="T9" fmla="*/ 0 h 125"/>
                  <a:gd name="T10" fmla="*/ 0 w 96"/>
                  <a:gd name="T11" fmla="*/ 0 h 125"/>
                  <a:gd name="T12" fmla="*/ 0 w 96"/>
                  <a:gd name="T13" fmla="*/ 0 h 125"/>
                  <a:gd name="T14" fmla="*/ 0 w 96"/>
                  <a:gd name="T15" fmla="*/ 0 h 125"/>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25"/>
                  <a:gd name="T26" fmla="*/ 96 w 96"/>
                  <a:gd name="T27" fmla="*/ 125 h 1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25">
                    <a:moveTo>
                      <a:pt x="67" y="0"/>
                    </a:moveTo>
                    <a:lnTo>
                      <a:pt x="0" y="60"/>
                    </a:lnTo>
                    <a:lnTo>
                      <a:pt x="0" y="119"/>
                    </a:lnTo>
                    <a:lnTo>
                      <a:pt x="22" y="125"/>
                    </a:lnTo>
                    <a:lnTo>
                      <a:pt x="22" y="66"/>
                    </a:lnTo>
                    <a:lnTo>
                      <a:pt x="31" y="66"/>
                    </a:lnTo>
                    <a:lnTo>
                      <a:pt x="96" y="0"/>
                    </a:lnTo>
                    <a:lnTo>
                      <a:pt x="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43" name="Line 196"/>
              <p:cNvSpPr>
                <a:spLocks noChangeShapeType="1"/>
              </p:cNvSpPr>
              <p:nvPr/>
            </p:nvSpPr>
            <p:spPr bwMode="auto">
              <a:xfrm flipV="1">
                <a:off x="3900" y="2036"/>
                <a:ext cx="7"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44" name="Line 197"/>
              <p:cNvSpPr>
                <a:spLocks noChangeShapeType="1"/>
              </p:cNvSpPr>
              <p:nvPr/>
            </p:nvSpPr>
            <p:spPr bwMode="auto">
              <a:xfrm>
                <a:off x="3907" y="20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45" name="Line 198"/>
              <p:cNvSpPr>
                <a:spLocks noChangeShapeType="1"/>
              </p:cNvSpPr>
              <p:nvPr/>
            </p:nvSpPr>
            <p:spPr bwMode="auto">
              <a:xfrm flipH="1">
                <a:off x="3905" y="2037"/>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46" name="Line 199"/>
              <p:cNvSpPr>
                <a:spLocks noChangeShapeType="1"/>
              </p:cNvSpPr>
              <p:nvPr/>
            </p:nvSpPr>
            <p:spPr bwMode="auto">
              <a:xfrm flipV="1">
                <a:off x="3938" y="2043"/>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47" name="Line 200"/>
              <p:cNvSpPr>
                <a:spLocks noChangeShapeType="1"/>
              </p:cNvSpPr>
              <p:nvPr/>
            </p:nvSpPr>
            <p:spPr bwMode="auto">
              <a:xfrm>
                <a:off x="3944" y="2043"/>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48" name="Line 201"/>
              <p:cNvSpPr>
                <a:spLocks noChangeShapeType="1"/>
              </p:cNvSpPr>
              <p:nvPr/>
            </p:nvSpPr>
            <p:spPr bwMode="auto">
              <a:xfrm flipH="1">
                <a:off x="3942" y="2043"/>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49" name="Line 202"/>
              <p:cNvSpPr>
                <a:spLocks noChangeShapeType="1"/>
              </p:cNvSpPr>
              <p:nvPr/>
            </p:nvSpPr>
            <p:spPr bwMode="auto">
              <a:xfrm flipV="1">
                <a:off x="3948" y="2045"/>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0" name="Line 203"/>
              <p:cNvSpPr>
                <a:spLocks noChangeShapeType="1"/>
              </p:cNvSpPr>
              <p:nvPr/>
            </p:nvSpPr>
            <p:spPr bwMode="auto">
              <a:xfrm>
                <a:off x="3954" y="204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1" name="Line 204"/>
              <p:cNvSpPr>
                <a:spLocks noChangeShapeType="1"/>
              </p:cNvSpPr>
              <p:nvPr/>
            </p:nvSpPr>
            <p:spPr bwMode="auto">
              <a:xfrm flipH="1">
                <a:off x="3951" y="2046"/>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2" name="Line 205"/>
              <p:cNvSpPr>
                <a:spLocks noChangeShapeType="1"/>
              </p:cNvSpPr>
              <p:nvPr/>
            </p:nvSpPr>
            <p:spPr bwMode="auto">
              <a:xfrm flipV="1">
                <a:off x="3909" y="2038"/>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3" name="Line 206"/>
              <p:cNvSpPr>
                <a:spLocks noChangeShapeType="1"/>
              </p:cNvSpPr>
              <p:nvPr/>
            </p:nvSpPr>
            <p:spPr bwMode="auto">
              <a:xfrm>
                <a:off x="3917" y="203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4" name="Line 207"/>
              <p:cNvSpPr>
                <a:spLocks noChangeShapeType="1"/>
              </p:cNvSpPr>
              <p:nvPr/>
            </p:nvSpPr>
            <p:spPr bwMode="auto">
              <a:xfrm flipH="1">
                <a:off x="3914" y="2039"/>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5" name="Line 208"/>
              <p:cNvSpPr>
                <a:spLocks noChangeShapeType="1"/>
              </p:cNvSpPr>
              <p:nvPr/>
            </p:nvSpPr>
            <p:spPr bwMode="auto">
              <a:xfrm flipV="1">
                <a:off x="3917" y="2039"/>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6" name="Line 209"/>
              <p:cNvSpPr>
                <a:spLocks noChangeShapeType="1"/>
              </p:cNvSpPr>
              <p:nvPr/>
            </p:nvSpPr>
            <p:spPr bwMode="auto">
              <a:xfrm>
                <a:off x="3925" y="203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7" name="Line 210"/>
              <p:cNvSpPr>
                <a:spLocks noChangeShapeType="1"/>
              </p:cNvSpPr>
              <p:nvPr/>
            </p:nvSpPr>
            <p:spPr bwMode="auto">
              <a:xfrm flipH="1">
                <a:off x="3923" y="2041"/>
                <a:ext cx="5"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8" name="Line 211"/>
              <p:cNvSpPr>
                <a:spLocks noChangeShapeType="1"/>
              </p:cNvSpPr>
              <p:nvPr/>
            </p:nvSpPr>
            <p:spPr bwMode="auto">
              <a:xfrm flipV="1">
                <a:off x="3928" y="2041"/>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59" name="Line 212"/>
              <p:cNvSpPr>
                <a:spLocks noChangeShapeType="1"/>
              </p:cNvSpPr>
              <p:nvPr/>
            </p:nvSpPr>
            <p:spPr bwMode="auto">
              <a:xfrm>
                <a:off x="3934" y="2041"/>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60" name="Line 213"/>
              <p:cNvSpPr>
                <a:spLocks noChangeShapeType="1"/>
              </p:cNvSpPr>
              <p:nvPr/>
            </p:nvSpPr>
            <p:spPr bwMode="auto">
              <a:xfrm flipH="1">
                <a:off x="3931" y="2042"/>
                <a:ext cx="7"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61" name="Freeform 214"/>
              <p:cNvSpPr>
                <a:spLocks/>
              </p:cNvSpPr>
              <p:nvPr/>
            </p:nvSpPr>
            <p:spPr bwMode="auto">
              <a:xfrm>
                <a:off x="3874" y="2031"/>
                <a:ext cx="9" cy="11"/>
              </a:xfrm>
              <a:custGeom>
                <a:avLst/>
                <a:gdLst>
                  <a:gd name="T0" fmla="*/ 0 w 93"/>
                  <a:gd name="T1" fmla="*/ 0 h 141"/>
                  <a:gd name="T2" fmla="*/ 0 w 93"/>
                  <a:gd name="T3" fmla="*/ 0 h 141"/>
                  <a:gd name="T4" fmla="*/ 0 w 93"/>
                  <a:gd name="T5" fmla="*/ 0 h 141"/>
                  <a:gd name="T6" fmla="*/ 0 w 93"/>
                  <a:gd name="T7" fmla="*/ 0 h 141"/>
                  <a:gd name="T8" fmla="*/ 0 w 93"/>
                  <a:gd name="T9" fmla="*/ 0 h 141"/>
                  <a:gd name="T10" fmla="*/ 0 w 93"/>
                  <a:gd name="T11" fmla="*/ 0 h 141"/>
                  <a:gd name="T12" fmla="*/ 0 w 93"/>
                  <a:gd name="T13" fmla="*/ 0 h 141"/>
                  <a:gd name="T14" fmla="*/ 0 60000 65536"/>
                  <a:gd name="T15" fmla="*/ 0 60000 65536"/>
                  <a:gd name="T16" fmla="*/ 0 60000 65536"/>
                  <a:gd name="T17" fmla="*/ 0 60000 65536"/>
                  <a:gd name="T18" fmla="*/ 0 60000 65536"/>
                  <a:gd name="T19" fmla="*/ 0 60000 65536"/>
                  <a:gd name="T20" fmla="*/ 0 60000 65536"/>
                  <a:gd name="T21" fmla="*/ 0 w 93"/>
                  <a:gd name="T22" fmla="*/ 0 h 141"/>
                  <a:gd name="T23" fmla="*/ 93 w 93"/>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141">
                    <a:moveTo>
                      <a:pt x="65" y="0"/>
                    </a:moveTo>
                    <a:lnTo>
                      <a:pt x="0" y="59"/>
                    </a:lnTo>
                    <a:lnTo>
                      <a:pt x="0" y="141"/>
                    </a:lnTo>
                    <a:lnTo>
                      <a:pt x="28" y="141"/>
                    </a:lnTo>
                    <a:lnTo>
                      <a:pt x="28" y="68"/>
                    </a:lnTo>
                    <a:lnTo>
                      <a:pt x="93" y="8"/>
                    </a:lnTo>
                    <a:lnTo>
                      <a:pt x="6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62" name="Freeform 215"/>
              <p:cNvSpPr>
                <a:spLocks/>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63" name="Freeform 216"/>
              <p:cNvSpPr>
                <a:spLocks/>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64" name="Freeform 217"/>
              <p:cNvSpPr>
                <a:spLocks/>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65" name="Freeform 218"/>
              <p:cNvSpPr>
                <a:spLocks/>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66" name="Freeform 219"/>
              <p:cNvSpPr>
                <a:spLocks/>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67" name="Freeform 220"/>
              <p:cNvSpPr>
                <a:spLocks/>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68" name="Line 221"/>
              <p:cNvSpPr>
                <a:spLocks noChangeShapeType="1"/>
              </p:cNvSpPr>
              <p:nvPr/>
            </p:nvSpPr>
            <p:spPr bwMode="auto">
              <a:xfrm>
                <a:off x="3823" y="2008"/>
                <a:ext cx="4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69" name="Line 222"/>
              <p:cNvSpPr>
                <a:spLocks noChangeShapeType="1"/>
              </p:cNvSpPr>
              <p:nvPr/>
            </p:nvSpPr>
            <p:spPr bwMode="auto">
              <a:xfrm>
                <a:off x="4116" y="2063"/>
                <a:ext cx="42"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70" name="Freeform 223"/>
              <p:cNvSpPr>
                <a:spLocks/>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71" name="Freeform 224"/>
              <p:cNvSpPr>
                <a:spLocks/>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72" name="Line 225"/>
              <p:cNvSpPr>
                <a:spLocks noChangeShapeType="1"/>
              </p:cNvSpPr>
              <p:nvPr/>
            </p:nvSpPr>
            <p:spPr bwMode="auto">
              <a:xfrm>
                <a:off x="3839" y="1969"/>
                <a:ext cx="1"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73" name="Freeform 226"/>
              <p:cNvSpPr>
                <a:spLocks/>
              </p:cNvSpPr>
              <p:nvPr/>
            </p:nvSpPr>
            <p:spPr bwMode="auto">
              <a:xfrm>
                <a:off x="4172" y="1928"/>
                <a:ext cx="47" cy="99"/>
              </a:xfrm>
              <a:custGeom>
                <a:avLst/>
                <a:gdLst>
                  <a:gd name="T0" fmla="*/ 0 w 466"/>
                  <a:gd name="T1" fmla="*/ 0 h 1284"/>
                  <a:gd name="T2" fmla="*/ 0 w 466"/>
                  <a:gd name="T3" fmla="*/ 0 h 1284"/>
                  <a:gd name="T4" fmla="*/ 0 w 466"/>
                  <a:gd name="T5" fmla="*/ 0 h 1284"/>
                  <a:gd name="T6" fmla="*/ 0 w 466"/>
                  <a:gd name="T7" fmla="*/ 0 h 1284"/>
                  <a:gd name="T8" fmla="*/ 0 w 466"/>
                  <a:gd name="T9" fmla="*/ 0 h 1284"/>
                  <a:gd name="T10" fmla="*/ 0 w 466"/>
                  <a:gd name="T11" fmla="*/ 0 h 1284"/>
                  <a:gd name="T12" fmla="*/ 0 w 466"/>
                  <a:gd name="T13" fmla="*/ 0 h 1284"/>
                  <a:gd name="T14" fmla="*/ 0 w 466"/>
                  <a:gd name="T15" fmla="*/ 0 h 1284"/>
                  <a:gd name="T16" fmla="*/ 0 w 466"/>
                  <a:gd name="T17" fmla="*/ 0 h 1284"/>
                  <a:gd name="T18" fmla="*/ 0 w 466"/>
                  <a:gd name="T19" fmla="*/ 0 h 1284"/>
                  <a:gd name="T20" fmla="*/ 0 w 466"/>
                  <a:gd name="T21" fmla="*/ 0 h 1284"/>
                  <a:gd name="T22" fmla="*/ 0 w 466"/>
                  <a:gd name="T23" fmla="*/ 0 h 1284"/>
                  <a:gd name="T24" fmla="*/ 0 w 466"/>
                  <a:gd name="T25" fmla="*/ 0 h 1284"/>
                  <a:gd name="T26" fmla="*/ 0 w 466"/>
                  <a:gd name="T27" fmla="*/ 0 h 1284"/>
                  <a:gd name="T28" fmla="*/ 0 w 466"/>
                  <a:gd name="T29" fmla="*/ 0 h 1284"/>
                  <a:gd name="T30" fmla="*/ 0 w 466"/>
                  <a:gd name="T31" fmla="*/ 0 h 1284"/>
                  <a:gd name="T32" fmla="*/ 0 w 466"/>
                  <a:gd name="T33" fmla="*/ 0 h 1284"/>
                  <a:gd name="T34" fmla="*/ 0 w 466"/>
                  <a:gd name="T35" fmla="*/ 0 h 1284"/>
                  <a:gd name="T36" fmla="*/ 0 w 466"/>
                  <a:gd name="T37" fmla="*/ 0 h 1284"/>
                  <a:gd name="T38" fmla="*/ 0 w 466"/>
                  <a:gd name="T39" fmla="*/ 0 h 1284"/>
                  <a:gd name="T40" fmla="*/ 0 w 466"/>
                  <a:gd name="T41" fmla="*/ 0 h 1284"/>
                  <a:gd name="T42" fmla="*/ 0 w 466"/>
                  <a:gd name="T43" fmla="*/ 0 h 1284"/>
                  <a:gd name="T44" fmla="*/ 0 w 466"/>
                  <a:gd name="T45" fmla="*/ 0 h 1284"/>
                  <a:gd name="T46" fmla="*/ 0 w 466"/>
                  <a:gd name="T47" fmla="*/ 0 h 1284"/>
                  <a:gd name="T48" fmla="*/ 0 w 466"/>
                  <a:gd name="T49" fmla="*/ 0 h 1284"/>
                  <a:gd name="T50" fmla="*/ 0 w 466"/>
                  <a:gd name="T51" fmla="*/ 0 h 1284"/>
                  <a:gd name="T52" fmla="*/ 0 w 466"/>
                  <a:gd name="T53" fmla="*/ 0 h 1284"/>
                  <a:gd name="T54" fmla="*/ 0 w 466"/>
                  <a:gd name="T55" fmla="*/ 0 h 1284"/>
                  <a:gd name="T56" fmla="*/ 0 w 466"/>
                  <a:gd name="T57" fmla="*/ 0 h 1284"/>
                  <a:gd name="T58" fmla="*/ 0 w 466"/>
                  <a:gd name="T59" fmla="*/ 0 h 1284"/>
                  <a:gd name="T60" fmla="*/ 0 w 466"/>
                  <a:gd name="T61" fmla="*/ 0 h 1284"/>
                  <a:gd name="T62" fmla="*/ 0 w 466"/>
                  <a:gd name="T63" fmla="*/ 0 h 1284"/>
                  <a:gd name="T64" fmla="*/ 0 w 466"/>
                  <a:gd name="T65" fmla="*/ 0 h 1284"/>
                  <a:gd name="T66" fmla="*/ 0 w 466"/>
                  <a:gd name="T67" fmla="*/ 0 h 1284"/>
                  <a:gd name="T68" fmla="*/ 0 w 466"/>
                  <a:gd name="T69" fmla="*/ 0 h 1284"/>
                  <a:gd name="T70" fmla="*/ 0 w 466"/>
                  <a:gd name="T71" fmla="*/ 0 h 1284"/>
                  <a:gd name="T72" fmla="*/ 0 w 466"/>
                  <a:gd name="T73" fmla="*/ 0 h 1284"/>
                  <a:gd name="T74" fmla="*/ 0 w 466"/>
                  <a:gd name="T75" fmla="*/ 0 h 1284"/>
                  <a:gd name="T76" fmla="*/ 0 w 466"/>
                  <a:gd name="T77" fmla="*/ 0 h 1284"/>
                  <a:gd name="T78" fmla="*/ 0 w 466"/>
                  <a:gd name="T79" fmla="*/ 0 h 1284"/>
                  <a:gd name="T80" fmla="*/ 0 w 466"/>
                  <a:gd name="T81" fmla="*/ 0 h 1284"/>
                  <a:gd name="T82" fmla="*/ 0 w 466"/>
                  <a:gd name="T83" fmla="*/ 0 h 1284"/>
                  <a:gd name="T84" fmla="*/ 0 w 466"/>
                  <a:gd name="T85" fmla="*/ 0 h 1284"/>
                  <a:gd name="T86" fmla="*/ 0 w 466"/>
                  <a:gd name="T87" fmla="*/ 0 h 1284"/>
                  <a:gd name="T88" fmla="*/ 0 w 466"/>
                  <a:gd name="T89" fmla="*/ 0 h 1284"/>
                  <a:gd name="T90" fmla="*/ 0 w 466"/>
                  <a:gd name="T91" fmla="*/ 0 h 1284"/>
                  <a:gd name="T92" fmla="*/ 0 w 466"/>
                  <a:gd name="T93" fmla="*/ 0 h 1284"/>
                  <a:gd name="T94" fmla="*/ 0 w 466"/>
                  <a:gd name="T95" fmla="*/ 0 h 1284"/>
                  <a:gd name="T96" fmla="*/ 0 w 466"/>
                  <a:gd name="T97" fmla="*/ 0 h 1284"/>
                  <a:gd name="T98" fmla="*/ 0 w 466"/>
                  <a:gd name="T99" fmla="*/ 0 h 1284"/>
                  <a:gd name="T100" fmla="*/ 0 w 466"/>
                  <a:gd name="T101" fmla="*/ 0 h 1284"/>
                  <a:gd name="T102" fmla="*/ 0 w 466"/>
                  <a:gd name="T103" fmla="*/ 0 h 1284"/>
                  <a:gd name="T104" fmla="*/ 0 w 466"/>
                  <a:gd name="T105" fmla="*/ 0 h 1284"/>
                  <a:gd name="T106" fmla="*/ 0 w 466"/>
                  <a:gd name="T107" fmla="*/ 0 h 1284"/>
                  <a:gd name="T108" fmla="*/ 0 w 466"/>
                  <a:gd name="T109" fmla="*/ 0 h 1284"/>
                  <a:gd name="T110" fmla="*/ 0 w 466"/>
                  <a:gd name="T111" fmla="*/ 0 h 1284"/>
                  <a:gd name="T112" fmla="*/ 0 w 466"/>
                  <a:gd name="T113" fmla="*/ 0 h 12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66"/>
                  <a:gd name="T172" fmla="*/ 0 h 1284"/>
                  <a:gd name="T173" fmla="*/ 466 w 466"/>
                  <a:gd name="T174" fmla="*/ 1284 h 12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66" h="1284">
                    <a:moveTo>
                      <a:pt x="59" y="0"/>
                    </a:moveTo>
                    <a:lnTo>
                      <a:pt x="50" y="0"/>
                    </a:lnTo>
                    <a:lnTo>
                      <a:pt x="50" y="24"/>
                    </a:lnTo>
                    <a:lnTo>
                      <a:pt x="37" y="24"/>
                    </a:lnTo>
                    <a:lnTo>
                      <a:pt x="37" y="38"/>
                    </a:lnTo>
                    <a:lnTo>
                      <a:pt x="65" y="38"/>
                    </a:lnTo>
                    <a:lnTo>
                      <a:pt x="65" y="46"/>
                    </a:lnTo>
                    <a:lnTo>
                      <a:pt x="102" y="46"/>
                    </a:lnTo>
                    <a:lnTo>
                      <a:pt x="102" y="52"/>
                    </a:lnTo>
                    <a:lnTo>
                      <a:pt x="132" y="52"/>
                    </a:lnTo>
                    <a:lnTo>
                      <a:pt x="132" y="60"/>
                    </a:lnTo>
                    <a:lnTo>
                      <a:pt x="168" y="60"/>
                    </a:lnTo>
                    <a:lnTo>
                      <a:pt x="168" y="66"/>
                    </a:lnTo>
                    <a:lnTo>
                      <a:pt x="196" y="66"/>
                    </a:lnTo>
                    <a:lnTo>
                      <a:pt x="196" y="75"/>
                    </a:lnTo>
                    <a:lnTo>
                      <a:pt x="227" y="75"/>
                    </a:lnTo>
                    <a:lnTo>
                      <a:pt x="227" y="83"/>
                    </a:lnTo>
                    <a:lnTo>
                      <a:pt x="255" y="83"/>
                    </a:lnTo>
                    <a:lnTo>
                      <a:pt x="255" y="97"/>
                    </a:lnTo>
                    <a:lnTo>
                      <a:pt x="283" y="97"/>
                    </a:lnTo>
                    <a:lnTo>
                      <a:pt x="283" y="103"/>
                    </a:lnTo>
                    <a:lnTo>
                      <a:pt x="320" y="103"/>
                    </a:lnTo>
                    <a:lnTo>
                      <a:pt x="320" y="112"/>
                    </a:lnTo>
                    <a:lnTo>
                      <a:pt x="342" y="112"/>
                    </a:lnTo>
                    <a:lnTo>
                      <a:pt x="342" y="119"/>
                    </a:lnTo>
                    <a:lnTo>
                      <a:pt x="387" y="119"/>
                    </a:lnTo>
                    <a:lnTo>
                      <a:pt x="387" y="134"/>
                    </a:lnTo>
                    <a:lnTo>
                      <a:pt x="409" y="134"/>
                    </a:lnTo>
                    <a:lnTo>
                      <a:pt x="409" y="149"/>
                    </a:lnTo>
                    <a:lnTo>
                      <a:pt x="401" y="149"/>
                    </a:lnTo>
                    <a:lnTo>
                      <a:pt x="401" y="178"/>
                    </a:lnTo>
                    <a:lnTo>
                      <a:pt x="393" y="178"/>
                    </a:lnTo>
                    <a:lnTo>
                      <a:pt x="393" y="200"/>
                    </a:lnTo>
                    <a:lnTo>
                      <a:pt x="387" y="200"/>
                    </a:lnTo>
                    <a:lnTo>
                      <a:pt x="387" y="222"/>
                    </a:lnTo>
                    <a:lnTo>
                      <a:pt x="372" y="222"/>
                    </a:lnTo>
                    <a:lnTo>
                      <a:pt x="372" y="251"/>
                    </a:lnTo>
                    <a:lnTo>
                      <a:pt x="365" y="251"/>
                    </a:lnTo>
                    <a:lnTo>
                      <a:pt x="365" y="273"/>
                    </a:lnTo>
                    <a:lnTo>
                      <a:pt x="350" y="273"/>
                    </a:lnTo>
                    <a:lnTo>
                      <a:pt x="350" y="297"/>
                    </a:lnTo>
                    <a:lnTo>
                      <a:pt x="342" y="297"/>
                    </a:lnTo>
                    <a:lnTo>
                      <a:pt x="342" y="319"/>
                    </a:lnTo>
                    <a:lnTo>
                      <a:pt x="337" y="319"/>
                    </a:lnTo>
                    <a:lnTo>
                      <a:pt x="337" y="370"/>
                    </a:lnTo>
                    <a:lnTo>
                      <a:pt x="320" y="370"/>
                    </a:lnTo>
                    <a:lnTo>
                      <a:pt x="320" y="398"/>
                    </a:lnTo>
                    <a:lnTo>
                      <a:pt x="314" y="398"/>
                    </a:lnTo>
                    <a:lnTo>
                      <a:pt x="314" y="421"/>
                    </a:lnTo>
                    <a:lnTo>
                      <a:pt x="300" y="421"/>
                    </a:lnTo>
                    <a:lnTo>
                      <a:pt x="300" y="436"/>
                    </a:lnTo>
                    <a:lnTo>
                      <a:pt x="292" y="436"/>
                    </a:lnTo>
                    <a:lnTo>
                      <a:pt x="292" y="473"/>
                    </a:lnTo>
                    <a:lnTo>
                      <a:pt x="283" y="473"/>
                    </a:lnTo>
                    <a:lnTo>
                      <a:pt x="283" y="495"/>
                    </a:lnTo>
                    <a:lnTo>
                      <a:pt x="278" y="495"/>
                    </a:lnTo>
                    <a:lnTo>
                      <a:pt x="278" y="517"/>
                    </a:lnTo>
                    <a:lnTo>
                      <a:pt x="263" y="517"/>
                    </a:lnTo>
                    <a:lnTo>
                      <a:pt x="263" y="541"/>
                    </a:lnTo>
                    <a:lnTo>
                      <a:pt x="255" y="541"/>
                    </a:lnTo>
                    <a:lnTo>
                      <a:pt x="255" y="569"/>
                    </a:lnTo>
                    <a:lnTo>
                      <a:pt x="247" y="569"/>
                    </a:lnTo>
                    <a:lnTo>
                      <a:pt x="247" y="600"/>
                    </a:lnTo>
                    <a:lnTo>
                      <a:pt x="233" y="600"/>
                    </a:lnTo>
                    <a:lnTo>
                      <a:pt x="233" y="614"/>
                    </a:lnTo>
                    <a:lnTo>
                      <a:pt x="227" y="614"/>
                    </a:lnTo>
                    <a:lnTo>
                      <a:pt x="227" y="642"/>
                    </a:lnTo>
                    <a:lnTo>
                      <a:pt x="219" y="642"/>
                    </a:lnTo>
                    <a:lnTo>
                      <a:pt x="219" y="693"/>
                    </a:lnTo>
                    <a:lnTo>
                      <a:pt x="204" y="693"/>
                    </a:lnTo>
                    <a:lnTo>
                      <a:pt x="204" y="717"/>
                    </a:lnTo>
                    <a:lnTo>
                      <a:pt x="196" y="717"/>
                    </a:lnTo>
                    <a:lnTo>
                      <a:pt x="196" y="739"/>
                    </a:lnTo>
                    <a:lnTo>
                      <a:pt x="182" y="739"/>
                    </a:lnTo>
                    <a:lnTo>
                      <a:pt x="182" y="768"/>
                    </a:lnTo>
                    <a:lnTo>
                      <a:pt x="174" y="768"/>
                    </a:lnTo>
                    <a:lnTo>
                      <a:pt x="174" y="790"/>
                    </a:lnTo>
                    <a:lnTo>
                      <a:pt x="168" y="790"/>
                    </a:lnTo>
                    <a:lnTo>
                      <a:pt x="168" y="813"/>
                    </a:lnTo>
                    <a:lnTo>
                      <a:pt x="160" y="813"/>
                    </a:lnTo>
                    <a:lnTo>
                      <a:pt x="160" y="842"/>
                    </a:lnTo>
                    <a:lnTo>
                      <a:pt x="146" y="842"/>
                    </a:lnTo>
                    <a:lnTo>
                      <a:pt x="146" y="873"/>
                    </a:lnTo>
                    <a:lnTo>
                      <a:pt x="137" y="873"/>
                    </a:lnTo>
                    <a:lnTo>
                      <a:pt x="137" y="886"/>
                    </a:lnTo>
                    <a:lnTo>
                      <a:pt x="132" y="886"/>
                    </a:lnTo>
                    <a:lnTo>
                      <a:pt x="132" y="915"/>
                    </a:lnTo>
                    <a:lnTo>
                      <a:pt x="117" y="915"/>
                    </a:lnTo>
                    <a:lnTo>
                      <a:pt x="117" y="937"/>
                    </a:lnTo>
                    <a:lnTo>
                      <a:pt x="109" y="937"/>
                    </a:lnTo>
                    <a:lnTo>
                      <a:pt x="109" y="968"/>
                    </a:lnTo>
                    <a:lnTo>
                      <a:pt x="102" y="968"/>
                    </a:lnTo>
                    <a:lnTo>
                      <a:pt x="102" y="989"/>
                    </a:lnTo>
                    <a:lnTo>
                      <a:pt x="95" y="989"/>
                    </a:lnTo>
                    <a:lnTo>
                      <a:pt x="95" y="1012"/>
                    </a:lnTo>
                    <a:lnTo>
                      <a:pt x="87" y="1012"/>
                    </a:lnTo>
                    <a:lnTo>
                      <a:pt x="87" y="1042"/>
                    </a:lnTo>
                    <a:lnTo>
                      <a:pt x="81" y="1042"/>
                    </a:lnTo>
                    <a:lnTo>
                      <a:pt x="81" y="1056"/>
                    </a:lnTo>
                    <a:lnTo>
                      <a:pt x="65" y="1056"/>
                    </a:lnTo>
                    <a:lnTo>
                      <a:pt x="65" y="1085"/>
                    </a:lnTo>
                    <a:lnTo>
                      <a:pt x="59" y="1085"/>
                    </a:lnTo>
                    <a:lnTo>
                      <a:pt x="59" y="1116"/>
                    </a:lnTo>
                    <a:lnTo>
                      <a:pt x="50" y="1116"/>
                    </a:lnTo>
                    <a:lnTo>
                      <a:pt x="50" y="1145"/>
                    </a:lnTo>
                    <a:lnTo>
                      <a:pt x="37" y="1145"/>
                    </a:lnTo>
                    <a:lnTo>
                      <a:pt x="37" y="1159"/>
                    </a:lnTo>
                    <a:lnTo>
                      <a:pt x="28" y="1159"/>
                    </a:lnTo>
                    <a:lnTo>
                      <a:pt x="28" y="1190"/>
                    </a:lnTo>
                    <a:lnTo>
                      <a:pt x="22" y="1190"/>
                    </a:lnTo>
                    <a:lnTo>
                      <a:pt x="22" y="1210"/>
                    </a:lnTo>
                    <a:lnTo>
                      <a:pt x="15" y="1210"/>
                    </a:lnTo>
                    <a:lnTo>
                      <a:pt x="15" y="1233"/>
                    </a:lnTo>
                    <a:lnTo>
                      <a:pt x="0" y="1233"/>
                    </a:lnTo>
                    <a:lnTo>
                      <a:pt x="0" y="1278"/>
                    </a:lnTo>
                    <a:lnTo>
                      <a:pt x="28" y="1278"/>
                    </a:lnTo>
                    <a:lnTo>
                      <a:pt x="28" y="1284"/>
                    </a:lnTo>
                    <a:lnTo>
                      <a:pt x="65" y="1284"/>
                    </a:lnTo>
                    <a:lnTo>
                      <a:pt x="65" y="1278"/>
                    </a:lnTo>
                    <a:lnTo>
                      <a:pt x="81" y="1278"/>
                    </a:lnTo>
                    <a:lnTo>
                      <a:pt x="81" y="1247"/>
                    </a:lnTo>
                    <a:lnTo>
                      <a:pt x="87" y="1247"/>
                    </a:lnTo>
                    <a:lnTo>
                      <a:pt x="87" y="1227"/>
                    </a:lnTo>
                    <a:lnTo>
                      <a:pt x="95" y="1227"/>
                    </a:lnTo>
                    <a:lnTo>
                      <a:pt x="95" y="1196"/>
                    </a:lnTo>
                    <a:lnTo>
                      <a:pt x="102" y="1196"/>
                    </a:lnTo>
                    <a:lnTo>
                      <a:pt x="102" y="1168"/>
                    </a:lnTo>
                    <a:lnTo>
                      <a:pt x="109" y="1168"/>
                    </a:lnTo>
                    <a:lnTo>
                      <a:pt x="109" y="1153"/>
                    </a:lnTo>
                    <a:lnTo>
                      <a:pt x="117" y="1153"/>
                    </a:lnTo>
                    <a:lnTo>
                      <a:pt x="117" y="1131"/>
                    </a:lnTo>
                    <a:lnTo>
                      <a:pt x="132" y="1131"/>
                    </a:lnTo>
                    <a:lnTo>
                      <a:pt x="132" y="1093"/>
                    </a:lnTo>
                    <a:lnTo>
                      <a:pt x="137" y="1093"/>
                    </a:lnTo>
                    <a:lnTo>
                      <a:pt x="137" y="1071"/>
                    </a:lnTo>
                    <a:lnTo>
                      <a:pt x="146" y="1071"/>
                    </a:lnTo>
                    <a:lnTo>
                      <a:pt x="146" y="1042"/>
                    </a:lnTo>
                    <a:lnTo>
                      <a:pt x="160" y="1042"/>
                    </a:lnTo>
                    <a:lnTo>
                      <a:pt x="160" y="1012"/>
                    </a:lnTo>
                    <a:lnTo>
                      <a:pt x="168" y="1012"/>
                    </a:lnTo>
                    <a:lnTo>
                      <a:pt x="168" y="989"/>
                    </a:lnTo>
                    <a:lnTo>
                      <a:pt x="174" y="989"/>
                    </a:lnTo>
                    <a:lnTo>
                      <a:pt x="174" y="952"/>
                    </a:lnTo>
                    <a:lnTo>
                      <a:pt x="182" y="952"/>
                    </a:lnTo>
                    <a:lnTo>
                      <a:pt x="182" y="932"/>
                    </a:lnTo>
                    <a:lnTo>
                      <a:pt x="196" y="932"/>
                    </a:lnTo>
                    <a:lnTo>
                      <a:pt x="196" y="915"/>
                    </a:lnTo>
                    <a:lnTo>
                      <a:pt x="204" y="915"/>
                    </a:lnTo>
                    <a:lnTo>
                      <a:pt x="204" y="886"/>
                    </a:lnTo>
                    <a:lnTo>
                      <a:pt x="219" y="886"/>
                    </a:lnTo>
                    <a:lnTo>
                      <a:pt x="219" y="836"/>
                    </a:lnTo>
                    <a:lnTo>
                      <a:pt x="227" y="836"/>
                    </a:lnTo>
                    <a:lnTo>
                      <a:pt x="227" y="805"/>
                    </a:lnTo>
                    <a:lnTo>
                      <a:pt x="233" y="805"/>
                    </a:lnTo>
                    <a:lnTo>
                      <a:pt x="233" y="776"/>
                    </a:lnTo>
                    <a:lnTo>
                      <a:pt x="247" y="776"/>
                    </a:lnTo>
                    <a:lnTo>
                      <a:pt x="247" y="753"/>
                    </a:lnTo>
                    <a:lnTo>
                      <a:pt x="255" y="753"/>
                    </a:lnTo>
                    <a:lnTo>
                      <a:pt x="255" y="717"/>
                    </a:lnTo>
                    <a:lnTo>
                      <a:pt x="263" y="717"/>
                    </a:lnTo>
                    <a:lnTo>
                      <a:pt x="263" y="693"/>
                    </a:lnTo>
                    <a:lnTo>
                      <a:pt x="278" y="693"/>
                    </a:lnTo>
                    <a:lnTo>
                      <a:pt x="278" y="680"/>
                    </a:lnTo>
                    <a:lnTo>
                      <a:pt x="283" y="680"/>
                    </a:lnTo>
                    <a:lnTo>
                      <a:pt x="283" y="651"/>
                    </a:lnTo>
                    <a:lnTo>
                      <a:pt x="292" y="651"/>
                    </a:lnTo>
                    <a:lnTo>
                      <a:pt x="292" y="620"/>
                    </a:lnTo>
                    <a:lnTo>
                      <a:pt x="300" y="620"/>
                    </a:lnTo>
                    <a:lnTo>
                      <a:pt x="300" y="600"/>
                    </a:lnTo>
                    <a:lnTo>
                      <a:pt x="314" y="600"/>
                    </a:lnTo>
                    <a:lnTo>
                      <a:pt x="314" y="569"/>
                    </a:lnTo>
                    <a:lnTo>
                      <a:pt x="320" y="569"/>
                    </a:lnTo>
                    <a:lnTo>
                      <a:pt x="320" y="541"/>
                    </a:lnTo>
                    <a:lnTo>
                      <a:pt x="337" y="541"/>
                    </a:lnTo>
                    <a:lnTo>
                      <a:pt x="337" y="489"/>
                    </a:lnTo>
                    <a:lnTo>
                      <a:pt x="342" y="489"/>
                    </a:lnTo>
                    <a:lnTo>
                      <a:pt x="342" y="458"/>
                    </a:lnTo>
                    <a:lnTo>
                      <a:pt x="350" y="458"/>
                    </a:lnTo>
                    <a:lnTo>
                      <a:pt x="350" y="436"/>
                    </a:lnTo>
                    <a:lnTo>
                      <a:pt x="365" y="436"/>
                    </a:lnTo>
                    <a:lnTo>
                      <a:pt x="365" y="415"/>
                    </a:lnTo>
                    <a:lnTo>
                      <a:pt x="372" y="415"/>
                    </a:lnTo>
                    <a:lnTo>
                      <a:pt x="372" y="385"/>
                    </a:lnTo>
                    <a:lnTo>
                      <a:pt x="387" y="385"/>
                    </a:lnTo>
                    <a:lnTo>
                      <a:pt x="387" y="356"/>
                    </a:lnTo>
                    <a:lnTo>
                      <a:pt x="393" y="356"/>
                    </a:lnTo>
                    <a:lnTo>
                      <a:pt x="393" y="333"/>
                    </a:lnTo>
                    <a:lnTo>
                      <a:pt x="401" y="333"/>
                    </a:lnTo>
                    <a:lnTo>
                      <a:pt x="401" y="304"/>
                    </a:lnTo>
                    <a:lnTo>
                      <a:pt x="409" y="304"/>
                    </a:lnTo>
                    <a:lnTo>
                      <a:pt x="409" y="273"/>
                    </a:lnTo>
                    <a:lnTo>
                      <a:pt x="424" y="273"/>
                    </a:lnTo>
                    <a:lnTo>
                      <a:pt x="424" y="251"/>
                    </a:lnTo>
                    <a:lnTo>
                      <a:pt x="429" y="251"/>
                    </a:lnTo>
                    <a:lnTo>
                      <a:pt x="429" y="222"/>
                    </a:lnTo>
                    <a:lnTo>
                      <a:pt x="437" y="222"/>
                    </a:lnTo>
                    <a:lnTo>
                      <a:pt x="437" y="200"/>
                    </a:lnTo>
                    <a:lnTo>
                      <a:pt x="446" y="200"/>
                    </a:lnTo>
                    <a:lnTo>
                      <a:pt x="446" y="178"/>
                    </a:lnTo>
                    <a:lnTo>
                      <a:pt x="452" y="178"/>
                    </a:lnTo>
                    <a:lnTo>
                      <a:pt x="452" y="149"/>
                    </a:lnTo>
                    <a:lnTo>
                      <a:pt x="459" y="149"/>
                    </a:lnTo>
                    <a:lnTo>
                      <a:pt x="459" y="119"/>
                    </a:lnTo>
                    <a:lnTo>
                      <a:pt x="466" y="119"/>
                    </a:lnTo>
                    <a:lnTo>
                      <a:pt x="466" y="103"/>
                    </a:lnTo>
                    <a:lnTo>
                      <a:pt x="437" y="103"/>
                    </a:lnTo>
                    <a:lnTo>
                      <a:pt x="437" y="97"/>
                    </a:lnTo>
                    <a:lnTo>
                      <a:pt x="409" y="97"/>
                    </a:lnTo>
                    <a:lnTo>
                      <a:pt x="409" y="83"/>
                    </a:lnTo>
                    <a:lnTo>
                      <a:pt x="372" y="83"/>
                    </a:lnTo>
                    <a:lnTo>
                      <a:pt x="372" y="75"/>
                    </a:lnTo>
                    <a:lnTo>
                      <a:pt x="342" y="75"/>
                    </a:lnTo>
                    <a:lnTo>
                      <a:pt x="342" y="66"/>
                    </a:lnTo>
                    <a:lnTo>
                      <a:pt x="314" y="66"/>
                    </a:lnTo>
                    <a:lnTo>
                      <a:pt x="314" y="60"/>
                    </a:lnTo>
                    <a:lnTo>
                      <a:pt x="283" y="60"/>
                    </a:lnTo>
                    <a:lnTo>
                      <a:pt x="283" y="52"/>
                    </a:lnTo>
                    <a:lnTo>
                      <a:pt x="247" y="52"/>
                    </a:lnTo>
                    <a:lnTo>
                      <a:pt x="247" y="46"/>
                    </a:lnTo>
                    <a:lnTo>
                      <a:pt x="219" y="46"/>
                    </a:lnTo>
                    <a:lnTo>
                      <a:pt x="219" y="38"/>
                    </a:lnTo>
                    <a:lnTo>
                      <a:pt x="182" y="38"/>
                    </a:lnTo>
                    <a:lnTo>
                      <a:pt x="182" y="24"/>
                    </a:lnTo>
                    <a:lnTo>
                      <a:pt x="160" y="24"/>
                    </a:lnTo>
                    <a:lnTo>
                      <a:pt x="160" y="15"/>
                    </a:lnTo>
                    <a:lnTo>
                      <a:pt x="117" y="15"/>
                    </a:lnTo>
                    <a:lnTo>
                      <a:pt x="117" y="0"/>
                    </a:lnTo>
                    <a:lnTo>
                      <a:pt x="95" y="0"/>
                    </a:lnTo>
                    <a:lnTo>
                      <a:pt x="59"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74" name="Freeform 227"/>
              <p:cNvSpPr>
                <a:spLocks/>
              </p:cNvSpPr>
              <p:nvPr/>
            </p:nvSpPr>
            <p:spPr bwMode="auto">
              <a:xfrm>
                <a:off x="4172" y="1927"/>
                <a:ext cx="47" cy="100"/>
              </a:xfrm>
              <a:custGeom>
                <a:avLst/>
                <a:gdLst>
                  <a:gd name="T0" fmla="*/ 0 w 466"/>
                  <a:gd name="T1" fmla="*/ 0 h 1297"/>
                  <a:gd name="T2" fmla="*/ 0 w 466"/>
                  <a:gd name="T3" fmla="*/ 0 h 1297"/>
                  <a:gd name="T4" fmla="*/ 0 w 466"/>
                  <a:gd name="T5" fmla="*/ 0 h 1297"/>
                  <a:gd name="T6" fmla="*/ 0 w 466"/>
                  <a:gd name="T7" fmla="*/ 0 h 1297"/>
                  <a:gd name="T8" fmla="*/ 0 w 466"/>
                  <a:gd name="T9" fmla="*/ 0 h 1297"/>
                  <a:gd name="T10" fmla="*/ 0 w 466"/>
                  <a:gd name="T11" fmla="*/ 0 h 1297"/>
                  <a:gd name="T12" fmla="*/ 0 w 466"/>
                  <a:gd name="T13" fmla="*/ 0 h 1297"/>
                  <a:gd name="T14" fmla="*/ 0 60000 65536"/>
                  <a:gd name="T15" fmla="*/ 0 60000 65536"/>
                  <a:gd name="T16" fmla="*/ 0 60000 65536"/>
                  <a:gd name="T17" fmla="*/ 0 60000 65536"/>
                  <a:gd name="T18" fmla="*/ 0 60000 65536"/>
                  <a:gd name="T19" fmla="*/ 0 60000 65536"/>
                  <a:gd name="T20" fmla="*/ 0 60000 65536"/>
                  <a:gd name="T21" fmla="*/ 0 w 466"/>
                  <a:gd name="T22" fmla="*/ 0 h 1297"/>
                  <a:gd name="T23" fmla="*/ 466 w 466"/>
                  <a:gd name="T24" fmla="*/ 1297 h 1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6" h="1297">
                    <a:moveTo>
                      <a:pt x="0" y="1277"/>
                    </a:moveTo>
                    <a:lnTo>
                      <a:pt x="409" y="147"/>
                    </a:lnTo>
                    <a:lnTo>
                      <a:pt x="37" y="37"/>
                    </a:lnTo>
                    <a:lnTo>
                      <a:pt x="59" y="0"/>
                    </a:lnTo>
                    <a:lnTo>
                      <a:pt x="466" y="116"/>
                    </a:lnTo>
                    <a:lnTo>
                      <a:pt x="65" y="1297"/>
                    </a:lnTo>
                    <a:lnTo>
                      <a:pt x="0" y="127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75" name="Freeform 228"/>
              <p:cNvSpPr>
                <a:spLocks/>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76" name="Freeform 229"/>
              <p:cNvSpPr>
                <a:spLocks/>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77" name="Line 230"/>
              <p:cNvSpPr>
                <a:spLocks noChangeShapeType="1"/>
              </p:cNvSpPr>
              <p:nvPr/>
            </p:nvSpPr>
            <p:spPr bwMode="auto">
              <a:xfrm flipH="1" flipV="1">
                <a:off x="4178" y="1929"/>
                <a:ext cx="4"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78" name="Freeform 231"/>
              <p:cNvSpPr>
                <a:spLocks/>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79" name="Freeform 232"/>
              <p:cNvSpPr>
                <a:spLocks/>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80" name="Freeform 233"/>
              <p:cNvSpPr>
                <a:spLocks/>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81" name="Freeform 234"/>
              <p:cNvSpPr>
                <a:spLocks/>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82" name="Freeform 235"/>
              <p:cNvSpPr>
                <a:spLocks/>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83" name="Freeform 236"/>
              <p:cNvSpPr>
                <a:spLocks/>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84" name="Line 237"/>
              <p:cNvSpPr>
                <a:spLocks noChangeShapeType="1"/>
              </p:cNvSpPr>
              <p:nvPr/>
            </p:nvSpPr>
            <p:spPr bwMode="auto">
              <a:xfrm>
                <a:off x="4068" y="1909"/>
                <a:ext cx="7"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385" name="Freeform 238"/>
              <p:cNvSpPr>
                <a:spLocks/>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86" name="Freeform 239"/>
              <p:cNvSpPr>
                <a:spLocks/>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87" name="Freeform 240"/>
              <p:cNvSpPr>
                <a:spLocks/>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2159" name="Freeform 241"/>
            <p:cNvSpPr>
              <a:spLocks/>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60" name="Freeform 242"/>
            <p:cNvSpPr>
              <a:spLocks/>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1" name="Freeform 243"/>
            <p:cNvSpPr>
              <a:spLocks/>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202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2" name="Freeform 244"/>
            <p:cNvSpPr>
              <a:spLocks/>
            </p:cNvSpPr>
            <p:nvPr/>
          </p:nvSpPr>
          <p:spPr bwMode="auto">
            <a:xfrm>
              <a:off x="3892" y="1907"/>
              <a:ext cx="253" cy="142"/>
            </a:xfrm>
            <a:custGeom>
              <a:avLst/>
              <a:gdLst>
                <a:gd name="T0" fmla="*/ 0 w 2534"/>
                <a:gd name="T1" fmla="*/ 0 h 1851"/>
                <a:gd name="T2" fmla="*/ 0 w 2534"/>
                <a:gd name="T3" fmla="*/ 0 h 1851"/>
                <a:gd name="T4" fmla="*/ 0 w 2534"/>
                <a:gd name="T5" fmla="*/ 0 h 1851"/>
                <a:gd name="T6" fmla="*/ 0 w 2534"/>
                <a:gd name="T7" fmla="*/ 0 h 1851"/>
                <a:gd name="T8" fmla="*/ 0 w 2534"/>
                <a:gd name="T9" fmla="*/ 0 h 1851"/>
                <a:gd name="T10" fmla="*/ 0 w 2534"/>
                <a:gd name="T11" fmla="*/ 0 h 1851"/>
                <a:gd name="T12" fmla="*/ 0 w 2534"/>
                <a:gd name="T13" fmla="*/ 0 h 1851"/>
                <a:gd name="T14" fmla="*/ 0 w 2534"/>
                <a:gd name="T15" fmla="*/ 0 h 1851"/>
                <a:gd name="T16" fmla="*/ 0 w 2534"/>
                <a:gd name="T17" fmla="*/ 0 h 1851"/>
                <a:gd name="T18" fmla="*/ 0 w 2534"/>
                <a:gd name="T19" fmla="*/ 0 h 1851"/>
                <a:gd name="T20" fmla="*/ 0 w 2534"/>
                <a:gd name="T21" fmla="*/ 0 h 1851"/>
                <a:gd name="T22" fmla="*/ 0 w 2534"/>
                <a:gd name="T23" fmla="*/ 0 h 1851"/>
                <a:gd name="T24" fmla="*/ 0 w 2534"/>
                <a:gd name="T25" fmla="*/ 0 h 1851"/>
                <a:gd name="T26" fmla="*/ 0 w 2534"/>
                <a:gd name="T27" fmla="*/ 0 h 1851"/>
                <a:gd name="T28" fmla="*/ 0 w 2534"/>
                <a:gd name="T29" fmla="*/ 0 h 1851"/>
                <a:gd name="T30" fmla="*/ 0 w 2534"/>
                <a:gd name="T31" fmla="*/ 0 h 1851"/>
                <a:gd name="T32" fmla="*/ 0 w 2534"/>
                <a:gd name="T33" fmla="*/ 0 h 1851"/>
                <a:gd name="T34" fmla="*/ 0 w 2534"/>
                <a:gd name="T35" fmla="*/ 0 h 1851"/>
                <a:gd name="T36" fmla="*/ 0 w 2534"/>
                <a:gd name="T37" fmla="*/ 0 h 1851"/>
                <a:gd name="T38" fmla="*/ 0 w 2534"/>
                <a:gd name="T39" fmla="*/ 0 h 1851"/>
                <a:gd name="T40" fmla="*/ 0 w 2534"/>
                <a:gd name="T41" fmla="*/ 0 h 1851"/>
                <a:gd name="T42" fmla="*/ 0 w 2534"/>
                <a:gd name="T43" fmla="*/ 0 h 1851"/>
                <a:gd name="T44" fmla="*/ 0 w 2534"/>
                <a:gd name="T45" fmla="*/ 0 h 1851"/>
                <a:gd name="T46" fmla="*/ 0 w 2534"/>
                <a:gd name="T47" fmla="*/ 0 h 1851"/>
                <a:gd name="T48" fmla="*/ 0 w 2534"/>
                <a:gd name="T49" fmla="*/ 0 h 1851"/>
                <a:gd name="T50" fmla="*/ 0 w 2534"/>
                <a:gd name="T51" fmla="*/ 0 h 1851"/>
                <a:gd name="T52" fmla="*/ 0 w 2534"/>
                <a:gd name="T53" fmla="*/ 0 h 1851"/>
                <a:gd name="T54" fmla="*/ 0 w 2534"/>
                <a:gd name="T55" fmla="*/ 0 h 1851"/>
                <a:gd name="T56" fmla="*/ 0 w 2534"/>
                <a:gd name="T57" fmla="*/ 0 h 1851"/>
                <a:gd name="T58" fmla="*/ 0 w 2534"/>
                <a:gd name="T59" fmla="*/ 0 h 1851"/>
                <a:gd name="T60" fmla="*/ 0 w 2534"/>
                <a:gd name="T61" fmla="*/ 0 h 1851"/>
                <a:gd name="T62" fmla="*/ 0 w 2534"/>
                <a:gd name="T63" fmla="*/ 0 h 1851"/>
                <a:gd name="T64" fmla="*/ 0 w 2534"/>
                <a:gd name="T65" fmla="*/ 0 h 1851"/>
                <a:gd name="T66" fmla="*/ 0 w 2534"/>
                <a:gd name="T67" fmla="*/ 0 h 1851"/>
                <a:gd name="T68" fmla="*/ 0 w 2534"/>
                <a:gd name="T69" fmla="*/ 0 h 1851"/>
                <a:gd name="T70" fmla="*/ 0 w 2534"/>
                <a:gd name="T71" fmla="*/ 0 h 1851"/>
                <a:gd name="T72" fmla="*/ 0 w 2534"/>
                <a:gd name="T73" fmla="*/ 0 h 1851"/>
                <a:gd name="T74" fmla="*/ 0 w 2534"/>
                <a:gd name="T75" fmla="*/ 0 h 1851"/>
                <a:gd name="T76" fmla="*/ 0 w 2534"/>
                <a:gd name="T77" fmla="*/ 0 h 1851"/>
                <a:gd name="T78" fmla="*/ 0 w 2534"/>
                <a:gd name="T79" fmla="*/ 0 h 1851"/>
                <a:gd name="T80" fmla="*/ 0 w 2534"/>
                <a:gd name="T81" fmla="*/ 0 h 1851"/>
                <a:gd name="T82" fmla="*/ 0 w 2534"/>
                <a:gd name="T83" fmla="*/ 0 h 1851"/>
                <a:gd name="T84" fmla="*/ 0 w 2534"/>
                <a:gd name="T85" fmla="*/ 0 h 1851"/>
                <a:gd name="T86" fmla="*/ 0 w 2534"/>
                <a:gd name="T87" fmla="*/ 0 h 1851"/>
                <a:gd name="T88" fmla="*/ 0 w 2534"/>
                <a:gd name="T89" fmla="*/ 0 h 1851"/>
                <a:gd name="T90" fmla="*/ 0 w 2534"/>
                <a:gd name="T91" fmla="*/ 0 h 1851"/>
                <a:gd name="T92" fmla="*/ 0 w 2534"/>
                <a:gd name="T93" fmla="*/ 0 h 1851"/>
                <a:gd name="T94" fmla="*/ 0 w 2534"/>
                <a:gd name="T95" fmla="*/ 0 h 1851"/>
                <a:gd name="T96" fmla="*/ 0 w 2534"/>
                <a:gd name="T97" fmla="*/ 0 h 1851"/>
                <a:gd name="T98" fmla="*/ 0 w 2534"/>
                <a:gd name="T99" fmla="*/ 0 h 1851"/>
                <a:gd name="T100" fmla="*/ 0 w 2534"/>
                <a:gd name="T101" fmla="*/ 0 h 1851"/>
                <a:gd name="T102" fmla="*/ 0 w 2534"/>
                <a:gd name="T103" fmla="*/ 0 h 1851"/>
                <a:gd name="T104" fmla="*/ 0 w 2534"/>
                <a:gd name="T105" fmla="*/ 0 h 1851"/>
                <a:gd name="T106" fmla="*/ 0 w 2534"/>
                <a:gd name="T107" fmla="*/ 0 h 1851"/>
                <a:gd name="T108" fmla="*/ 0 w 2534"/>
                <a:gd name="T109" fmla="*/ 0 h 1851"/>
                <a:gd name="T110" fmla="*/ 0 w 2534"/>
                <a:gd name="T111" fmla="*/ 0 h 1851"/>
                <a:gd name="T112" fmla="*/ 0 w 2534"/>
                <a:gd name="T113" fmla="*/ 0 h 1851"/>
                <a:gd name="T114" fmla="*/ 0 w 2534"/>
                <a:gd name="T115" fmla="*/ 0 h 1851"/>
                <a:gd name="T116" fmla="*/ 0 w 2534"/>
                <a:gd name="T117" fmla="*/ 0 h 1851"/>
                <a:gd name="T118" fmla="*/ 0 w 2534"/>
                <a:gd name="T119" fmla="*/ 0 h 1851"/>
                <a:gd name="T120" fmla="*/ 0 w 2534"/>
                <a:gd name="T121" fmla="*/ 0 h 1851"/>
                <a:gd name="T122" fmla="*/ 0 w 2534"/>
                <a:gd name="T123" fmla="*/ 0 h 18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34"/>
                <a:gd name="T187" fmla="*/ 0 h 1851"/>
                <a:gd name="T188" fmla="*/ 2534 w 2534"/>
                <a:gd name="T189" fmla="*/ 1851 h 18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34" h="1851">
                  <a:moveTo>
                    <a:pt x="407" y="0"/>
                  </a:moveTo>
                  <a:lnTo>
                    <a:pt x="407" y="28"/>
                  </a:lnTo>
                  <a:lnTo>
                    <a:pt x="399" y="28"/>
                  </a:lnTo>
                  <a:lnTo>
                    <a:pt x="399" y="59"/>
                  </a:lnTo>
                  <a:lnTo>
                    <a:pt x="393" y="59"/>
                  </a:lnTo>
                  <a:lnTo>
                    <a:pt x="393" y="89"/>
                  </a:lnTo>
                  <a:lnTo>
                    <a:pt x="384" y="89"/>
                  </a:lnTo>
                  <a:lnTo>
                    <a:pt x="384" y="111"/>
                  </a:lnTo>
                  <a:lnTo>
                    <a:pt x="371" y="111"/>
                  </a:lnTo>
                  <a:lnTo>
                    <a:pt x="371" y="133"/>
                  </a:lnTo>
                  <a:lnTo>
                    <a:pt x="362" y="133"/>
                  </a:lnTo>
                  <a:lnTo>
                    <a:pt x="362" y="184"/>
                  </a:lnTo>
                  <a:lnTo>
                    <a:pt x="349" y="184"/>
                  </a:lnTo>
                  <a:lnTo>
                    <a:pt x="349" y="208"/>
                  </a:lnTo>
                  <a:lnTo>
                    <a:pt x="342" y="208"/>
                  </a:lnTo>
                  <a:lnTo>
                    <a:pt x="342" y="228"/>
                  </a:lnTo>
                  <a:lnTo>
                    <a:pt x="325" y="228"/>
                  </a:lnTo>
                  <a:lnTo>
                    <a:pt x="325" y="272"/>
                  </a:lnTo>
                  <a:lnTo>
                    <a:pt x="312" y="272"/>
                  </a:lnTo>
                  <a:lnTo>
                    <a:pt x="312" y="310"/>
                  </a:lnTo>
                  <a:lnTo>
                    <a:pt x="306" y="310"/>
                  </a:lnTo>
                  <a:lnTo>
                    <a:pt x="306" y="332"/>
                  </a:lnTo>
                  <a:lnTo>
                    <a:pt x="290" y="332"/>
                  </a:lnTo>
                  <a:lnTo>
                    <a:pt x="290" y="375"/>
                  </a:lnTo>
                  <a:lnTo>
                    <a:pt x="275" y="375"/>
                  </a:lnTo>
                  <a:lnTo>
                    <a:pt x="275" y="406"/>
                  </a:lnTo>
                  <a:lnTo>
                    <a:pt x="269" y="406"/>
                  </a:lnTo>
                  <a:lnTo>
                    <a:pt x="269" y="435"/>
                  </a:lnTo>
                  <a:lnTo>
                    <a:pt x="253" y="435"/>
                  </a:lnTo>
                  <a:lnTo>
                    <a:pt x="253" y="472"/>
                  </a:lnTo>
                  <a:lnTo>
                    <a:pt x="238" y="472"/>
                  </a:lnTo>
                  <a:lnTo>
                    <a:pt x="238" y="509"/>
                  </a:lnTo>
                  <a:lnTo>
                    <a:pt x="233" y="509"/>
                  </a:lnTo>
                  <a:lnTo>
                    <a:pt x="233" y="531"/>
                  </a:lnTo>
                  <a:lnTo>
                    <a:pt x="225" y="531"/>
                  </a:lnTo>
                  <a:lnTo>
                    <a:pt x="225" y="545"/>
                  </a:lnTo>
                  <a:lnTo>
                    <a:pt x="210" y="545"/>
                  </a:lnTo>
                  <a:lnTo>
                    <a:pt x="210" y="576"/>
                  </a:lnTo>
                  <a:lnTo>
                    <a:pt x="203" y="576"/>
                  </a:lnTo>
                  <a:lnTo>
                    <a:pt x="203" y="605"/>
                  </a:lnTo>
                  <a:lnTo>
                    <a:pt x="196" y="605"/>
                  </a:lnTo>
                  <a:lnTo>
                    <a:pt x="196" y="628"/>
                  </a:lnTo>
                  <a:lnTo>
                    <a:pt x="188" y="628"/>
                  </a:lnTo>
                  <a:lnTo>
                    <a:pt x="188" y="650"/>
                  </a:lnTo>
                  <a:lnTo>
                    <a:pt x="174" y="650"/>
                  </a:lnTo>
                  <a:lnTo>
                    <a:pt x="174" y="670"/>
                  </a:lnTo>
                  <a:lnTo>
                    <a:pt x="166" y="670"/>
                  </a:lnTo>
                  <a:lnTo>
                    <a:pt x="166" y="708"/>
                  </a:lnTo>
                  <a:lnTo>
                    <a:pt x="160" y="708"/>
                  </a:lnTo>
                  <a:lnTo>
                    <a:pt x="160" y="723"/>
                  </a:lnTo>
                  <a:lnTo>
                    <a:pt x="151" y="723"/>
                  </a:lnTo>
                  <a:lnTo>
                    <a:pt x="151" y="753"/>
                  </a:lnTo>
                  <a:lnTo>
                    <a:pt x="138" y="753"/>
                  </a:lnTo>
                  <a:lnTo>
                    <a:pt x="138" y="804"/>
                  </a:lnTo>
                  <a:lnTo>
                    <a:pt x="129" y="804"/>
                  </a:lnTo>
                  <a:lnTo>
                    <a:pt x="129" y="826"/>
                  </a:lnTo>
                  <a:lnTo>
                    <a:pt x="116" y="826"/>
                  </a:lnTo>
                  <a:lnTo>
                    <a:pt x="116" y="849"/>
                  </a:lnTo>
                  <a:lnTo>
                    <a:pt x="109" y="849"/>
                  </a:lnTo>
                  <a:lnTo>
                    <a:pt x="109" y="872"/>
                  </a:lnTo>
                  <a:lnTo>
                    <a:pt x="93" y="872"/>
                  </a:lnTo>
                  <a:lnTo>
                    <a:pt x="93" y="892"/>
                  </a:lnTo>
                  <a:lnTo>
                    <a:pt x="87" y="892"/>
                  </a:lnTo>
                  <a:lnTo>
                    <a:pt x="87" y="923"/>
                  </a:lnTo>
                  <a:lnTo>
                    <a:pt x="79" y="923"/>
                  </a:lnTo>
                  <a:lnTo>
                    <a:pt x="79" y="952"/>
                  </a:lnTo>
                  <a:lnTo>
                    <a:pt x="73" y="952"/>
                  </a:lnTo>
                  <a:lnTo>
                    <a:pt x="73" y="982"/>
                  </a:lnTo>
                  <a:lnTo>
                    <a:pt x="57" y="982"/>
                  </a:lnTo>
                  <a:lnTo>
                    <a:pt x="57" y="989"/>
                  </a:lnTo>
                  <a:lnTo>
                    <a:pt x="51" y="989"/>
                  </a:lnTo>
                  <a:lnTo>
                    <a:pt x="51" y="1025"/>
                  </a:lnTo>
                  <a:lnTo>
                    <a:pt x="42" y="1025"/>
                  </a:lnTo>
                  <a:lnTo>
                    <a:pt x="42" y="1048"/>
                  </a:lnTo>
                  <a:lnTo>
                    <a:pt x="36" y="1048"/>
                  </a:lnTo>
                  <a:lnTo>
                    <a:pt x="36" y="1077"/>
                  </a:lnTo>
                  <a:lnTo>
                    <a:pt x="29" y="1077"/>
                  </a:lnTo>
                  <a:lnTo>
                    <a:pt x="29" y="1093"/>
                  </a:lnTo>
                  <a:lnTo>
                    <a:pt x="20" y="1093"/>
                  </a:lnTo>
                  <a:lnTo>
                    <a:pt x="20" y="1121"/>
                  </a:lnTo>
                  <a:lnTo>
                    <a:pt x="6" y="1121"/>
                  </a:lnTo>
                  <a:lnTo>
                    <a:pt x="6" y="1150"/>
                  </a:lnTo>
                  <a:lnTo>
                    <a:pt x="0" y="1150"/>
                  </a:lnTo>
                  <a:lnTo>
                    <a:pt x="0" y="1352"/>
                  </a:lnTo>
                  <a:lnTo>
                    <a:pt x="6" y="1352"/>
                  </a:lnTo>
                  <a:lnTo>
                    <a:pt x="6" y="1357"/>
                  </a:lnTo>
                  <a:lnTo>
                    <a:pt x="42" y="1357"/>
                  </a:lnTo>
                  <a:lnTo>
                    <a:pt x="42" y="1365"/>
                  </a:lnTo>
                  <a:lnTo>
                    <a:pt x="79" y="1365"/>
                  </a:lnTo>
                  <a:lnTo>
                    <a:pt x="79" y="1380"/>
                  </a:lnTo>
                  <a:lnTo>
                    <a:pt x="129" y="1380"/>
                  </a:lnTo>
                  <a:lnTo>
                    <a:pt x="129" y="1388"/>
                  </a:lnTo>
                  <a:lnTo>
                    <a:pt x="160" y="1388"/>
                  </a:lnTo>
                  <a:lnTo>
                    <a:pt x="160" y="1403"/>
                  </a:lnTo>
                  <a:lnTo>
                    <a:pt x="233" y="1403"/>
                  </a:lnTo>
                  <a:lnTo>
                    <a:pt x="233" y="1417"/>
                  </a:lnTo>
                  <a:lnTo>
                    <a:pt x="275" y="1417"/>
                  </a:lnTo>
                  <a:lnTo>
                    <a:pt x="275" y="1425"/>
                  </a:lnTo>
                  <a:lnTo>
                    <a:pt x="312" y="1425"/>
                  </a:lnTo>
                  <a:lnTo>
                    <a:pt x="312" y="1431"/>
                  </a:lnTo>
                  <a:lnTo>
                    <a:pt x="349" y="1431"/>
                  </a:lnTo>
                  <a:lnTo>
                    <a:pt x="349" y="1440"/>
                  </a:lnTo>
                  <a:lnTo>
                    <a:pt x="384" y="1440"/>
                  </a:lnTo>
                  <a:lnTo>
                    <a:pt x="384" y="1446"/>
                  </a:lnTo>
                  <a:lnTo>
                    <a:pt x="421" y="1446"/>
                  </a:lnTo>
                  <a:lnTo>
                    <a:pt x="421" y="1462"/>
                  </a:lnTo>
                  <a:lnTo>
                    <a:pt x="466" y="1462"/>
                  </a:lnTo>
                  <a:lnTo>
                    <a:pt x="466" y="1468"/>
                  </a:lnTo>
                  <a:lnTo>
                    <a:pt x="502" y="1468"/>
                  </a:lnTo>
                  <a:lnTo>
                    <a:pt x="502" y="1477"/>
                  </a:lnTo>
                  <a:lnTo>
                    <a:pt x="538" y="1477"/>
                  </a:lnTo>
                  <a:lnTo>
                    <a:pt x="538" y="1482"/>
                  </a:lnTo>
                  <a:lnTo>
                    <a:pt x="575" y="1482"/>
                  </a:lnTo>
                  <a:lnTo>
                    <a:pt x="575" y="1499"/>
                  </a:lnTo>
                  <a:lnTo>
                    <a:pt x="617" y="1499"/>
                  </a:lnTo>
                  <a:lnTo>
                    <a:pt x="617" y="1505"/>
                  </a:lnTo>
                  <a:lnTo>
                    <a:pt x="654" y="1505"/>
                  </a:lnTo>
                  <a:lnTo>
                    <a:pt x="654" y="1513"/>
                  </a:lnTo>
                  <a:lnTo>
                    <a:pt x="690" y="1513"/>
                  </a:lnTo>
                  <a:lnTo>
                    <a:pt x="690" y="1519"/>
                  </a:lnTo>
                  <a:lnTo>
                    <a:pt x="721" y="1519"/>
                  </a:lnTo>
                  <a:lnTo>
                    <a:pt x="721" y="1536"/>
                  </a:lnTo>
                  <a:lnTo>
                    <a:pt x="800" y="1536"/>
                  </a:lnTo>
                  <a:lnTo>
                    <a:pt x="800" y="1550"/>
                  </a:lnTo>
                  <a:lnTo>
                    <a:pt x="836" y="1550"/>
                  </a:lnTo>
                  <a:lnTo>
                    <a:pt x="836" y="1556"/>
                  </a:lnTo>
                  <a:lnTo>
                    <a:pt x="873" y="1556"/>
                  </a:lnTo>
                  <a:lnTo>
                    <a:pt x="873" y="1565"/>
                  </a:lnTo>
                  <a:lnTo>
                    <a:pt x="917" y="1565"/>
                  </a:lnTo>
                  <a:lnTo>
                    <a:pt x="917" y="1579"/>
                  </a:lnTo>
                  <a:lnTo>
                    <a:pt x="962" y="1579"/>
                  </a:lnTo>
                  <a:lnTo>
                    <a:pt x="962" y="1587"/>
                  </a:lnTo>
                  <a:lnTo>
                    <a:pt x="998" y="1587"/>
                  </a:lnTo>
                  <a:lnTo>
                    <a:pt x="998" y="1594"/>
                  </a:lnTo>
                  <a:lnTo>
                    <a:pt x="1035" y="1594"/>
                  </a:lnTo>
                  <a:lnTo>
                    <a:pt x="1035" y="1601"/>
                  </a:lnTo>
                  <a:lnTo>
                    <a:pt x="1071" y="1601"/>
                  </a:lnTo>
                  <a:lnTo>
                    <a:pt x="1071" y="1616"/>
                  </a:lnTo>
                  <a:lnTo>
                    <a:pt x="1113" y="1616"/>
                  </a:lnTo>
                  <a:lnTo>
                    <a:pt x="1113" y="1624"/>
                  </a:lnTo>
                  <a:lnTo>
                    <a:pt x="1150" y="1624"/>
                  </a:lnTo>
                  <a:lnTo>
                    <a:pt x="1150" y="1638"/>
                  </a:lnTo>
                  <a:lnTo>
                    <a:pt x="1223" y="1638"/>
                  </a:lnTo>
                  <a:lnTo>
                    <a:pt x="1223" y="1647"/>
                  </a:lnTo>
                  <a:lnTo>
                    <a:pt x="1252" y="1647"/>
                  </a:lnTo>
                  <a:lnTo>
                    <a:pt x="1252" y="1653"/>
                  </a:lnTo>
                  <a:lnTo>
                    <a:pt x="1304" y="1653"/>
                  </a:lnTo>
                  <a:lnTo>
                    <a:pt x="1304" y="1667"/>
                  </a:lnTo>
                  <a:lnTo>
                    <a:pt x="1341" y="1667"/>
                  </a:lnTo>
                  <a:lnTo>
                    <a:pt x="1341" y="1675"/>
                  </a:lnTo>
                  <a:lnTo>
                    <a:pt x="1369" y="1675"/>
                  </a:lnTo>
                  <a:lnTo>
                    <a:pt x="1369" y="1684"/>
                  </a:lnTo>
                  <a:lnTo>
                    <a:pt x="1405" y="1684"/>
                  </a:lnTo>
                  <a:lnTo>
                    <a:pt x="1405" y="1698"/>
                  </a:lnTo>
                  <a:lnTo>
                    <a:pt x="1456" y="1698"/>
                  </a:lnTo>
                  <a:lnTo>
                    <a:pt x="1456" y="1704"/>
                  </a:lnTo>
                  <a:lnTo>
                    <a:pt x="1487" y="1704"/>
                  </a:lnTo>
                  <a:lnTo>
                    <a:pt x="1487" y="1712"/>
                  </a:lnTo>
                  <a:lnTo>
                    <a:pt x="1522" y="1712"/>
                  </a:lnTo>
                  <a:lnTo>
                    <a:pt x="1522" y="1720"/>
                  </a:lnTo>
                  <a:lnTo>
                    <a:pt x="1559" y="1720"/>
                  </a:lnTo>
                  <a:lnTo>
                    <a:pt x="1559" y="1735"/>
                  </a:lnTo>
                  <a:lnTo>
                    <a:pt x="1602" y="1735"/>
                  </a:lnTo>
                  <a:lnTo>
                    <a:pt x="1602" y="1741"/>
                  </a:lnTo>
                  <a:lnTo>
                    <a:pt x="1638" y="1741"/>
                  </a:lnTo>
                  <a:lnTo>
                    <a:pt x="1638" y="1757"/>
                  </a:lnTo>
                  <a:lnTo>
                    <a:pt x="1711" y="1757"/>
                  </a:lnTo>
                  <a:lnTo>
                    <a:pt x="1711" y="1763"/>
                  </a:lnTo>
                  <a:lnTo>
                    <a:pt x="1755" y="1763"/>
                  </a:lnTo>
                  <a:lnTo>
                    <a:pt x="1755" y="1772"/>
                  </a:lnTo>
                  <a:lnTo>
                    <a:pt x="1792" y="1772"/>
                  </a:lnTo>
                  <a:lnTo>
                    <a:pt x="1792" y="1786"/>
                  </a:lnTo>
                  <a:lnTo>
                    <a:pt x="1829" y="1786"/>
                  </a:lnTo>
                  <a:lnTo>
                    <a:pt x="1829" y="1794"/>
                  </a:lnTo>
                  <a:lnTo>
                    <a:pt x="1870" y="1794"/>
                  </a:lnTo>
                  <a:lnTo>
                    <a:pt x="1870" y="1800"/>
                  </a:lnTo>
                  <a:lnTo>
                    <a:pt x="1907" y="1800"/>
                  </a:lnTo>
                  <a:lnTo>
                    <a:pt x="1907" y="1814"/>
                  </a:lnTo>
                  <a:lnTo>
                    <a:pt x="1944" y="1814"/>
                  </a:lnTo>
                  <a:lnTo>
                    <a:pt x="1944" y="1823"/>
                  </a:lnTo>
                  <a:lnTo>
                    <a:pt x="1988" y="1823"/>
                  </a:lnTo>
                  <a:lnTo>
                    <a:pt x="1988" y="1829"/>
                  </a:lnTo>
                  <a:lnTo>
                    <a:pt x="2025" y="1829"/>
                  </a:lnTo>
                  <a:lnTo>
                    <a:pt x="2025" y="1845"/>
                  </a:lnTo>
                  <a:lnTo>
                    <a:pt x="2053" y="1845"/>
                  </a:lnTo>
                  <a:lnTo>
                    <a:pt x="2053" y="1851"/>
                  </a:lnTo>
                  <a:lnTo>
                    <a:pt x="2105" y="1851"/>
                  </a:lnTo>
                  <a:lnTo>
                    <a:pt x="2105" y="1845"/>
                  </a:lnTo>
                  <a:lnTo>
                    <a:pt x="2112" y="1845"/>
                  </a:lnTo>
                  <a:lnTo>
                    <a:pt x="2112" y="1800"/>
                  </a:lnTo>
                  <a:lnTo>
                    <a:pt x="2120" y="1800"/>
                  </a:lnTo>
                  <a:lnTo>
                    <a:pt x="2120" y="1772"/>
                  </a:lnTo>
                  <a:lnTo>
                    <a:pt x="2125" y="1772"/>
                  </a:lnTo>
                  <a:lnTo>
                    <a:pt x="2125" y="1757"/>
                  </a:lnTo>
                  <a:lnTo>
                    <a:pt x="2142" y="1757"/>
                  </a:lnTo>
                  <a:lnTo>
                    <a:pt x="2142" y="1712"/>
                  </a:lnTo>
                  <a:lnTo>
                    <a:pt x="2148" y="1712"/>
                  </a:lnTo>
                  <a:lnTo>
                    <a:pt x="2148" y="1684"/>
                  </a:lnTo>
                  <a:lnTo>
                    <a:pt x="2162" y="1684"/>
                  </a:lnTo>
                  <a:lnTo>
                    <a:pt x="2162" y="1667"/>
                  </a:lnTo>
                  <a:lnTo>
                    <a:pt x="2170" y="1667"/>
                  </a:lnTo>
                  <a:lnTo>
                    <a:pt x="2170" y="1638"/>
                  </a:lnTo>
                  <a:lnTo>
                    <a:pt x="2179" y="1638"/>
                  </a:lnTo>
                  <a:lnTo>
                    <a:pt x="2179" y="1624"/>
                  </a:lnTo>
                  <a:lnTo>
                    <a:pt x="2184" y="1624"/>
                  </a:lnTo>
                  <a:lnTo>
                    <a:pt x="2184" y="1587"/>
                  </a:lnTo>
                  <a:lnTo>
                    <a:pt x="2199" y="1587"/>
                  </a:lnTo>
                  <a:lnTo>
                    <a:pt x="2199" y="1565"/>
                  </a:lnTo>
                  <a:lnTo>
                    <a:pt x="2207" y="1565"/>
                  </a:lnTo>
                  <a:lnTo>
                    <a:pt x="2207" y="1536"/>
                  </a:lnTo>
                  <a:lnTo>
                    <a:pt x="2221" y="1536"/>
                  </a:lnTo>
                  <a:lnTo>
                    <a:pt x="2221" y="1482"/>
                  </a:lnTo>
                  <a:lnTo>
                    <a:pt x="2235" y="1482"/>
                  </a:lnTo>
                  <a:lnTo>
                    <a:pt x="2235" y="1468"/>
                  </a:lnTo>
                  <a:lnTo>
                    <a:pt x="2243" y="1468"/>
                  </a:lnTo>
                  <a:lnTo>
                    <a:pt x="2243" y="1440"/>
                  </a:lnTo>
                  <a:lnTo>
                    <a:pt x="2251" y="1440"/>
                  </a:lnTo>
                  <a:lnTo>
                    <a:pt x="2251" y="1425"/>
                  </a:lnTo>
                  <a:lnTo>
                    <a:pt x="2257" y="1425"/>
                  </a:lnTo>
                  <a:lnTo>
                    <a:pt x="2257" y="1403"/>
                  </a:lnTo>
                  <a:lnTo>
                    <a:pt x="2271" y="1403"/>
                  </a:lnTo>
                  <a:lnTo>
                    <a:pt x="2271" y="1380"/>
                  </a:lnTo>
                  <a:lnTo>
                    <a:pt x="2280" y="1380"/>
                  </a:lnTo>
                  <a:lnTo>
                    <a:pt x="2280" y="1357"/>
                  </a:lnTo>
                  <a:lnTo>
                    <a:pt x="2286" y="1357"/>
                  </a:lnTo>
                  <a:lnTo>
                    <a:pt x="2286" y="1321"/>
                  </a:lnTo>
                  <a:lnTo>
                    <a:pt x="2302" y="1321"/>
                  </a:lnTo>
                  <a:lnTo>
                    <a:pt x="2302" y="1297"/>
                  </a:lnTo>
                  <a:lnTo>
                    <a:pt x="2308" y="1297"/>
                  </a:lnTo>
                  <a:lnTo>
                    <a:pt x="2308" y="1261"/>
                  </a:lnTo>
                  <a:lnTo>
                    <a:pt x="2316" y="1261"/>
                  </a:lnTo>
                  <a:lnTo>
                    <a:pt x="2316" y="1240"/>
                  </a:lnTo>
                  <a:lnTo>
                    <a:pt x="2323" y="1240"/>
                  </a:lnTo>
                  <a:lnTo>
                    <a:pt x="2323" y="1224"/>
                  </a:lnTo>
                  <a:lnTo>
                    <a:pt x="2338" y="1224"/>
                  </a:lnTo>
                  <a:lnTo>
                    <a:pt x="2338" y="1196"/>
                  </a:lnTo>
                  <a:lnTo>
                    <a:pt x="2345" y="1196"/>
                  </a:lnTo>
                  <a:lnTo>
                    <a:pt x="2345" y="1181"/>
                  </a:lnTo>
                  <a:lnTo>
                    <a:pt x="2353" y="1181"/>
                  </a:lnTo>
                  <a:lnTo>
                    <a:pt x="2353" y="1145"/>
                  </a:lnTo>
                  <a:lnTo>
                    <a:pt x="2358" y="1145"/>
                  </a:lnTo>
                  <a:lnTo>
                    <a:pt x="2358" y="1121"/>
                  </a:lnTo>
                  <a:lnTo>
                    <a:pt x="2367" y="1121"/>
                  </a:lnTo>
                  <a:lnTo>
                    <a:pt x="2367" y="1108"/>
                  </a:lnTo>
                  <a:lnTo>
                    <a:pt x="2375" y="1108"/>
                  </a:lnTo>
                  <a:lnTo>
                    <a:pt x="2375" y="1077"/>
                  </a:lnTo>
                  <a:lnTo>
                    <a:pt x="2381" y="1077"/>
                  </a:lnTo>
                  <a:lnTo>
                    <a:pt x="2381" y="1048"/>
                  </a:lnTo>
                  <a:lnTo>
                    <a:pt x="2395" y="1048"/>
                  </a:lnTo>
                  <a:lnTo>
                    <a:pt x="2395" y="1025"/>
                  </a:lnTo>
                  <a:lnTo>
                    <a:pt x="2403" y="1025"/>
                  </a:lnTo>
                  <a:lnTo>
                    <a:pt x="2403" y="1002"/>
                  </a:lnTo>
                  <a:lnTo>
                    <a:pt x="2417" y="1002"/>
                  </a:lnTo>
                  <a:lnTo>
                    <a:pt x="2417" y="989"/>
                  </a:lnTo>
                  <a:lnTo>
                    <a:pt x="2425" y="989"/>
                  </a:lnTo>
                  <a:lnTo>
                    <a:pt x="2425" y="960"/>
                  </a:lnTo>
                  <a:lnTo>
                    <a:pt x="2432" y="960"/>
                  </a:lnTo>
                  <a:lnTo>
                    <a:pt x="2432" y="929"/>
                  </a:lnTo>
                  <a:lnTo>
                    <a:pt x="2440" y="929"/>
                  </a:lnTo>
                  <a:lnTo>
                    <a:pt x="2440" y="892"/>
                  </a:lnTo>
                  <a:lnTo>
                    <a:pt x="2454" y="892"/>
                  </a:lnTo>
                  <a:lnTo>
                    <a:pt x="2454" y="872"/>
                  </a:lnTo>
                  <a:lnTo>
                    <a:pt x="2462" y="872"/>
                  </a:lnTo>
                  <a:lnTo>
                    <a:pt x="2462" y="841"/>
                  </a:lnTo>
                  <a:lnTo>
                    <a:pt x="2468" y="841"/>
                  </a:lnTo>
                  <a:lnTo>
                    <a:pt x="2468" y="826"/>
                  </a:lnTo>
                  <a:lnTo>
                    <a:pt x="2476" y="826"/>
                  </a:lnTo>
                  <a:lnTo>
                    <a:pt x="2476" y="789"/>
                  </a:lnTo>
                  <a:lnTo>
                    <a:pt x="2484" y="789"/>
                  </a:lnTo>
                  <a:lnTo>
                    <a:pt x="2484" y="767"/>
                  </a:lnTo>
                  <a:lnTo>
                    <a:pt x="2490" y="767"/>
                  </a:lnTo>
                  <a:lnTo>
                    <a:pt x="2490" y="745"/>
                  </a:lnTo>
                  <a:lnTo>
                    <a:pt x="2504" y="745"/>
                  </a:lnTo>
                  <a:lnTo>
                    <a:pt x="2504" y="723"/>
                  </a:lnTo>
                  <a:lnTo>
                    <a:pt x="2512" y="723"/>
                  </a:lnTo>
                  <a:lnTo>
                    <a:pt x="2512" y="693"/>
                  </a:lnTo>
                  <a:lnTo>
                    <a:pt x="2521" y="693"/>
                  </a:lnTo>
                  <a:lnTo>
                    <a:pt x="2521" y="670"/>
                  </a:lnTo>
                  <a:lnTo>
                    <a:pt x="2534" y="670"/>
                  </a:lnTo>
                  <a:lnTo>
                    <a:pt x="2534" y="472"/>
                  </a:lnTo>
                  <a:lnTo>
                    <a:pt x="2462" y="472"/>
                  </a:lnTo>
                  <a:lnTo>
                    <a:pt x="2462" y="457"/>
                  </a:lnTo>
                  <a:lnTo>
                    <a:pt x="2425" y="457"/>
                  </a:lnTo>
                  <a:lnTo>
                    <a:pt x="2425" y="450"/>
                  </a:lnTo>
                  <a:lnTo>
                    <a:pt x="2375" y="450"/>
                  </a:lnTo>
                  <a:lnTo>
                    <a:pt x="2375" y="435"/>
                  </a:lnTo>
                  <a:lnTo>
                    <a:pt x="2302" y="435"/>
                  </a:lnTo>
                  <a:lnTo>
                    <a:pt x="2302" y="421"/>
                  </a:lnTo>
                  <a:lnTo>
                    <a:pt x="2257" y="421"/>
                  </a:lnTo>
                  <a:lnTo>
                    <a:pt x="2257" y="413"/>
                  </a:lnTo>
                  <a:lnTo>
                    <a:pt x="2221" y="413"/>
                  </a:lnTo>
                  <a:lnTo>
                    <a:pt x="2221" y="406"/>
                  </a:lnTo>
                  <a:lnTo>
                    <a:pt x="2179" y="406"/>
                  </a:lnTo>
                  <a:lnTo>
                    <a:pt x="2179" y="391"/>
                  </a:lnTo>
                  <a:lnTo>
                    <a:pt x="2142" y="391"/>
                  </a:lnTo>
                  <a:lnTo>
                    <a:pt x="2142" y="384"/>
                  </a:lnTo>
                  <a:lnTo>
                    <a:pt x="2105" y="384"/>
                  </a:lnTo>
                  <a:lnTo>
                    <a:pt x="2105" y="375"/>
                  </a:lnTo>
                  <a:lnTo>
                    <a:pt x="2053" y="375"/>
                  </a:lnTo>
                  <a:lnTo>
                    <a:pt x="2053" y="369"/>
                  </a:lnTo>
                  <a:lnTo>
                    <a:pt x="2025" y="369"/>
                  </a:lnTo>
                  <a:lnTo>
                    <a:pt x="2025" y="355"/>
                  </a:lnTo>
                  <a:lnTo>
                    <a:pt x="1974" y="355"/>
                  </a:lnTo>
                  <a:lnTo>
                    <a:pt x="1974" y="347"/>
                  </a:lnTo>
                  <a:lnTo>
                    <a:pt x="1938" y="347"/>
                  </a:lnTo>
                  <a:lnTo>
                    <a:pt x="1938" y="338"/>
                  </a:lnTo>
                  <a:lnTo>
                    <a:pt x="1892" y="338"/>
                  </a:lnTo>
                  <a:lnTo>
                    <a:pt x="1892" y="332"/>
                  </a:lnTo>
                  <a:lnTo>
                    <a:pt x="1857" y="332"/>
                  </a:lnTo>
                  <a:lnTo>
                    <a:pt x="1857" y="324"/>
                  </a:lnTo>
                  <a:lnTo>
                    <a:pt x="1814" y="324"/>
                  </a:lnTo>
                  <a:lnTo>
                    <a:pt x="1814" y="318"/>
                  </a:lnTo>
                  <a:lnTo>
                    <a:pt x="1777" y="318"/>
                  </a:lnTo>
                  <a:lnTo>
                    <a:pt x="1777" y="310"/>
                  </a:lnTo>
                  <a:lnTo>
                    <a:pt x="1733" y="310"/>
                  </a:lnTo>
                  <a:lnTo>
                    <a:pt x="1733" y="296"/>
                  </a:lnTo>
                  <a:lnTo>
                    <a:pt x="1696" y="296"/>
                  </a:lnTo>
                  <a:lnTo>
                    <a:pt x="1696" y="287"/>
                  </a:lnTo>
                  <a:lnTo>
                    <a:pt x="1652" y="287"/>
                  </a:lnTo>
                  <a:lnTo>
                    <a:pt x="1652" y="272"/>
                  </a:lnTo>
                  <a:lnTo>
                    <a:pt x="1574" y="272"/>
                  </a:lnTo>
                  <a:lnTo>
                    <a:pt x="1574" y="259"/>
                  </a:lnTo>
                  <a:lnTo>
                    <a:pt x="1537" y="259"/>
                  </a:lnTo>
                  <a:lnTo>
                    <a:pt x="1537" y="250"/>
                  </a:lnTo>
                  <a:lnTo>
                    <a:pt x="1500" y="250"/>
                  </a:lnTo>
                  <a:lnTo>
                    <a:pt x="1500" y="236"/>
                  </a:lnTo>
                  <a:lnTo>
                    <a:pt x="1456" y="236"/>
                  </a:lnTo>
                  <a:lnTo>
                    <a:pt x="1456" y="228"/>
                  </a:lnTo>
                  <a:lnTo>
                    <a:pt x="1419" y="228"/>
                  </a:lnTo>
                  <a:lnTo>
                    <a:pt x="1419" y="222"/>
                  </a:lnTo>
                  <a:lnTo>
                    <a:pt x="1369" y="222"/>
                  </a:lnTo>
                  <a:lnTo>
                    <a:pt x="1369" y="213"/>
                  </a:lnTo>
                  <a:lnTo>
                    <a:pt x="1341" y="213"/>
                  </a:lnTo>
                  <a:lnTo>
                    <a:pt x="1341" y="208"/>
                  </a:lnTo>
                  <a:lnTo>
                    <a:pt x="1287" y="208"/>
                  </a:lnTo>
                  <a:lnTo>
                    <a:pt x="1287" y="199"/>
                  </a:lnTo>
                  <a:lnTo>
                    <a:pt x="1252" y="199"/>
                  </a:lnTo>
                  <a:lnTo>
                    <a:pt x="1252" y="184"/>
                  </a:lnTo>
                  <a:lnTo>
                    <a:pt x="1209" y="184"/>
                  </a:lnTo>
                  <a:lnTo>
                    <a:pt x="1209" y="177"/>
                  </a:lnTo>
                  <a:lnTo>
                    <a:pt x="1172" y="177"/>
                  </a:lnTo>
                  <a:lnTo>
                    <a:pt x="1172" y="171"/>
                  </a:lnTo>
                  <a:lnTo>
                    <a:pt x="1128" y="171"/>
                  </a:lnTo>
                  <a:lnTo>
                    <a:pt x="1128" y="154"/>
                  </a:lnTo>
                  <a:lnTo>
                    <a:pt x="1091" y="154"/>
                  </a:lnTo>
                  <a:lnTo>
                    <a:pt x="1091" y="148"/>
                  </a:lnTo>
                  <a:lnTo>
                    <a:pt x="1049" y="148"/>
                  </a:lnTo>
                  <a:lnTo>
                    <a:pt x="1049" y="140"/>
                  </a:lnTo>
                  <a:lnTo>
                    <a:pt x="1012" y="140"/>
                  </a:lnTo>
                  <a:lnTo>
                    <a:pt x="1012" y="133"/>
                  </a:lnTo>
                  <a:lnTo>
                    <a:pt x="967" y="133"/>
                  </a:lnTo>
                  <a:lnTo>
                    <a:pt x="967" y="118"/>
                  </a:lnTo>
                  <a:lnTo>
                    <a:pt x="932" y="118"/>
                  </a:lnTo>
                  <a:lnTo>
                    <a:pt x="932" y="111"/>
                  </a:lnTo>
                  <a:lnTo>
                    <a:pt x="852" y="111"/>
                  </a:lnTo>
                  <a:lnTo>
                    <a:pt x="852" y="96"/>
                  </a:lnTo>
                  <a:lnTo>
                    <a:pt x="800" y="96"/>
                  </a:lnTo>
                  <a:lnTo>
                    <a:pt x="800" y="89"/>
                  </a:lnTo>
                  <a:lnTo>
                    <a:pt x="771" y="89"/>
                  </a:lnTo>
                  <a:lnTo>
                    <a:pt x="771" y="80"/>
                  </a:lnTo>
                  <a:lnTo>
                    <a:pt x="721" y="80"/>
                  </a:lnTo>
                  <a:lnTo>
                    <a:pt x="721" y="66"/>
                  </a:lnTo>
                  <a:lnTo>
                    <a:pt x="690" y="66"/>
                  </a:lnTo>
                  <a:lnTo>
                    <a:pt x="690" y="59"/>
                  </a:lnTo>
                  <a:lnTo>
                    <a:pt x="640" y="59"/>
                  </a:lnTo>
                  <a:lnTo>
                    <a:pt x="640" y="52"/>
                  </a:lnTo>
                  <a:lnTo>
                    <a:pt x="603" y="52"/>
                  </a:lnTo>
                  <a:lnTo>
                    <a:pt x="603" y="37"/>
                  </a:lnTo>
                  <a:lnTo>
                    <a:pt x="560" y="37"/>
                  </a:lnTo>
                  <a:lnTo>
                    <a:pt x="560" y="28"/>
                  </a:lnTo>
                  <a:lnTo>
                    <a:pt x="525" y="28"/>
                  </a:lnTo>
                  <a:lnTo>
                    <a:pt x="525" y="23"/>
                  </a:lnTo>
                  <a:lnTo>
                    <a:pt x="488" y="23"/>
                  </a:lnTo>
                  <a:lnTo>
                    <a:pt x="488" y="15"/>
                  </a:lnTo>
                  <a:lnTo>
                    <a:pt x="443" y="15"/>
                  </a:lnTo>
                  <a:lnTo>
                    <a:pt x="443" y="0"/>
                  </a:lnTo>
                  <a:lnTo>
                    <a:pt x="407" y="0"/>
                  </a:lnTo>
                  <a:close/>
                </a:path>
              </a:pathLst>
            </a:custGeom>
            <a:solidFill>
              <a:srgbClr val="020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3" name="Freeform 245"/>
            <p:cNvSpPr>
              <a:spLocks/>
            </p:cNvSpPr>
            <p:nvPr/>
          </p:nvSpPr>
          <p:spPr bwMode="auto">
            <a:xfrm>
              <a:off x="3898" y="1907"/>
              <a:ext cx="240" cy="142"/>
            </a:xfrm>
            <a:custGeom>
              <a:avLst/>
              <a:gdLst>
                <a:gd name="T0" fmla="*/ 0 w 2405"/>
                <a:gd name="T1" fmla="*/ 0 h 1851"/>
                <a:gd name="T2" fmla="*/ 0 w 2405"/>
                <a:gd name="T3" fmla="*/ 0 h 1851"/>
                <a:gd name="T4" fmla="*/ 0 w 2405"/>
                <a:gd name="T5" fmla="*/ 0 h 1851"/>
                <a:gd name="T6" fmla="*/ 0 w 2405"/>
                <a:gd name="T7" fmla="*/ 0 h 1851"/>
                <a:gd name="T8" fmla="*/ 0 w 2405"/>
                <a:gd name="T9" fmla="*/ 0 h 1851"/>
                <a:gd name="T10" fmla="*/ 0 w 2405"/>
                <a:gd name="T11" fmla="*/ 0 h 1851"/>
                <a:gd name="T12" fmla="*/ 0 w 2405"/>
                <a:gd name="T13" fmla="*/ 0 h 1851"/>
                <a:gd name="T14" fmla="*/ 0 w 2405"/>
                <a:gd name="T15" fmla="*/ 0 h 1851"/>
                <a:gd name="T16" fmla="*/ 0 w 2405"/>
                <a:gd name="T17" fmla="*/ 0 h 1851"/>
                <a:gd name="T18" fmla="*/ 0 w 2405"/>
                <a:gd name="T19" fmla="*/ 0 h 1851"/>
                <a:gd name="T20" fmla="*/ 0 w 2405"/>
                <a:gd name="T21" fmla="*/ 0 h 1851"/>
                <a:gd name="T22" fmla="*/ 0 w 2405"/>
                <a:gd name="T23" fmla="*/ 0 h 1851"/>
                <a:gd name="T24" fmla="*/ 0 w 2405"/>
                <a:gd name="T25" fmla="*/ 0 h 1851"/>
                <a:gd name="T26" fmla="*/ 0 w 2405"/>
                <a:gd name="T27" fmla="*/ 0 h 1851"/>
                <a:gd name="T28" fmla="*/ 0 w 2405"/>
                <a:gd name="T29" fmla="*/ 0 h 1851"/>
                <a:gd name="T30" fmla="*/ 0 w 2405"/>
                <a:gd name="T31" fmla="*/ 0 h 1851"/>
                <a:gd name="T32" fmla="*/ 0 w 2405"/>
                <a:gd name="T33" fmla="*/ 0 h 1851"/>
                <a:gd name="T34" fmla="*/ 0 w 2405"/>
                <a:gd name="T35" fmla="*/ 0 h 1851"/>
                <a:gd name="T36" fmla="*/ 0 w 2405"/>
                <a:gd name="T37" fmla="*/ 0 h 1851"/>
                <a:gd name="T38" fmla="*/ 0 w 2405"/>
                <a:gd name="T39" fmla="*/ 0 h 1851"/>
                <a:gd name="T40" fmla="*/ 0 w 2405"/>
                <a:gd name="T41" fmla="*/ 0 h 1851"/>
                <a:gd name="T42" fmla="*/ 0 w 2405"/>
                <a:gd name="T43" fmla="*/ 0 h 1851"/>
                <a:gd name="T44" fmla="*/ 0 w 2405"/>
                <a:gd name="T45" fmla="*/ 0 h 1851"/>
                <a:gd name="T46" fmla="*/ 0 w 2405"/>
                <a:gd name="T47" fmla="*/ 0 h 1851"/>
                <a:gd name="T48" fmla="*/ 0 w 2405"/>
                <a:gd name="T49" fmla="*/ 0 h 1851"/>
                <a:gd name="T50" fmla="*/ 0 w 2405"/>
                <a:gd name="T51" fmla="*/ 0 h 1851"/>
                <a:gd name="T52" fmla="*/ 0 w 2405"/>
                <a:gd name="T53" fmla="*/ 0 h 1851"/>
                <a:gd name="T54" fmla="*/ 0 w 2405"/>
                <a:gd name="T55" fmla="*/ 0 h 1851"/>
                <a:gd name="T56" fmla="*/ 0 w 2405"/>
                <a:gd name="T57" fmla="*/ 0 h 1851"/>
                <a:gd name="T58" fmla="*/ 0 w 2405"/>
                <a:gd name="T59" fmla="*/ 0 h 1851"/>
                <a:gd name="T60" fmla="*/ 0 w 2405"/>
                <a:gd name="T61" fmla="*/ 0 h 1851"/>
                <a:gd name="T62" fmla="*/ 0 w 2405"/>
                <a:gd name="T63" fmla="*/ 0 h 1851"/>
                <a:gd name="T64" fmla="*/ 0 w 2405"/>
                <a:gd name="T65" fmla="*/ 0 h 1851"/>
                <a:gd name="T66" fmla="*/ 0 w 2405"/>
                <a:gd name="T67" fmla="*/ 0 h 1851"/>
                <a:gd name="T68" fmla="*/ 0 w 2405"/>
                <a:gd name="T69" fmla="*/ 0 h 1851"/>
                <a:gd name="T70" fmla="*/ 0 w 2405"/>
                <a:gd name="T71" fmla="*/ 0 h 1851"/>
                <a:gd name="T72" fmla="*/ 0 w 2405"/>
                <a:gd name="T73" fmla="*/ 0 h 1851"/>
                <a:gd name="T74" fmla="*/ 0 w 2405"/>
                <a:gd name="T75" fmla="*/ 0 h 1851"/>
                <a:gd name="T76" fmla="*/ 0 w 2405"/>
                <a:gd name="T77" fmla="*/ 0 h 1851"/>
                <a:gd name="T78" fmla="*/ 0 w 2405"/>
                <a:gd name="T79" fmla="*/ 0 h 1851"/>
                <a:gd name="T80" fmla="*/ 0 w 2405"/>
                <a:gd name="T81" fmla="*/ 0 h 1851"/>
                <a:gd name="T82" fmla="*/ 0 w 2405"/>
                <a:gd name="T83" fmla="*/ 0 h 1851"/>
                <a:gd name="T84" fmla="*/ 0 w 2405"/>
                <a:gd name="T85" fmla="*/ 0 h 1851"/>
                <a:gd name="T86" fmla="*/ 0 w 2405"/>
                <a:gd name="T87" fmla="*/ 0 h 1851"/>
                <a:gd name="T88" fmla="*/ 0 w 2405"/>
                <a:gd name="T89" fmla="*/ 0 h 1851"/>
                <a:gd name="T90" fmla="*/ 0 w 2405"/>
                <a:gd name="T91" fmla="*/ 0 h 1851"/>
                <a:gd name="T92" fmla="*/ 0 w 2405"/>
                <a:gd name="T93" fmla="*/ 0 h 1851"/>
                <a:gd name="T94" fmla="*/ 0 w 2405"/>
                <a:gd name="T95" fmla="*/ 0 h 1851"/>
                <a:gd name="T96" fmla="*/ 0 w 2405"/>
                <a:gd name="T97" fmla="*/ 0 h 1851"/>
                <a:gd name="T98" fmla="*/ 0 w 2405"/>
                <a:gd name="T99" fmla="*/ 0 h 1851"/>
                <a:gd name="T100" fmla="*/ 0 w 2405"/>
                <a:gd name="T101" fmla="*/ 0 h 1851"/>
                <a:gd name="T102" fmla="*/ 0 w 2405"/>
                <a:gd name="T103" fmla="*/ 0 h 1851"/>
                <a:gd name="T104" fmla="*/ 0 w 2405"/>
                <a:gd name="T105" fmla="*/ 0 h 1851"/>
                <a:gd name="T106" fmla="*/ 0 w 2405"/>
                <a:gd name="T107" fmla="*/ 0 h 1851"/>
                <a:gd name="T108" fmla="*/ 0 w 2405"/>
                <a:gd name="T109" fmla="*/ 0 h 1851"/>
                <a:gd name="T110" fmla="*/ 0 w 2405"/>
                <a:gd name="T111" fmla="*/ 0 h 185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5"/>
                <a:gd name="T169" fmla="*/ 0 h 1851"/>
                <a:gd name="T170" fmla="*/ 2405 w 2405"/>
                <a:gd name="T171" fmla="*/ 1851 h 185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5" h="1851">
                  <a:moveTo>
                    <a:pt x="350" y="0"/>
                  </a:moveTo>
                  <a:lnTo>
                    <a:pt x="350" y="28"/>
                  </a:lnTo>
                  <a:lnTo>
                    <a:pt x="342" y="28"/>
                  </a:lnTo>
                  <a:lnTo>
                    <a:pt x="342" y="59"/>
                  </a:lnTo>
                  <a:lnTo>
                    <a:pt x="336" y="59"/>
                  </a:lnTo>
                  <a:lnTo>
                    <a:pt x="336" y="89"/>
                  </a:lnTo>
                  <a:lnTo>
                    <a:pt x="327" y="89"/>
                  </a:lnTo>
                  <a:lnTo>
                    <a:pt x="327" y="111"/>
                  </a:lnTo>
                  <a:lnTo>
                    <a:pt x="314" y="111"/>
                  </a:lnTo>
                  <a:lnTo>
                    <a:pt x="314" y="133"/>
                  </a:lnTo>
                  <a:lnTo>
                    <a:pt x="305" y="133"/>
                  </a:lnTo>
                  <a:lnTo>
                    <a:pt x="305" y="184"/>
                  </a:lnTo>
                  <a:lnTo>
                    <a:pt x="292" y="184"/>
                  </a:lnTo>
                  <a:lnTo>
                    <a:pt x="292" y="208"/>
                  </a:lnTo>
                  <a:lnTo>
                    <a:pt x="285" y="208"/>
                  </a:lnTo>
                  <a:lnTo>
                    <a:pt x="285" y="228"/>
                  </a:lnTo>
                  <a:lnTo>
                    <a:pt x="268" y="228"/>
                  </a:lnTo>
                  <a:lnTo>
                    <a:pt x="268" y="272"/>
                  </a:lnTo>
                  <a:lnTo>
                    <a:pt x="255" y="272"/>
                  </a:lnTo>
                  <a:lnTo>
                    <a:pt x="255" y="310"/>
                  </a:lnTo>
                  <a:lnTo>
                    <a:pt x="249" y="310"/>
                  </a:lnTo>
                  <a:lnTo>
                    <a:pt x="249" y="332"/>
                  </a:lnTo>
                  <a:lnTo>
                    <a:pt x="233" y="332"/>
                  </a:lnTo>
                  <a:lnTo>
                    <a:pt x="233" y="375"/>
                  </a:lnTo>
                  <a:lnTo>
                    <a:pt x="218" y="375"/>
                  </a:lnTo>
                  <a:lnTo>
                    <a:pt x="218" y="406"/>
                  </a:lnTo>
                  <a:lnTo>
                    <a:pt x="212" y="406"/>
                  </a:lnTo>
                  <a:lnTo>
                    <a:pt x="212" y="435"/>
                  </a:lnTo>
                  <a:lnTo>
                    <a:pt x="196" y="435"/>
                  </a:lnTo>
                  <a:lnTo>
                    <a:pt x="196" y="472"/>
                  </a:lnTo>
                  <a:lnTo>
                    <a:pt x="181" y="472"/>
                  </a:lnTo>
                  <a:lnTo>
                    <a:pt x="181" y="509"/>
                  </a:lnTo>
                  <a:lnTo>
                    <a:pt x="176" y="509"/>
                  </a:lnTo>
                  <a:lnTo>
                    <a:pt x="176" y="531"/>
                  </a:lnTo>
                  <a:lnTo>
                    <a:pt x="168" y="531"/>
                  </a:lnTo>
                  <a:lnTo>
                    <a:pt x="168" y="545"/>
                  </a:lnTo>
                  <a:lnTo>
                    <a:pt x="153" y="545"/>
                  </a:lnTo>
                  <a:lnTo>
                    <a:pt x="153" y="576"/>
                  </a:lnTo>
                  <a:lnTo>
                    <a:pt x="146" y="576"/>
                  </a:lnTo>
                  <a:lnTo>
                    <a:pt x="146" y="605"/>
                  </a:lnTo>
                  <a:lnTo>
                    <a:pt x="139" y="605"/>
                  </a:lnTo>
                  <a:lnTo>
                    <a:pt x="139" y="628"/>
                  </a:lnTo>
                  <a:lnTo>
                    <a:pt x="131" y="628"/>
                  </a:lnTo>
                  <a:lnTo>
                    <a:pt x="131" y="650"/>
                  </a:lnTo>
                  <a:lnTo>
                    <a:pt x="117" y="650"/>
                  </a:lnTo>
                  <a:lnTo>
                    <a:pt x="117" y="670"/>
                  </a:lnTo>
                  <a:lnTo>
                    <a:pt x="109" y="670"/>
                  </a:lnTo>
                  <a:lnTo>
                    <a:pt x="109" y="708"/>
                  </a:lnTo>
                  <a:lnTo>
                    <a:pt x="103" y="708"/>
                  </a:lnTo>
                  <a:lnTo>
                    <a:pt x="103" y="723"/>
                  </a:lnTo>
                  <a:lnTo>
                    <a:pt x="94" y="723"/>
                  </a:lnTo>
                  <a:lnTo>
                    <a:pt x="94" y="753"/>
                  </a:lnTo>
                  <a:lnTo>
                    <a:pt x="81" y="753"/>
                  </a:lnTo>
                  <a:lnTo>
                    <a:pt x="81" y="804"/>
                  </a:lnTo>
                  <a:lnTo>
                    <a:pt x="72" y="804"/>
                  </a:lnTo>
                  <a:lnTo>
                    <a:pt x="72" y="826"/>
                  </a:lnTo>
                  <a:lnTo>
                    <a:pt x="59" y="826"/>
                  </a:lnTo>
                  <a:lnTo>
                    <a:pt x="59" y="849"/>
                  </a:lnTo>
                  <a:lnTo>
                    <a:pt x="52" y="849"/>
                  </a:lnTo>
                  <a:lnTo>
                    <a:pt x="52" y="872"/>
                  </a:lnTo>
                  <a:lnTo>
                    <a:pt x="36" y="872"/>
                  </a:lnTo>
                  <a:lnTo>
                    <a:pt x="36" y="892"/>
                  </a:lnTo>
                  <a:lnTo>
                    <a:pt x="30" y="892"/>
                  </a:lnTo>
                  <a:lnTo>
                    <a:pt x="30" y="923"/>
                  </a:lnTo>
                  <a:lnTo>
                    <a:pt x="22" y="923"/>
                  </a:lnTo>
                  <a:lnTo>
                    <a:pt x="22" y="952"/>
                  </a:lnTo>
                  <a:lnTo>
                    <a:pt x="16" y="952"/>
                  </a:lnTo>
                  <a:lnTo>
                    <a:pt x="16" y="982"/>
                  </a:lnTo>
                  <a:lnTo>
                    <a:pt x="0" y="982"/>
                  </a:lnTo>
                  <a:lnTo>
                    <a:pt x="0" y="1365"/>
                  </a:lnTo>
                  <a:lnTo>
                    <a:pt x="22" y="1365"/>
                  </a:lnTo>
                  <a:lnTo>
                    <a:pt x="22" y="1380"/>
                  </a:lnTo>
                  <a:lnTo>
                    <a:pt x="72" y="1380"/>
                  </a:lnTo>
                  <a:lnTo>
                    <a:pt x="72" y="1388"/>
                  </a:lnTo>
                  <a:lnTo>
                    <a:pt x="103" y="1388"/>
                  </a:lnTo>
                  <a:lnTo>
                    <a:pt x="103" y="1403"/>
                  </a:lnTo>
                  <a:lnTo>
                    <a:pt x="176" y="1403"/>
                  </a:lnTo>
                  <a:lnTo>
                    <a:pt x="176" y="1417"/>
                  </a:lnTo>
                  <a:lnTo>
                    <a:pt x="218" y="1417"/>
                  </a:lnTo>
                  <a:lnTo>
                    <a:pt x="218" y="1425"/>
                  </a:lnTo>
                  <a:lnTo>
                    <a:pt x="255" y="1425"/>
                  </a:lnTo>
                  <a:lnTo>
                    <a:pt x="255" y="1431"/>
                  </a:lnTo>
                  <a:lnTo>
                    <a:pt x="292" y="1431"/>
                  </a:lnTo>
                  <a:lnTo>
                    <a:pt x="292" y="1440"/>
                  </a:lnTo>
                  <a:lnTo>
                    <a:pt x="327" y="1440"/>
                  </a:lnTo>
                  <a:lnTo>
                    <a:pt x="327" y="1446"/>
                  </a:lnTo>
                  <a:lnTo>
                    <a:pt x="364" y="1446"/>
                  </a:lnTo>
                  <a:lnTo>
                    <a:pt x="364" y="1462"/>
                  </a:lnTo>
                  <a:lnTo>
                    <a:pt x="409" y="1462"/>
                  </a:lnTo>
                  <a:lnTo>
                    <a:pt x="409" y="1468"/>
                  </a:lnTo>
                  <a:lnTo>
                    <a:pt x="445" y="1468"/>
                  </a:lnTo>
                  <a:lnTo>
                    <a:pt x="445" y="1477"/>
                  </a:lnTo>
                  <a:lnTo>
                    <a:pt x="481" y="1477"/>
                  </a:lnTo>
                  <a:lnTo>
                    <a:pt x="481" y="1482"/>
                  </a:lnTo>
                  <a:lnTo>
                    <a:pt x="518" y="1482"/>
                  </a:lnTo>
                  <a:lnTo>
                    <a:pt x="518" y="1499"/>
                  </a:lnTo>
                  <a:lnTo>
                    <a:pt x="560" y="1499"/>
                  </a:lnTo>
                  <a:lnTo>
                    <a:pt x="560" y="1505"/>
                  </a:lnTo>
                  <a:lnTo>
                    <a:pt x="597" y="1505"/>
                  </a:lnTo>
                  <a:lnTo>
                    <a:pt x="597" y="1513"/>
                  </a:lnTo>
                  <a:lnTo>
                    <a:pt x="633" y="1513"/>
                  </a:lnTo>
                  <a:lnTo>
                    <a:pt x="633" y="1519"/>
                  </a:lnTo>
                  <a:lnTo>
                    <a:pt x="664" y="1519"/>
                  </a:lnTo>
                  <a:lnTo>
                    <a:pt x="664" y="1536"/>
                  </a:lnTo>
                  <a:lnTo>
                    <a:pt x="743" y="1536"/>
                  </a:lnTo>
                  <a:lnTo>
                    <a:pt x="743" y="1550"/>
                  </a:lnTo>
                  <a:lnTo>
                    <a:pt x="779" y="1550"/>
                  </a:lnTo>
                  <a:lnTo>
                    <a:pt x="779" y="1556"/>
                  </a:lnTo>
                  <a:lnTo>
                    <a:pt x="816" y="1556"/>
                  </a:lnTo>
                  <a:lnTo>
                    <a:pt x="816" y="1565"/>
                  </a:lnTo>
                  <a:lnTo>
                    <a:pt x="860" y="1565"/>
                  </a:lnTo>
                  <a:lnTo>
                    <a:pt x="860" y="1579"/>
                  </a:lnTo>
                  <a:lnTo>
                    <a:pt x="905" y="1579"/>
                  </a:lnTo>
                  <a:lnTo>
                    <a:pt x="905" y="1587"/>
                  </a:lnTo>
                  <a:lnTo>
                    <a:pt x="941" y="1587"/>
                  </a:lnTo>
                  <a:lnTo>
                    <a:pt x="941" y="1594"/>
                  </a:lnTo>
                  <a:lnTo>
                    <a:pt x="978" y="1594"/>
                  </a:lnTo>
                  <a:lnTo>
                    <a:pt x="978" y="1601"/>
                  </a:lnTo>
                  <a:lnTo>
                    <a:pt x="1014" y="1601"/>
                  </a:lnTo>
                  <a:lnTo>
                    <a:pt x="1014" y="1616"/>
                  </a:lnTo>
                  <a:lnTo>
                    <a:pt x="1056" y="1616"/>
                  </a:lnTo>
                  <a:lnTo>
                    <a:pt x="1056" y="1624"/>
                  </a:lnTo>
                  <a:lnTo>
                    <a:pt x="1093" y="1624"/>
                  </a:lnTo>
                  <a:lnTo>
                    <a:pt x="1093" y="1638"/>
                  </a:lnTo>
                  <a:lnTo>
                    <a:pt x="1166" y="1638"/>
                  </a:lnTo>
                  <a:lnTo>
                    <a:pt x="1166" y="1647"/>
                  </a:lnTo>
                  <a:lnTo>
                    <a:pt x="1195" y="1647"/>
                  </a:lnTo>
                  <a:lnTo>
                    <a:pt x="1195" y="1653"/>
                  </a:lnTo>
                  <a:lnTo>
                    <a:pt x="1247" y="1653"/>
                  </a:lnTo>
                  <a:lnTo>
                    <a:pt x="1247" y="1667"/>
                  </a:lnTo>
                  <a:lnTo>
                    <a:pt x="1284" y="1667"/>
                  </a:lnTo>
                  <a:lnTo>
                    <a:pt x="1284" y="1675"/>
                  </a:lnTo>
                  <a:lnTo>
                    <a:pt x="1312" y="1675"/>
                  </a:lnTo>
                  <a:lnTo>
                    <a:pt x="1312" y="1684"/>
                  </a:lnTo>
                  <a:lnTo>
                    <a:pt x="1348" y="1684"/>
                  </a:lnTo>
                  <a:lnTo>
                    <a:pt x="1348" y="1698"/>
                  </a:lnTo>
                  <a:lnTo>
                    <a:pt x="1399" y="1698"/>
                  </a:lnTo>
                  <a:lnTo>
                    <a:pt x="1399" y="1704"/>
                  </a:lnTo>
                  <a:lnTo>
                    <a:pt x="1430" y="1704"/>
                  </a:lnTo>
                  <a:lnTo>
                    <a:pt x="1430" y="1712"/>
                  </a:lnTo>
                  <a:lnTo>
                    <a:pt x="1465" y="1712"/>
                  </a:lnTo>
                  <a:lnTo>
                    <a:pt x="1465" y="1720"/>
                  </a:lnTo>
                  <a:lnTo>
                    <a:pt x="1502" y="1720"/>
                  </a:lnTo>
                  <a:lnTo>
                    <a:pt x="1502" y="1735"/>
                  </a:lnTo>
                  <a:lnTo>
                    <a:pt x="1545" y="1735"/>
                  </a:lnTo>
                  <a:lnTo>
                    <a:pt x="1545" y="1741"/>
                  </a:lnTo>
                  <a:lnTo>
                    <a:pt x="1581" y="1741"/>
                  </a:lnTo>
                  <a:lnTo>
                    <a:pt x="1581" y="1757"/>
                  </a:lnTo>
                  <a:lnTo>
                    <a:pt x="1654" y="1757"/>
                  </a:lnTo>
                  <a:lnTo>
                    <a:pt x="1654" y="1763"/>
                  </a:lnTo>
                  <a:lnTo>
                    <a:pt x="1698" y="1763"/>
                  </a:lnTo>
                  <a:lnTo>
                    <a:pt x="1698" y="1772"/>
                  </a:lnTo>
                  <a:lnTo>
                    <a:pt x="1735" y="1772"/>
                  </a:lnTo>
                  <a:lnTo>
                    <a:pt x="1735" y="1786"/>
                  </a:lnTo>
                  <a:lnTo>
                    <a:pt x="1772" y="1786"/>
                  </a:lnTo>
                  <a:lnTo>
                    <a:pt x="1772" y="1794"/>
                  </a:lnTo>
                  <a:lnTo>
                    <a:pt x="1813" y="1794"/>
                  </a:lnTo>
                  <a:lnTo>
                    <a:pt x="1813" y="1800"/>
                  </a:lnTo>
                  <a:lnTo>
                    <a:pt x="1850" y="1800"/>
                  </a:lnTo>
                  <a:lnTo>
                    <a:pt x="1850" y="1814"/>
                  </a:lnTo>
                  <a:lnTo>
                    <a:pt x="1887" y="1814"/>
                  </a:lnTo>
                  <a:lnTo>
                    <a:pt x="1887" y="1823"/>
                  </a:lnTo>
                  <a:lnTo>
                    <a:pt x="1931" y="1823"/>
                  </a:lnTo>
                  <a:lnTo>
                    <a:pt x="1931" y="1829"/>
                  </a:lnTo>
                  <a:lnTo>
                    <a:pt x="1968" y="1829"/>
                  </a:lnTo>
                  <a:lnTo>
                    <a:pt x="1968" y="1845"/>
                  </a:lnTo>
                  <a:lnTo>
                    <a:pt x="1996" y="1845"/>
                  </a:lnTo>
                  <a:lnTo>
                    <a:pt x="1996" y="1851"/>
                  </a:lnTo>
                  <a:lnTo>
                    <a:pt x="2048" y="1851"/>
                  </a:lnTo>
                  <a:lnTo>
                    <a:pt x="2048" y="1845"/>
                  </a:lnTo>
                  <a:lnTo>
                    <a:pt x="2055" y="1845"/>
                  </a:lnTo>
                  <a:lnTo>
                    <a:pt x="2055" y="1800"/>
                  </a:lnTo>
                  <a:lnTo>
                    <a:pt x="2063" y="1800"/>
                  </a:lnTo>
                  <a:lnTo>
                    <a:pt x="2063" y="1772"/>
                  </a:lnTo>
                  <a:lnTo>
                    <a:pt x="2068" y="1772"/>
                  </a:lnTo>
                  <a:lnTo>
                    <a:pt x="2068" y="1757"/>
                  </a:lnTo>
                  <a:lnTo>
                    <a:pt x="2085" y="1757"/>
                  </a:lnTo>
                  <a:lnTo>
                    <a:pt x="2085" y="1712"/>
                  </a:lnTo>
                  <a:lnTo>
                    <a:pt x="2091" y="1712"/>
                  </a:lnTo>
                  <a:lnTo>
                    <a:pt x="2091" y="1684"/>
                  </a:lnTo>
                  <a:lnTo>
                    <a:pt x="2105" y="1684"/>
                  </a:lnTo>
                  <a:lnTo>
                    <a:pt x="2105" y="1667"/>
                  </a:lnTo>
                  <a:lnTo>
                    <a:pt x="2113" y="1667"/>
                  </a:lnTo>
                  <a:lnTo>
                    <a:pt x="2113" y="1638"/>
                  </a:lnTo>
                  <a:lnTo>
                    <a:pt x="2122" y="1638"/>
                  </a:lnTo>
                  <a:lnTo>
                    <a:pt x="2122" y="1624"/>
                  </a:lnTo>
                  <a:lnTo>
                    <a:pt x="2127" y="1624"/>
                  </a:lnTo>
                  <a:lnTo>
                    <a:pt x="2127" y="1587"/>
                  </a:lnTo>
                  <a:lnTo>
                    <a:pt x="2142" y="1587"/>
                  </a:lnTo>
                  <a:lnTo>
                    <a:pt x="2142" y="1565"/>
                  </a:lnTo>
                  <a:lnTo>
                    <a:pt x="2150" y="1565"/>
                  </a:lnTo>
                  <a:lnTo>
                    <a:pt x="2150" y="1536"/>
                  </a:lnTo>
                  <a:lnTo>
                    <a:pt x="2164" y="1536"/>
                  </a:lnTo>
                  <a:lnTo>
                    <a:pt x="2164" y="1482"/>
                  </a:lnTo>
                  <a:lnTo>
                    <a:pt x="2178" y="1482"/>
                  </a:lnTo>
                  <a:lnTo>
                    <a:pt x="2178" y="1468"/>
                  </a:lnTo>
                  <a:lnTo>
                    <a:pt x="2186" y="1468"/>
                  </a:lnTo>
                  <a:lnTo>
                    <a:pt x="2186" y="1440"/>
                  </a:lnTo>
                  <a:lnTo>
                    <a:pt x="2194" y="1440"/>
                  </a:lnTo>
                  <a:lnTo>
                    <a:pt x="2194" y="1425"/>
                  </a:lnTo>
                  <a:lnTo>
                    <a:pt x="2200" y="1425"/>
                  </a:lnTo>
                  <a:lnTo>
                    <a:pt x="2200" y="1403"/>
                  </a:lnTo>
                  <a:lnTo>
                    <a:pt x="2214" y="1403"/>
                  </a:lnTo>
                  <a:lnTo>
                    <a:pt x="2214" y="1380"/>
                  </a:lnTo>
                  <a:lnTo>
                    <a:pt x="2223" y="1380"/>
                  </a:lnTo>
                  <a:lnTo>
                    <a:pt x="2223" y="1357"/>
                  </a:lnTo>
                  <a:lnTo>
                    <a:pt x="2229" y="1357"/>
                  </a:lnTo>
                  <a:lnTo>
                    <a:pt x="2229" y="1321"/>
                  </a:lnTo>
                  <a:lnTo>
                    <a:pt x="2245" y="1321"/>
                  </a:lnTo>
                  <a:lnTo>
                    <a:pt x="2245" y="1297"/>
                  </a:lnTo>
                  <a:lnTo>
                    <a:pt x="2251" y="1297"/>
                  </a:lnTo>
                  <a:lnTo>
                    <a:pt x="2251" y="1261"/>
                  </a:lnTo>
                  <a:lnTo>
                    <a:pt x="2259" y="1261"/>
                  </a:lnTo>
                  <a:lnTo>
                    <a:pt x="2259" y="1240"/>
                  </a:lnTo>
                  <a:lnTo>
                    <a:pt x="2266" y="1240"/>
                  </a:lnTo>
                  <a:lnTo>
                    <a:pt x="2266" y="1224"/>
                  </a:lnTo>
                  <a:lnTo>
                    <a:pt x="2281" y="1224"/>
                  </a:lnTo>
                  <a:lnTo>
                    <a:pt x="2281" y="1196"/>
                  </a:lnTo>
                  <a:lnTo>
                    <a:pt x="2288" y="1196"/>
                  </a:lnTo>
                  <a:lnTo>
                    <a:pt x="2288" y="1181"/>
                  </a:lnTo>
                  <a:lnTo>
                    <a:pt x="2296" y="1181"/>
                  </a:lnTo>
                  <a:lnTo>
                    <a:pt x="2296" y="1145"/>
                  </a:lnTo>
                  <a:lnTo>
                    <a:pt x="2301" y="1145"/>
                  </a:lnTo>
                  <a:lnTo>
                    <a:pt x="2301" y="1121"/>
                  </a:lnTo>
                  <a:lnTo>
                    <a:pt x="2310" y="1121"/>
                  </a:lnTo>
                  <a:lnTo>
                    <a:pt x="2310" y="1108"/>
                  </a:lnTo>
                  <a:lnTo>
                    <a:pt x="2318" y="1108"/>
                  </a:lnTo>
                  <a:lnTo>
                    <a:pt x="2318" y="1077"/>
                  </a:lnTo>
                  <a:lnTo>
                    <a:pt x="2324" y="1077"/>
                  </a:lnTo>
                  <a:lnTo>
                    <a:pt x="2324" y="1048"/>
                  </a:lnTo>
                  <a:lnTo>
                    <a:pt x="2338" y="1048"/>
                  </a:lnTo>
                  <a:lnTo>
                    <a:pt x="2338" y="1025"/>
                  </a:lnTo>
                  <a:lnTo>
                    <a:pt x="2346" y="1025"/>
                  </a:lnTo>
                  <a:lnTo>
                    <a:pt x="2346" y="1002"/>
                  </a:lnTo>
                  <a:lnTo>
                    <a:pt x="2360" y="1002"/>
                  </a:lnTo>
                  <a:lnTo>
                    <a:pt x="2360" y="989"/>
                  </a:lnTo>
                  <a:lnTo>
                    <a:pt x="2368" y="989"/>
                  </a:lnTo>
                  <a:lnTo>
                    <a:pt x="2368" y="960"/>
                  </a:lnTo>
                  <a:lnTo>
                    <a:pt x="2375" y="960"/>
                  </a:lnTo>
                  <a:lnTo>
                    <a:pt x="2375" y="929"/>
                  </a:lnTo>
                  <a:lnTo>
                    <a:pt x="2383" y="929"/>
                  </a:lnTo>
                  <a:lnTo>
                    <a:pt x="2383" y="892"/>
                  </a:lnTo>
                  <a:lnTo>
                    <a:pt x="2397" y="892"/>
                  </a:lnTo>
                  <a:lnTo>
                    <a:pt x="2397" y="872"/>
                  </a:lnTo>
                  <a:lnTo>
                    <a:pt x="2405" y="872"/>
                  </a:lnTo>
                  <a:lnTo>
                    <a:pt x="2405" y="457"/>
                  </a:lnTo>
                  <a:lnTo>
                    <a:pt x="2368" y="457"/>
                  </a:lnTo>
                  <a:lnTo>
                    <a:pt x="2368" y="450"/>
                  </a:lnTo>
                  <a:lnTo>
                    <a:pt x="2318" y="450"/>
                  </a:lnTo>
                  <a:lnTo>
                    <a:pt x="2318" y="435"/>
                  </a:lnTo>
                  <a:lnTo>
                    <a:pt x="2245" y="435"/>
                  </a:lnTo>
                  <a:lnTo>
                    <a:pt x="2245" y="421"/>
                  </a:lnTo>
                  <a:lnTo>
                    <a:pt x="2200" y="421"/>
                  </a:lnTo>
                  <a:lnTo>
                    <a:pt x="2200" y="413"/>
                  </a:lnTo>
                  <a:lnTo>
                    <a:pt x="2164" y="413"/>
                  </a:lnTo>
                  <a:lnTo>
                    <a:pt x="2164" y="406"/>
                  </a:lnTo>
                  <a:lnTo>
                    <a:pt x="2122" y="406"/>
                  </a:lnTo>
                  <a:lnTo>
                    <a:pt x="2122" y="391"/>
                  </a:lnTo>
                  <a:lnTo>
                    <a:pt x="2085" y="391"/>
                  </a:lnTo>
                  <a:lnTo>
                    <a:pt x="2085" y="384"/>
                  </a:lnTo>
                  <a:lnTo>
                    <a:pt x="2048" y="384"/>
                  </a:lnTo>
                  <a:lnTo>
                    <a:pt x="2048" y="375"/>
                  </a:lnTo>
                  <a:lnTo>
                    <a:pt x="1996" y="375"/>
                  </a:lnTo>
                  <a:lnTo>
                    <a:pt x="1996" y="369"/>
                  </a:lnTo>
                  <a:lnTo>
                    <a:pt x="1968" y="369"/>
                  </a:lnTo>
                  <a:lnTo>
                    <a:pt x="1968" y="355"/>
                  </a:lnTo>
                  <a:lnTo>
                    <a:pt x="1917" y="355"/>
                  </a:lnTo>
                  <a:lnTo>
                    <a:pt x="1917" y="347"/>
                  </a:lnTo>
                  <a:lnTo>
                    <a:pt x="1881" y="347"/>
                  </a:lnTo>
                  <a:lnTo>
                    <a:pt x="1881" y="338"/>
                  </a:lnTo>
                  <a:lnTo>
                    <a:pt x="1835" y="338"/>
                  </a:lnTo>
                  <a:lnTo>
                    <a:pt x="1835" y="332"/>
                  </a:lnTo>
                  <a:lnTo>
                    <a:pt x="1800" y="332"/>
                  </a:lnTo>
                  <a:lnTo>
                    <a:pt x="1800" y="324"/>
                  </a:lnTo>
                  <a:lnTo>
                    <a:pt x="1757" y="324"/>
                  </a:lnTo>
                  <a:lnTo>
                    <a:pt x="1757" y="318"/>
                  </a:lnTo>
                  <a:lnTo>
                    <a:pt x="1720" y="318"/>
                  </a:lnTo>
                  <a:lnTo>
                    <a:pt x="1720" y="310"/>
                  </a:lnTo>
                  <a:lnTo>
                    <a:pt x="1676" y="310"/>
                  </a:lnTo>
                  <a:lnTo>
                    <a:pt x="1676" y="296"/>
                  </a:lnTo>
                  <a:lnTo>
                    <a:pt x="1639" y="296"/>
                  </a:lnTo>
                  <a:lnTo>
                    <a:pt x="1639" y="287"/>
                  </a:lnTo>
                  <a:lnTo>
                    <a:pt x="1595" y="287"/>
                  </a:lnTo>
                  <a:lnTo>
                    <a:pt x="1595" y="272"/>
                  </a:lnTo>
                  <a:lnTo>
                    <a:pt x="1517" y="272"/>
                  </a:lnTo>
                  <a:lnTo>
                    <a:pt x="1517" y="259"/>
                  </a:lnTo>
                  <a:lnTo>
                    <a:pt x="1480" y="259"/>
                  </a:lnTo>
                  <a:lnTo>
                    <a:pt x="1480" y="250"/>
                  </a:lnTo>
                  <a:lnTo>
                    <a:pt x="1443" y="250"/>
                  </a:lnTo>
                  <a:lnTo>
                    <a:pt x="1443" y="236"/>
                  </a:lnTo>
                  <a:lnTo>
                    <a:pt x="1399" y="236"/>
                  </a:lnTo>
                  <a:lnTo>
                    <a:pt x="1399" y="228"/>
                  </a:lnTo>
                  <a:lnTo>
                    <a:pt x="1362" y="228"/>
                  </a:lnTo>
                  <a:lnTo>
                    <a:pt x="1362" y="222"/>
                  </a:lnTo>
                  <a:lnTo>
                    <a:pt x="1312" y="222"/>
                  </a:lnTo>
                  <a:lnTo>
                    <a:pt x="1312" y="213"/>
                  </a:lnTo>
                  <a:lnTo>
                    <a:pt x="1284" y="213"/>
                  </a:lnTo>
                  <a:lnTo>
                    <a:pt x="1284" y="208"/>
                  </a:lnTo>
                  <a:lnTo>
                    <a:pt x="1230" y="208"/>
                  </a:lnTo>
                  <a:lnTo>
                    <a:pt x="1230" y="199"/>
                  </a:lnTo>
                  <a:lnTo>
                    <a:pt x="1195" y="199"/>
                  </a:lnTo>
                  <a:lnTo>
                    <a:pt x="1195" y="184"/>
                  </a:lnTo>
                  <a:lnTo>
                    <a:pt x="1152" y="184"/>
                  </a:lnTo>
                  <a:lnTo>
                    <a:pt x="1152" y="177"/>
                  </a:lnTo>
                  <a:lnTo>
                    <a:pt x="1115" y="177"/>
                  </a:lnTo>
                  <a:lnTo>
                    <a:pt x="1115" y="171"/>
                  </a:lnTo>
                  <a:lnTo>
                    <a:pt x="1071" y="171"/>
                  </a:lnTo>
                  <a:lnTo>
                    <a:pt x="1071" y="154"/>
                  </a:lnTo>
                  <a:lnTo>
                    <a:pt x="1034" y="154"/>
                  </a:lnTo>
                  <a:lnTo>
                    <a:pt x="1034" y="148"/>
                  </a:lnTo>
                  <a:lnTo>
                    <a:pt x="992" y="148"/>
                  </a:lnTo>
                  <a:lnTo>
                    <a:pt x="992" y="140"/>
                  </a:lnTo>
                  <a:lnTo>
                    <a:pt x="955" y="140"/>
                  </a:lnTo>
                  <a:lnTo>
                    <a:pt x="955" y="133"/>
                  </a:lnTo>
                  <a:lnTo>
                    <a:pt x="910" y="133"/>
                  </a:lnTo>
                  <a:lnTo>
                    <a:pt x="910" y="118"/>
                  </a:lnTo>
                  <a:lnTo>
                    <a:pt x="875" y="118"/>
                  </a:lnTo>
                  <a:lnTo>
                    <a:pt x="875" y="111"/>
                  </a:lnTo>
                  <a:lnTo>
                    <a:pt x="795" y="111"/>
                  </a:lnTo>
                  <a:lnTo>
                    <a:pt x="795" y="96"/>
                  </a:lnTo>
                  <a:lnTo>
                    <a:pt x="743" y="96"/>
                  </a:lnTo>
                  <a:lnTo>
                    <a:pt x="743" y="89"/>
                  </a:lnTo>
                  <a:lnTo>
                    <a:pt x="714" y="89"/>
                  </a:lnTo>
                  <a:lnTo>
                    <a:pt x="714" y="80"/>
                  </a:lnTo>
                  <a:lnTo>
                    <a:pt x="664" y="80"/>
                  </a:lnTo>
                  <a:lnTo>
                    <a:pt x="664" y="66"/>
                  </a:lnTo>
                  <a:lnTo>
                    <a:pt x="633" y="66"/>
                  </a:lnTo>
                  <a:lnTo>
                    <a:pt x="633" y="59"/>
                  </a:lnTo>
                  <a:lnTo>
                    <a:pt x="583" y="59"/>
                  </a:lnTo>
                  <a:lnTo>
                    <a:pt x="583" y="52"/>
                  </a:lnTo>
                  <a:lnTo>
                    <a:pt x="546" y="52"/>
                  </a:lnTo>
                  <a:lnTo>
                    <a:pt x="546" y="37"/>
                  </a:lnTo>
                  <a:lnTo>
                    <a:pt x="503" y="37"/>
                  </a:lnTo>
                  <a:lnTo>
                    <a:pt x="503" y="28"/>
                  </a:lnTo>
                  <a:lnTo>
                    <a:pt x="468" y="28"/>
                  </a:lnTo>
                  <a:lnTo>
                    <a:pt x="468" y="23"/>
                  </a:lnTo>
                  <a:lnTo>
                    <a:pt x="431" y="23"/>
                  </a:lnTo>
                  <a:lnTo>
                    <a:pt x="431" y="15"/>
                  </a:lnTo>
                  <a:lnTo>
                    <a:pt x="386" y="15"/>
                  </a:lnTo>
                  <a:lnTo>
                    <a:pt x="386" y="0"/>
                  </a:lnTo>
                  <a:lnTo>
                    <a:pt x="350" y="0"/>
                  </a:lnTo>
                  <a:close/>
                </a:path>
              </a:pathLst>
            </a:custGeom>
            <a:solidFill>
              <a:srgbClr val="0202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4" name="Freeform 246"/>
            <p:cNvSpPr>
              <a:spLocks/>
            </p:cNvSpPr>
            <p:nvPr/>
          </p:nvSpPr>
          <p:spPr bwMode="auto">
            <a:xfrm>
              <a:off x="3906" y="1907"/>
              <a:ext cx="225" cy="142"/>
            </a:xfrm>
            <a:custGeom>
              <a:avLst/>
              <a:gdLst>
                <a:gd name="T0" fmla="*/ 0 w 2257"/>
                <a:gd name="T1" fmla="*/ 0 h 1851"/>
                <a:gd name="T2" fmla="*/ 0 w 2257"/>
                <a:gd name="T3" fmla="*/ 0 h 1851"/>
                <a:gd name="T4" fmla="*/ 0 w 2257"/>
                <a:gd name="T5" fmla="*/ 0 h 1851"/>
                <a:gd name="T6" fmla="*/ 0 w 2257"/>
                <a:gd name="T7" fmla="*/ 0 h 1851"/>
                <a:gd name="T8" fmla="*/ 0 w 2257"/>
                <a:gd name="T9" fmla="*/ 0 h 1851"/>
                <a:gd name="T10" fmla="*/ 0 w 2257"/>
                <a:gd name="T11" fmla="*/ 0 h 1851"/>
                <a:gd name="T12" fmla="*/ 0 w 2257"/>
                <a:gd name="T13" fmla="*/ 0 h 1851"/>
                <a:gd name="T14" fmla="*/ 0 w 2257"/>
                <a:gd name="T15" fmla="*/ 0 h 1851"/>
                <a:gd name="T16" fmla="*/ 0 w 2257"/>
                <a:gd name="T17" fmla="*/ 0 h 1851"/>
                <a:gd name="T18" fmla="*/ 0 w 2257"/>
                <a:gd name="T19" fmla="*/ 0 h 1851"/>
                <a:gd name="T20" fmla="*/ 0 w 2257"/>
                <a:gd name="T21" fmla="*/ 0 h 1851"/>
                <a:gd name="T22" fmla="*/ 0 w 2257"/>
                <a:gd name="T23" fmla="*/ 0 h 1851"/>
                <a:gd name="T24" fmla="*/ 0 w 2257"/>
                <a:gd name="T25" fmla="*/ 0 h 1851"/>
                <a:gd name="T26" fmla="*/ 0 w 2257"/>
                <a:gd name="T27" fmla="*/ 0 h 1851"/>
                <a:gd name="T28" fmla="*/ 0 w 2257"/>
                <a:gd name="T29" fmla="*/ 0 h 1851"/>
                <a:gd name="T30" fmla="*/ 0 w 2257"/>
                <a:gd name="T31" fmla="*/ 0 h 1851"/>
                <a:gd name="T32" fmla="*/ 0 w 2257"/>
                <a:gd name="T33" fmla="*/ 0 h 1851"/>
                <a:gd name="T34" fmla="*/ 0 w 2257"/>
                <a:gd name="T35" fmla="*/ 0 h 1851"/>
                <a:gd name="T36" fmla="*/ 0 w 2257"/>
                <a:gd name="T37" fmla="*/ 0 h 1851"/>
                <a:gd name="T38" fmla="*/ 0 w 2257"/>
                <a:gd name="T39" fmla="*/ 0 h 1851"/>
                <a:gd name="T40" fmla="*/ 0 w 2257"/>
                <a:gd name="T41" fmla="*/ 0 h 1851"/>
                <a:gd name="T42" fmla="*/ 0 w 2257"/>
                <a:gd name="T43" fmla="*/ 0 h 1851"/>
                <a:gd name="T44" fmla="*/ 0 w 2257"/>
                <a:gd name="T45" fmla="*/ 0 h 1851"/>
                <a:gd name="T46" fmla="*/ 0 w 2257"/>
                <a:gd name="T47" fmla="*/ 0 h 1851"/>
                <a:gd name="T48" fmla="*/ 0 w 2257"/>
                <a:gd name="T49" fmla="*/ 0 h 1851"/>
                <a:gd name="T50" fmla="*/ 0 w 2257"/>
                <a:gd name="T51" fmla="*/ 0 h 1851"/>
                <a:gd name="T52" fmla="*/ 0 w 2257"/>
                <a:gd name="T53" fmla="*/ 0 h 1851"/>
                <a:gd name="T54" fmla="*/ 0 w 2257"/>
                <a:gd name="T55" fmla="*/ 0 h 1851"/>
                <a:gd name="T56" fmla="*/ 0 w 2257"/>
                <a:gd name="T57" fmla="*/ 0 h 1851"/>
                <a:gd name="T58" fmla="*/ 0 w 2257"/>
                <a:gd name="T59" fmla="*/ 0 h 1851"/>
                <a:gd name="T60" fmla="*/ 0 w 2257"/>
                <a:gd name="T61" fmla="*/ 0 h 1851"/>
                <a:gd name="T62" fmla="*/ 0 w 2257"/>
                <a:gd name="T63" fmla="*/ 0 h 1851"/>
                <a:gd name="T64" fmla="*/ 0 w 2257"/>
                <a:gd name="T65" fmla="*/ 0 h 1851"/>
                <a:gd name="T66" fmla="*/ 0 w 2257"/>
                <a:gd name="T67" fmla="*/ 0 h 1851"/>
                <a:gd name="T68" fmla="*/ 0 w 2257"/>
                <a:gd name="T69" fmla="*/ 0 h 1851"/>
                <a:gd name="T70" fmla="*/ 0 w 2257"/>
                <a:gd name="T71" fmla="*/ 0 h 1851"/>
                <a:gd name="T72" fmla="*/ 0 w 2257"/>
                <a:gd name="T73" fmla="*/ 0 h 1851"/>
                <a:gd name="T74" fmla="*/ 0 w 2257"/>
                <a:gd name="T75" fmla="*/ 0 h 1851"/>
                <a:gd name="T76" fmla="*/ 0 w 2257"/>
                <a:gd name="T77" fmla="*/ 0 h 1851"/>
                <a:gd name="T78" fmla="*/ 0 w 2257"/>
                <a:gd name="T79" fmla="*/ 0 h 1851"/>
                <a:gd name="T80" fmla="*/ 0 w 2257"/>
                <a:gd name="T81" fmla="*/ 0 h 1851"/>
                <a:gd name="T82" fmla="*/ 0 w 2257"/>
                <a:gd name="T83" fmla="*/ 0 h 1851"/>
                <a:gd name="T84" fmla="*/ 0 w 2257"/>
                <a:gd name="T85" fmla="*/ 0 h 1851"/>
                <a:gd name="T86" fmla="*/ 0 w 2257"/>
                <a:gd name="T87" fmla="*/ 0 h 1851"/>
                <a:gd name="T88" fmla="*/ 0 w 2257"/>
                <a:gd name="T89" fmla="*/ 0 h 1851"/>
                <a:gd name="T90" fmla="*/ 0 w 2257"/>
                <a:gd name="T91" fmla="*/ 0 h 1851"/>
                <a:gd name="T92" fmla="*/ 0 w 2257"/>
                <a:gd name="T93" fmla="*/ 0 h 1851"/>
                <a:gd name="T94" fmla="*/ 0 w 2257"/>
                <a:gd name="T95" fmla="*/ 0 h 1851"/>
                <a:gd name="T96" fmla="*/ 0 w 2257"/>
                <a:gd name="T97" fmla="*/ 0 h 1851"/>
                <a:gd name="T98" fmla="*/ 0 w 2257"/>
                <a:gd name="T99" fmla="*/ 0 h 1851"/>
                <a:gd name="T100" fmla="*/ 0 w 2257"/>
                <a:gd name="T101" fmla="*/ 0 h 1851"/>
                <a:gd name="T102" fmla="*/ 0 w 2257"/>
                <a:gd name="T103" fmla="*/ 0 h 1851"/>
                <a:gd name="T104" fmla="*/ 0 w 2257"/>
                <a:gd name="T105" fmla="*/ 0 h 1851"/>
                <a:gd name="T106" fmla="*/ 0 w 2257"/>
                <a:gd name="T107" fmla="*/ 0 h 1851"/>
                <a:gd name="T108" fmla="*/ 0 w 2257"/>
                <a:gd name="T109" fmla="*/ 0 h 1851"/>
                <a:gd name="T110" fmla="*/ 0 w 2257"/>
                <a:gd name="T111" fmla="*/ 0 h 1851"/>
                <a:gd name="T112" fmla="*/ 0 w 2257"/>
                <a:gd name="T113" fmla="*/ 0 h 1851"/>
                <a:gd name="T114" fmla="*/ 0 w 2257"/>
                <a:gd name="T115" fmla="*/ 0 h 1851"/>
                <a:gd name="T116" fmla="*/ 0 w 2257"/>
                <a:gd name="T117" fmla="*/ 0 h 1851"/>
                <a:gd name="T118" fmla="*/ 0 w 2257"/>
                <a:gd name="T119" fmla="*/ 0 h 1851"/>
                <a:gd name="T120" fmla="*/ 0 w 2257"/>
                <a:gd name="T121" fmla="*/ 0 h 18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57"/>
                <a:gd name="T184" fmla="*/ 0 h 1851"/>
                <a:gd name="T185" fmla="*/ 2257 w 2257"/>
                <a:gd name="T186" fmla="*/ 1851 h 185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57" h="1851">
                  <a:moveTo>
                    <a:pt x="269" y="0"/>
                  </a:moveTo>
                  <a:lnTo>
                    <a:pt x="269" y="28"/>
                  </a:lnTo>
                  <a:lnTo>
                    <a:pt x="261" y="28"/>
                  </a:lnTo>
                  <a:lnTo>
                    <a:pt x="261" y="59"/>
                  </a:lnTo>
                  <a:lnTo>
                    <a:pt x="255" y="59"/>
                  </a:lnTo>
                  <a:lnTo>
                    <a:pt x="255" y="89"/>
                  </a:lnTo>
                  <a:lnTo>
                    <a:pt x="246" y="89"/>
                  </a:lnTo>
                  <a:lnTo>
                    <a:pt x="246" y="111"/>
                  </a:lnTo>
                  <a:lnTo>
                    <a:pt x="233" y="111"/>
                  </a:lnTo>
                  <a:lnTo>
                    <a:pt x="233" y="133"/>
                  </a:lnTo>
                  <a:lnTo>
                    <a:pt x="224" y="133"/>
                  </a:lnTo>
                  <a:lnTo>
                    <a:pt x="224" y="184"/>
                  </a:lnTo>
                  <a:lnTo>
                    <a:pt x="211" y="184"/>
                  </a:lnTo>
                  <a:lnTo>
                    <a:pt x="211" y="208"/>
                  </a:lnTo>
                  <a:lnTo>
                    <a:pt x="204" y="208"/>
                  </a:lnTo>
                  <a:lnTo>
                    <a:pt x="204" y="228"/>
                  </a:lnTo>
                  <a:lnTo>
                    <a:pt x="187" y="228"/>
                  </a:lnTo>
                  <a:lnTo>
                    <a:pt x="187" y="272"/>
                  </a:lnTo>
                  <a:lnTo>
                    <a:pt x="174" y="272"/>
                  </a:lnTo>
                  <a:lnTo>
                    <a:pt x="174" y="310"/>
                  </a:lnTo>
                  <a:lnTo>
                    <a:pt x="168" y="310"/>
                  </a:lnTo>
                  <a:lnTo>
                    <a:pt x="168" y="332"/>
                  </a:lnTo>
                  <a:lnTo>
                    <a:pt x="152" y="332"/>
                  </a:lnTo>
                  <a:lnTo>
                    <a:pt x="152" y="375"/>
                  </a:lnTo>
                  <a:lnTo>
                    <a:pt x="137" y="375"/>
                  </a:lnTo>
                  <a:lnTo>
                    <a:pt x="137" y="406"/>
                  </a:lnTo>
                  <a:lnTo>
                    <a:pt x="131" y="406"/>
                  </a:lnTo>
                  <a:lnTo>
                    <a:pt x="131" y="435"/>
                  </a:lnTo>
                  <a:lnTo>
                    <a:pt x="115" y="435"/>
                  </a:lnTo>
                  <a:lnTo>
                    <a:pt x="115" y="472"/>
                  </a:lnTo>
                  <a:lnTo>
                    <a:pt x="100" y="472"/>
                  </a:lnTo>
                  <a:lnTo>
                    <a:pt x="100" y="509"/>
                  </a:lnTo>
                  <a:lnTo>
                    <a:pt x="95" y="509"/>
                  </a:lnTo>
                  <a:lnTo>
                    <a:pt x="95" y="531"/>
                  </a:lnTo>
                  <a:lnTo>
                    <a:pt x="87" y="531"/>
                  </a:lnTo>
                  <a:lnTo>
                    <a:pt x="87" y="545"/>
                  </a:lnTo>
                  <a:lnTo>
                    <a:pt x="72" y="545"/>
                  </a:lnTo>
                  <a:lnTo>
                    <a:pt x="72" y="576"/>
                  </a:lnTo>
                  <a:lnTo>
                    <a:pt x="65" y="576"/>
                  </a:lnTo>
                  <a:lnTo>
                    <a:pt x="65" y="605"/>
                  </a:lnTo>
                  <a:lnTo>
                    <a:pt x="58" y="605"/>
                  </a:lnTo>
                  <a:lnTo>
                    <a:pt x="58" y="628"/>
                  </a:lnTo>
                  <a:lnTo>
                    <a:pt x="50" y="628"/>
                  </a:lnTo>
                  <a:lnTo>
                    <a:pt x="50" y="650"/>
                  </a:lnTo>
                  <a:lnTo>
                    <a:pt x="36" y="650"/>
                  </a:lnTo>
                  <a:lnTo>
                    <a:pt x="36" y="670"/>
                  </a:lnTo>
                  <a:lnTo>
                    <a:pt x="28" y="670"/>
                  </a:lnTo>
                  <a:lnTo>
                    <a:pt x="28" y="708"/>
                  </a:lnTo>
                  <a:lnTo>
                    <a:pt x="22" y="708"/>
                  </a:lnTo>
                  <a:lnTo>
                    <a:pt x="22" y="723"/>
                  </a:lnTo>
                  <a:lnTo>
                    <a:pt x="13" y="723"/>
                  </a:lnTo>
                  <a:lnTo>
                    <a:pt x="13" y="753"/>
                  </a:lnTo>
                  <a:lnTo>
                    <a:pt x="0" y="753"/>
                  </a:lnTo>
                  <a:lnTo>
                    <a:pt x="0" y="1388"/>
                  </a:lnTo>
                  <a:lnTo>
                    <a:pt x="22" y="1388"/>
                  </a:lnTo>
                  <a:lnTo>
                    <a:pt x="22" y="1403"/>
                  </a:lnTo>
                  <a:lnTo>
                    <a:pt x="95" y="1403"/>
                  </a:lnTo>
                  <a:lnTo>
                    <a:pt x="95" y="1417"/>
                  </a:lnTo>
                  <a:lnTo>
                    <a:pt x="137" y="1417"/>
                  </a:lnTo>
                  <a:lnTo>
                    <a:pt x="137" y="1425"/>
                  </a:lnTo>
                  <a:lnTo>
                    <a:pt x="174" y="1425"/>
                  </a:lnTo>
                  <a:lnTo>
                    <a:pt x="174" y="1431"/>
                  </a:lnTo>
                  <a:lnTo>
                    <a:pt x="211" y="1431"/>
                  </a:lnTo>
                  <a:lnTo>
                    <a:pt x="211" y="1440"/>
                  </a:lnTo>
                  <a:lnTo>
                    <a:pt x="246" y="1440"/>
                  </a:lnTo>
                  <a:lnTo>
                    <a:pt x="246" y="1446"/>
                  </a:lnTo>
                  <a:lnTo>
                    <a:pt x="283" y="1446"/>
                  </a:lnTo>
                  <a:lnTo>
                    <a:pt x="283" y="1462"/>
                  </a:lnTo>
                  <a:lnTo>
                    <a:pt x="328" y="1462"/>
                  </a:lnTo>
                  <a:lnTo>
                    <a:pt x="328" y="1468"/>
                  </a:lnTo>
                  <a:lnTo>
                    <a:pt x="364" y="1468"/>
                  </a:lnTo>
                  <a:lnTo>
                    <a:pt x="364" y="1477"/>
                  </a:lnTo>
                  <a:lnTo>
                    <a:pt x="400" y="1477"/>
                  </a:lnTo>
                  <a:lnTo>
                    <a:pt x="400" y="1482"/>
                  </a:lnTo>
                  <a:lnTo>
                    <a:pt x="437" y="1482"/>
                  </a:lnTo>
                  <a:lnTo>
                    <a:pt x="437" y="1499"/>
                  </a:lnTo>
                  <a:lnTo>
                    <a:pt x="479" y="1499"/>
                  </a:lnTo>
                  <a:lnTo>
                    <a:pt x="479" y="1505"/>
                  </a:lnTo>
                  <a:lnTo>
                    <a:pt x="516" y="1505"/>
                  </a:lnTo>
                  <a:lnTo>
                    <a:pt x="516" y="1513"/>
                  </a:lnTo>
                  <a:lnTo>
                    <a:pt x="552" y="1513"/>
                  </a:lnTo>
                  <a:lnTo>
                    <a:pt x="552" y="1519"/>
                  </a:lnTo>
                  <a:lnTo>
                    <a:pt x="583" y="1519"/>
                  </a:lnTo>
                  <a:lnTo>
                    <a:pt x="583" y="1536"/>
                  </a:lnTo>
                  <a:lnTo>
                    <a:pt x="662" y="1536"/>
                  </a:lnTo>
                  <a:lnTo>
                    <a:pt x="662" y="1550"/>
                  </a:lnTo>
                  <a:lnTo>
                    <a:pt x="698" y="1550"/>
                  </a:lnTo>
                  <a:lnTo>
                    <a:pt x="698" y="1556"/>
                  </a:lnTo>
                  <a:lnTo>
                    <a:pt x="735" y="1556"/>
                  </a:lnTo>
                  <a:lnTo>
                    <a:pt x="735" y="1565"/>
                  </a:lnTo>
                  <a:lnTo>
                    <a:pt x="779" y="1565"/>
                  </a:lnTo>
                  <a:lnTo>
                    <a:pt x="779" y="1579"/>
                  </a:lnTo>
                  <a:lnTo>
                    <a:pt x="824" y="1579"/>
                  </a:lnTo>
                  <a:lnTo>
                    <a:pt x="824" y="1587"/>
                  </a:lnTo>
                  <a:lnTo>
                    <a:pt x="860" y="1587"/>
                  </a:lnTo>
                  <a:lnTo>
                    <a:pt x="860" y="1594"/>
                  </a:lnTo>
                  <a:lnTo>
                    <a:pt x="897" y="1594"/>
                  </a:lnTo>
                  <a:lnTo>
                    <a:pt x="897" y="1601"/>
                  </a:lnTo>
                  <a:lnTo>
                    <a:pt x="933" y="1601"/>
                  </a:lnTo>
                  <a:lnTo>
                    <a:pt x="933" y="1616"/>
                  </a:lnTo>
                  <a:lnTo>
                    <a:pt x="975" y="1616"/>
                  </a:lnTo>
                  <a:lnTo>
                    <a:pt x="975" y="1624"/>
                  </a:lnTo>
                  <a:lnTo>
                    <a:pt x="1012" y="1624"/>
                  </a:lnTo>
                  <a:lnTo>
                    <a:pt x="1012" y="1638"/>
                  </a:lnTo>
                  <a:lnTo>
                    <a:pt x="1085" y="1638"/>
                  </a:lnTo>
                  <a:lnTo>
                    <a:pt x="1085" y="1647"/>
                  </a:lnTo>
                  <a:lnTo>
                    <a:pt x="1114" y="1647"/>
                  </a:lnTo>
                  <a:lnTo>
                    <a:pt x="1114" y="1653"/>
                  </a:lnTo>
                  <a:lnTo>
                    <a:pt x="1166" y="1653"/>
                  </a:lnTo>
                  <a:lnTo>
                    <a:pt x="1166" y="1667"/>
                  </a:lnTo>
                  <a:lnTo>
                    <a:pt x="1203" y="1667"/>
                  </a:lnTo>
                  <a:lnTo>
                    <a:pt x="1203" y="1675"/>
                  </a:lnTo>
                  <a:lnTo>
                    <a:pt x="1231" y="1675"/>
                  </a:lnTo>
                  <a:lnTo>
                    <a:pt x="1231" y="1684"/>
                  </a:lnTo>
                  <a:lnTo>
                    <a:pt x="1267" y="1684"/>
                  </a:lnTo>
                  <a:lnTo>
                    <a:pt x="1267" y="1698"/>
                  </a:lnTo>
                  <a:lnTo>
                    <a:pt x="1318" y="1698"/>
                  </a:lnTo>
                  <a:lnTo>
                    <a:pt x="1318" y="1704"/>
                  </a:lnTo>
                  <a:lnTo>
                    <a:pt x="1349" y="1704"/>
                  </a:lnTo>
                  <a:lnTo>
                    <a:pt x="1349" y="1712"/>
                  </a:lnTo>
                  <a:lnTo>
                    <a:pt x="1384" y="1712"/>
                  </a:lnTo>
                  <a:lnTo>
                    <a:pt x="1384" y="1720"/>
                  </a:lnTo>
                  <a:lnTo>
                    <a:pt x="1421" y="1720"/>
                  </a:lnTo>
                  <a:lnTo>
                    <a:pt x="1421" y="1735"/>
                  </a:lnTo>
                  <a:lnTo>
                    <a:pt x="1464" y="1735"/>
                  </a:lnTo>
                  <a:lnTo>
                    <a:pt x="1464" y="1741"/>
                  </a:lnTo>
                  <a:lnTo>
                    <a:pt x="1500" y="1741"/>
                  </a:lnTo>
                  <a:lnTo>
                    <a:pt x="1500" y="1757"/>
                  </a:lnTo>
                  <a:lnTo>
                    <a:pt x="1573" y="1757"/>
                  </a:lnTo>
                  <a:lnTo>
                    <a:pt x="1573" y="1763"/>
                  </a:lnTo>
                  <a:lnTo>
                    <a:pt x="1617" y="1763"/>
                  </a:lnTo>
                  <a:lnTo>
                    <a:pt x="1617" y="1772"/>
                  </a:lnTo>
                  <a:lnTo>
                    <a:pt x="1654" y="1772"/>
                  </a:lnTo>
                  <a:lnTo>
                    <a:pt x="1654" y="1786"/>
                  </a:lnTo>
                  <a:lnTo>
                    <a:pt x="1691" y="1786"/>
                  </a:lnTo>
                  <a:lnTo>
                    <a:pt x="1691" y="1794"/>
                  </a:lnTo>
                  <a:lnTo>
                    <a:pt x="1732" y="1794"/>
                  </a:lnTo>
                  <a:lnTo>
                    <a:pt x="1732" y="1800"/>
                  </a:lnTo>
                  <a:lnTo>
                    <a:pt x="1769" y="1800"/>
                  </a:lnTo>
                  <a:lnTo>
                    <a:pt x="1769" y="1814"/>
                  </a:lnTo>
                  <a:lnTo>
                    <a:pt x="1806" y="1814"/>
                  </a:lnTo>
                  <a:lnTo>
                    <a:pt x="1806" y="1823"/>
                  </a:lnTo>
                  <a:lnTo>
                    <a:pt x="1850" y="1823"/>
                  </a:lnTo>
                  <a:lnTo>
                    <a:pt x="1850" y="1829"/>
                  </a:lnTo>
                  <a:lnTo>
                    <a:pt x="1887" y="1829"/>
                  </a:lnTo>
                  <a:lnTo>
                    <a:pt x="1887" y="1845"/>
                  </a:lnTo>
                  <a:lnTo>
                    <a:pt x="1915" y="1845"/>
                  </a:lnTo>
                  <a:lnTo>
                    <a:pt x="1915" y="1851"/>
                  </a:lnTo>
                  <a:lnTo>
                    <a:pt x="1967" y="1851"/>
                  </a:lnTo>
                  <a:lnTo>
                    <a:pt x="1967" y="1845"/>
                  </a:lnTo>
                  <a:lnTo>
                    <a:pt x="1974" y="1845"/>
                  </a:lnTo>
                  <a:lnTo>
                    <a:pt x="1974" y="1800"/>
                  </a:lnTo>
                  <a:lnTo>
                    <a:pt x="1982" y="1800"/>
                  </a:lnTo>
                  <a:lnTo>
                    <a:pt x="1982" y="1772"/>
                  </a:lnTo>
                  <a:lnTo>
                    <a:pt x="1987" y="1772"/>
                  </a:lnTo>
                  <a:lnTo>
                    <a:pt x="1987" y="1757"/>
                  </a:lnTo>
                  <a:lnTo>
                    <a:pt x="2004" y="1757"/>
                  </a:lnTo>
                  <a:lnTo>
                    <a:pt x="2004" y="1712"/>
                  </a:lnTo>
                  <a:lnTo>
                    <a:pt x="2010" y="1712"/>
                  </a:lnTo>
                  <a:lnTo>
                    <a:pt x="2010" y="1684"/>
                  </a:lnTo>
                  <a:lnTo>
                    <a:pt x="2024" y="1684"/>
                  </a:lnTo>
                  <a:lnTo>
                    <a:pt x="2024" y="1667"/>
                  </a:lnTo>
                  <a:lnTo>
                    <a:pt x="2032" y="1667"/>
                  </a:lnTo>
                  <a:lnTo>
                    <a:pt x="2032" y="1638"/>
                  </a:lnTo>
                  <a:lnTo>
                    <a:pt x="2041" y="1638"/>
                  </a:lnTo>
                  <a:lnTo>
                    <a:pt x="2041" y="1624"/>
                  </a:lnTo>
                  <a:lnTo>
                    <a:pt x="2046" y="1624"/>
                  </a:lnTo>
                  <a:lnTo>
                    <a:pt x="2046" y="1587"/>
                  </a:lnTo>
                  <a:lnTo>
                    <a:pt x="2061" y="1587"/>
                  </a:lnTo>
                  <a:lnTo>
                    <a:pt x="2061" y="1565"/>
                  </a:lnTo>
                  <a:lnTo>
                    <a:pt x="2069" y="1565"/>
                  </a:lnTo>
                  <a:lnTo>
                    <a:pt x="2069" y="1536"/>
                  </a:lnTo>
                  <a:lnTo>
                    <a:pt x="2083" y="1536"/>
                  </a:lnTo>
                  <a:lnTo>
                    <a:pt x="2083" y="1482"/>
                  </a:lnTo>
                  <a:lnTo>
                    <a:pt x="2097" y="1482"/>
                  </a:lnTo>
                  <a:lnTo>
                    <a:pt x="2097" y="1468"/>
                  </a:lnTo>
                  <a:lnTo>
                    <a:pt x="2105" y="1468"/>
                  </a:lnTo>
                  <a:lnTo>
                    <a:pt x="2105" y="1440"/>
                  </a:lnTo>
                  <a:lnTo>
                    <a:pt x="2113" y="1440"/>
                  </a:lnTo>
                  <a:lnTo>
                    <a:pt x="2113" y="1425"/>
                  </a:lnTo>
                  <a:lnTo>
                    <a:pt x="2119" y="1425"/>
                  </a:lnTo>
                  <a:lnTo>
                    <a:pt x="2119" y="1403"/>
                  </a:lnTo>
                  <a:lnTo>
                    <a:pt x="2133" y="1403"/>
                  </a:lnTo>
                  <a:lnTo>
                    <a:pt x="2133" y="1380"/>
                  </a:lnTo>
                  <a:lnTo>
                    <a:pt x="2142" y="1380"/>
                  </a:lnTo>
                  <a:lnTo>
                    <a:pt x="2142" y="1357"/>
                  </a:lnTo>
                  <a:lnTo>
                    <a:pt x="2148" y="1357"/>
                  </a:lnTo>
                  <a:lnTo>
                    <a:pt x="2148" y="1321"/>
                  </a:lnTo>
                  <a:lnTo>
                    <a:pt x="2164" y="1321"/>
                  </a:lnTo>
                  <a:lnTo>
                    <a:pt x="2164" y="1297"/>
                  </a:lnTo>
                  <a:lnTo>
                    <a:pt x="2170" y="1297"/>
                  </a:lnTo>
                  <a:lnTo>
                    <a:pt x="2170" y="1261"/>
                  </a:lnTo>
                  <a:lnTo>
                    <a:pt x="2178" y="1261"/>
                  </a:lnTo>
                  <a:lnTo>
                    <a:pt x="2178" y="1240"/>
                  </a:lnTo>
                  <a:lnTo>
                    <a:pt x="2185" y="1240"/>
                  </a:lnTo>
                  <a:lnTo>
                    <a:pt x="2185" y="1224"/>
                  </a:lnTo>
                  <a:lnTo>
                    <a:pt x="2200" y="1224"/>
                  </a:lnTo>
                  <a:lnTo>
                    <a:pt x="2200" y="1196"/>
                  </a:lnTo>
                  <a:lnTo>
                    <a:pt x="2207" y="1196"/>
                  </a:lnTo>
                  <a:lnTo>
                    <a:pt x="2207" y="1181"/>
                  </a:lnTo>
                  <a:lnTo>
                    <a:pt x="2215" y="1181"/>
                  </a:lnTo>
                  <a:lnTo>
                    <a:pt x="2215" y="1145"/>
                  </a:lnTo>
                  <a:lnTo>
                    <a:pt x="2220" y="1145"/>
                  </a:lnTo>
                  <a:lnTo>
                    <a:pt x="2220" y="1121"/>
                  </a:lnTo>
                  <a:lnTo>
                    <a:pt x="2229" y="1121"/>
                  </a:lnTo>
                  <a:lnTo>
                    <a:pt x="2229" y="1108"/>
                  </a:lnTo>
                  <a:lnTo>
                    <a:pt x="2237" y="1108"/>
                  </a:lnTo>
                  <a:lnTo>
                    <a:pt x="2237" y="1077"/>
                  </a:lnTo>
                  <a:lnTo>
                    <a:pt x="2243" y="1077"/>
                  </a:lnTo>
                  <a:lnTo>
                    <a:pt x="2243" y="1048"/>
                  </a:lnTo>
                  <a:lnTo>
                    <a:pt x="2257" y="1048"/>
                  </a:lnTo>
                  <a:lnTo>
                    <a:pt x="2257" y="450"/>
                  </a:lnTo>
                  <a:lnTo>
                    <a:pt x="2237" y="450"/>
                  </a:lnTo>
                  <a:lnTo>
                    <a:pt x="2237" y="435"/>
                  </a:lnTo>
                  <a:lnTo>
                    <a:pt x="2164" y="435"/>
                  </a:lnTo>
                  <a:lnTo>
                    <a:pt x="2164" y="421"/>
                  </a:lnTo>
                  <a:lnTo>
                    <a:pt x="2119" y="421"/>
                  </a:lnTo>
                  <a:lnTo>
                    <a:pt x="2119" y="413"/>
                  </a:lnTo>
                  <a:lnTo>
                    <a:pt x="2083" y="413"/>
                  </a:lnTo>
                  <a:lnTo>
                    <a:pt x="2083" y="406"/>
                  </a:lnTo>
                  <a:lnTo>
                    <a:pt x="2041" y="406"/>
                  </a:lnTo>
                  <a:lnTo>
                    <a:pt x="2041" y="391"/>
                  </a:lnTo>
                  <a:lnTo>
                    <a:pt x="2004" y="391"/>
                  </a:lnTo>
                  <a:lnTo>
                    <a:pt x="2004" y="384"/>
                  </a:lnTo>
                  <a:lnTo>
                    <a:pt x="1967" y="384"/>
                  </a:lnTo>
                  <a:lnTo>
                    <a:pt x="1967" y="375"/>
                  </a:lnTo>
                  <a:lnTo>
                    <a:pt x="1915" y="375"/>
                  </a:lnTo>
                  <a:lnTo>
                    <a:pt x="1915" y="369"/>
                  </a:lnTo>
                  <a:lnTo>
                    <a:pt x="1887" y="369"/>
                  </a:lnTo>
                  <a:lnTo>
                    <a:pt x="1887" y="355"/>
                  </a:lnTo>
                  <a:lnTo>
                    <a:pt x="1836" y="355"/>
                  </a:lnTo>
                  <a:lnTo>
                    <a:pt x="1836" y="347"/>
                  </a:lnTo>
                  <a:lnTo>
                    <a:pt x="1800" y="347"/>
                  </a:lnTo>
                  <a:lnTo>
                    <a:pt x="1800" y="338"/>
                  </a:lnTo>
                  <a:lnTo>
                    <a:pt x="1754" y="338"/>
                  </a:lnTo>
                  <a:lnTo>
                    <a:pt x="1754" y="332"/>
                  </a:lnTo>
                  <a:lnTo>
                    <a:pt x="1719" y="332"/>
                  </a:lnTo>
                  <a:lnTo>
                    <a:pt x="1719" y="324"/>
                  </a:lnTo>
                  <a:lnTo>
                    <a:pt x="1676" y="324"/>
                  </a:lnTo>
                  <a:lnTo>
                    <a:pt x="1676" y="318"/>
                  </a:lnTo>
                  <a:lnTo>
                    <a:pt x="1639" y="318"/>
                  </a:lnTo>
                  <a:lnTo>
                    <a:pt x="1639" y="310"/>
                  </a:lnTo>
                  <a:lnTo>
                    <a:pt x="1595" y="310"/>
                  </a:lnTo>
                  <a:lnTo>
                    <a:pt x="1595" y="296"/>
                  </a:lnTo>
                  <a:lnTo>
                    <a:pt x="1558" y="296"/>
                  </a:lnTo>
                  <a:lnTo>
                    <a:pt x="1558" y="287"/>
                  </a:lnTo>
                  <a:lnTo>
                    <a:pt x="1514" y="287"/>
                  </a:lnTo>
                  <a:lnTo>
                    <a:pt x="1514" y="272"/>
                  </a:lnTo>
                  <a:lnTo>
                    <a:pt x="1436" y="272"/>
                  </a:lnTo>
                  <a:lnTo>
                    <a:pt x="1436" y="259"/>
                  </a:lnTo>
                  <a:lnTo>
                    <a:pt x="1399" y="259"/>
                  </a:lnTo>
                  <a:lnTo>
                    <a:pt x="1399" y="250"/>
                  </a:lnTo>
                  <a:lnTo>
                    <a:pt x="1362" y="250"/>
                  </a:lnTo>
                  <a:lnTo>
                    <a:pt x="1362" y="236"/>
                  </a:lnTo>
                  <a:lnTo>
                    <a:pt x="1318" y="236"/>
                  </a:lnTo>
                  <a:lnTo>
                    <a:pt x="1318" y="228"/>
                  </a:lnTo>
                  <a:lnTo>
                    <a:pt x="1281" y="228"/>
                  </a:lnTo>
                  <a:lnTo>
                    <a:pt x="1281" y="222"/>
                  </a:lnTo>
                  <a:lnTo>
                    <a:pt x="1231" y="222"/>
                  </a:lnTo>
                  <a:lnTo>
                    <a:pt x="1231" y="213"/>
                  </a:lnTo>
                  <a:lnTo>
                    <a:pt x="1203" y="213"/>
                  </a:lnTo>
                  <a:lnTo>
                    <a:pt x="1203" y="208"/>
                  </a:lnTo>
                  <a:lnTo>
                    <a:pt x="1149" y="208"/>
                  </a:lnTo>
                  <a:lnTo>
                    <a:pt x="1149" y="199"/>
                  </a:lnTo>
                  <a:lnTo>
                    <a:pt x="1114" y="199"/>
                  </a:lnTo>
                  <a:lnTo>
                    <a:pt x="1114" y="184"/>
                  </a:lnTo>
                  <a:lnTo>
                    <a:pt x="1071" y="184"/>
                  </a:lnTo>
                  <a:lnTo>
                    <a:pt x="1071" y="177"/>
                  </a:lnTo>
                  <a:lnTo>
                    <a:pt x="1034" y="177"/>
                  </a:lnTo>
                  <a:lnTo>
                    <a:pt x="1034" y="171"/>
                  </a:lnTo>
                  <a:lnTo>
                    <a:pt x="990" y="171"/>
                  </a:lnTo>
                  <a:lnTo>
                    <a:pt x="990" y="154"/>
                  </a:lnTo>
                  <a:lnTo>
                    <a:pt x="953" y="154"/>
                  </a:lnTo>
                  <a:lnTo>
                    <a:pt x="953" y="148"/>
                  </a:lnTo>
                  <a:lnTo>
                    <a:pt x="911" y="148"/>
                  </a:lnTo>
                  <a:lnTo>
                    <a:pt x="911" y="140"/>
                  </a:lnTo>
                  <a:lnTo>
                    <a:pt x="874" y="140"/>
                  </a:lnTo>
                  <a:lnTo>
                    <a:pt x="874" y="133"/>
                  </a:lnTo>
                  <a:lnTo>
                    <a:pt x="829" y="133"/>
                  </a:lnTo>
                  <a:lnTo>
                    <a:pt x="829" y="118"/>
                  </a:lnTo>
                  <a:lnTo>
                    <a:pt x="794" y="118"/>
                  </a:lnTo>
                  <a:lnTo>
                    <a:pt x="794" y="111"/>
                  </a:lnTo>
                  <a:lnTo>
                    <a:pt x="714" y="111"/>
                  </a:lnTo>
                  <a:lnTo>
                    <a:pt x="714" y="96"/>
                  </a:lnTo>
                  <a:lnTo>
                    <a:pt x="662" y="96"/>
                  </a:lnTo>
                  <a:lnTo>
                    <a:pt x="662" y="89"/>
                  </a:lnTo>
                  <a:lnTo>
                    <a:pt x="633" y="89"/>
                  </a:lnTo>
                  <a:lnTo>
                    <a:pt x="633" y="80"/>
                  </a:lnTo>
                  <a:lnTo>
                    <a:pt x="583" y="80"/>
                  </a:lnTo>
                  <a:lnTo>
                    <a:pt x="583" y="66"/>
                  </a:lnTo>
                  <a:lnTo>
                    <a:pt x="552" y="66"/>
                  </a:lnTo>
                  <a:lnTo>
                    <a:pt x="552" y="59"/>
                  </a:lnTo>
                  <a:lnTo>
                    <a:pt x="502" y="59"/>
                  </a:lnTo>
                  <a:lnTo>
                    <a:pt x="502" y="52"/>
                  </a:lnTo>
                  <a:lnTo>
                    <a:pt x="465" y="52"/>
                  </a:lnTo>
                  <a:lnTo>
                    <a:pt x="465" y="37"/>
                  </a:lnTo>
                  <a:lnTo>
                    <a:pt x="422" y="37"/>
                  </a:lnTo>
                  <a:lnTo>
                    <a:pt x="422" y="28"/>
                  </a:lnTo>
                  <a:lnTo>
                    <a:pt x="387" y="28"/>
                  </a:lnTo>
                  <a:lnTo>
                    <a:pt x="387" y="23"/>
                  </a:lnTo>
                  <a:lnTo>
                    <a:pt x="350" y="23"/>
                  </a:lnTo>
                  <a:lnTo>
                    <a:pt x="350" y="15"/>
                  </a:lnTo>
                  <a:lnTo>
                    <a:pt x="305" y="15"/>
                  </a:lnTo>
                  <a:lnTo>
                    <a:pt x="305" y="0"/>
                  </a:lnTo>
                  <a:lnTo>
                    <a:pt x="269" y="0"/>
                  </a:lnTo>
                  <a:close/>
                </a:path>
              </a:pathLst>
            </a:custGeom>
            <a:solidFill>
              <a:srgbClr val="020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5" name="Freeform 247"/>
            <p:cNvSpPr>
              <a:spLocks/>
            </p:cNvSpPr>
            <p:nvPr/>
          </p:nvSpPr>
          <p:spPr bwMode="auto">
            <a:xfrm>
              <a:off x="3912" y="1907"/>
              <a:ext cx="212" cy="142"/>
            </a:xfrm>
            <a:custGeom>
              <a:avLst/>
              <a:gdLst>
                <a:gd name="T0" fmla="*/ 0 w 2127"/>
                <a:gd name="T1" fmla="*/ 0 h 1851"/>
                <a:gd name="T2" fmla="*/ 0 w 2127"/>
                <a:gd name="T3" fmla="*/ 0 h 1851"/>
                <a:gd name="T4" fmla="*/ 0 w 2127"/>
                <a:gd name="T5" fmla="*/ 0 h 1851"/>
                <a:gd name="T6" fmla="*/ 0 w 2127"/>
                <a:gd name="T7" fmla="*/ 0 h 1851"/>
                <a:gd name="T8" fmla="*/ 0 w 2127"/>
                <a:gd name="T9" fmla="*/ 0 h 1851"/>
                <a:gd name="T10" fmla="*/ 0 w 2127"/>
                <a:gd name="T11" fmla="*/ 0 h 1851"/>
                <a:gd name="T12" fmla="*/ 0 w 2127"/>
                <a:gd name="T13" fmla="*/ 0 h 1851"/>
                <a:gd name="T14" fmla="*/ 0 w 2127"/>
                <a:gd name="T15" fmla="*/ 0 h 1851"/>
                <a:gd name="T16" fmla="*/ 0 w 2127"/>
                <a:gd name="T17" fmla="*/ 0 h 1851"/>
                <a:gd name="T18" fmla="*/ 0 w 2127"/>
                <a:gd name="T19" fmla="*/ 0 h 1851"/>
                <a:gd name="T20" fmla="*/ 0 w 2127"/>
                <a:gd name="T21" fmla="*/ 0 h 1851"/>
                <a:gd name="T22" fmla="*/ 0 w 2127"/>
                <a:gd name="T23" fmla="*/ 0 h 1851"/>
                <a:gd name="T24" fmla="*/ 0 w 2127"/>
                <a:gd name="T25" fmla="*/ 0 h 1851"/>
                <a:gd name="T26" fmla="*/ 0 w 2127"/>
                <a:gd name="T27" fmla="*/ 0 h 1851"/>
                <a:gd name="T28" fmla="*/ 0 w 2127"/>
                <a:gd name="T29" fmla="*/ 0 h 1851"/>
                <a:gd name="T30" fmla="*/ 0 w 2127"/>
                <a:gd name="T31" fmla="*/ 0 h 1851"/>
                <a:gd name="T32" fmla="*/ 0 w 2127"/>
                <a:gd name="T33" fmla="*/ 0 h 1851"/>
                <a:gd name="T34" fmla="*/ 0 w 2127"/>
                <a:gd name="T35" fmla="*/ 0 h 1851"/>
                <a:gd name="T36" fmla="*/ 0 w 2127"/>
                <a:gd name="T37" fmla="*/ 0 h 1851"/>
                <a:gd name="T38" fmla="*/ 0 w 2127"/>
                <a:gd name="T39" fmla="*/ 0 h 1851"/>
                <a:gd name="T40" fmla="*/ 0 w 2127"/>
                <a:gd name="T41" fmla="*/ 0 h 1851"/>
                <a:gd name="T42" fmla="*/ 0 w 2127"/>
                <a:gd name="T43" fmla="*/ 0 h 1851"/>
                <a:gd name="T44" fmla="*/ 0 w 2127"/>
                <a:gd name="T45" fmla="*/ 0 h 1851"/>
                <a:gd name="T46" fmla="*/ 0 w 2127"/>
                <a:gd name="T47" fmla="*/ 0 h 1851"/>
                <a:gd name="T48" fmla="*/ 0 w 2127"/>
                <a:gd name="T49" fmla="*/ 0 h 1851"/>
                <a:gd name="T50" fmla="*/ 0 w 2127"/>
                <a:gd name="T51" fmla="*/ 0 h 1851"/>
                <a:gd name="T52" fmla="*/ 0 w 2127"/>
                <a:gd name="T53" fmla="*/ 0 h 1851"/>
                <a:gd name="T54" fmla="*/ 0 w 2127"/>
                <a:gd name="T55" fmla="*/ 0 h 1851"/>
                <a:gd name="T56" fmla="*/ 0 w 2127"/>
                <a:gd name="T57" fmla="*/ 0 h 1851"/>
                <a:gd name="T58" fmla="*/ 0 w 2127"/>
                <a:gd name="T59" fmla="*/ 0 h 1851"/>
                <a:gd name="T60" fmla="*/ 0 w 2127"/>
                <a:gd name="T61" fmla="*/ 0 h 1851"/>
                <a:gd name="T62" fmla="*/ 0 w 2127"/>
                <a:gd name="T63" fmla="*/ 0 h 1851"/>
                <a:gd name="T64" fmla="*/ 0 w 2127"/>
                <a:gd name="T65" fmla="*/ 0 h 1851"/>
                <a:gd name="T66" fmla="*/ 0 w 2127"/>
                <a:gd name="T67" fmla="*/ 0 h 1851"/>
                <a:gd name="T68" fmla="*/ 0 w 2127"/>
                <a:gd name="T69" fmla="*/ 0 h 1851"/>
                <a:gd name="T70" fmla="*/ 0 w 2127"/>
                <a:gd name="T71" fmla="*/ 0 h 1851"/>
                <a:gd name="T72" fmla="*/ 0 w 2127"/>
                <a:gd name="T73" fmla="*/ 0 h 1851"/>
                <a:gd name="T74" fmla="*/ 0 w 2127"/>
                <a:gd name="T75" fmla="*/ 0 h 1851"/>
                <a:gd name="T76" fmla="*/ 0 w 2127"/>
                <a:gd name="T77" fmla="*/ 0 h 1851"/>
                <a:gd name="T78" fmla="*/ 0 w 2127"/>
                <a:gd name="T79" fmla="*/ 0 h 1851"/>
                <a:gd name="T80" fmla="*/ 0 w 2127"/>
                <a:gd name="T81" fmla="*/ 0 h 1851"/>
                <a:gd name="T82" fmla="*/ 0 w 2127"/>
                <a:gd name="T83" fmla="*/ 0 h 1851"/>
                <a:gd name="T84" fmla="*/ 0 w 2127"/>
                <a:gd name="T85" fmla="*/ 0 h 1851"/>
                <a:gd name="T86" fmla="*/ 0 w 2127"/>
                <a:gd name="T87" fmla="*/ 0 h 1851"/>
                <a:gd name="T88" fmla="*/ 0 w 2127"/>
                <a:gd name="T89" fmla="*/ 0 h 1851"/>
                <a:gd name="T90" fmla="*/ 0 w 2127"/>
                <a:gd name="T91" fmla="*/ 0 h 1851"/>
                <a:gd name="T92" fmla="*/ 0 w 2127"/>
                <a:gd name="T93" fmla="*/ 0 h 1851"/>
                <a:gd name="T94" fmla="*/ 0 w 2127"/>
                <a:gd name="T95" fmla="*/ 0 h 1851"/>
                <a:gd name="T96" fmla="*/ 0 w 2127"/>
                <a:gd name="T97" fmla="*/ 0 h 1851"/>
                <a:gd name="T98" fmla="*/ 0 w 2127"/>
                <a:gd name="T99" fmla="*/ 0 h 1851"/>
                <a:gd name="T100" fmla="*/ 0 w 2127"/>
                <a:gd name="T101" fmla="*/ 0 h 1851"/>
                <a:gd name="T102" fmla="*/ 0 w 2127"/>
                <a:gd name="T103" fmla="*/ 0 h 1851"/>
                <a:gd name="T104" fmla="*/ 0 w 2127"/>
                <a:gd name="T105" fmla="*/ 0 h 1851"/>
                <a:gd name="T106" fmla="*/ 0 w 2127"/>
                <a:gd name="T107" fmla="*/ 0 h 18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27"/>
                <a:gd name="T163" fmla="*/ 0 h 1851"/>
                <a:gd name="T164" fmla="*/ 2127 w 2127"/>
                <a:gd name="T165" fmla="*/ 1851 h 18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27" h="1851">
                  <a:moveTo>
                    <a:pt x="211" y="0"/>
                  </a:moveTo>
                  <a:lnTo>
                    <a:pt x="211" y="28"/>
                  </a:lnTo>
                  <a:lnTo>
                    <a:pt x="203" y="28"/>
                  </a:lnTo>
                  <a:lnTo>
                    <a:pt x="203" y="59"/>
                  </a:lnTo>
                  <a:lnTo>
                    <a:pt x="197" y="59"/>
                  </a:lnTo>
                  <a:lnTo>
                    <a:pt x="197" y="89"/>
                  </a:lnTo>
                  <a:lnTo>
                    <a:pt x="188" y="89"/>
                  </a:lnTo>
                  <a:lnTo>
                    <a:pt x="188" y="111"/>
                  </a:lnTo>
                  <a:lnTo>
                    <a:pt x="175" y="111"/>
                  </a:lnTo>
                  <a:lnTo>
                    <a:pt x="175" y="133"/>
                  </a:lnTo>
                  <a:lnTo>
                    <a:pt x="166" y="133"/>
                  </a:lnTo>
                  <a:lnTo>
                    <a:pt x="166" y="184"/>
                  </a:lnTo>
                  <a:lnTo>
                    <a:pt x="153" y="184"/>
                  </a:lnTo>
                  <a:lnTo>
                    <a:pt x="153" y="208"/>
                  </a:lnTo>
                  <a:lnTo>
                    <a:pt x="146" y="208"/>
                  </a:lnTo>
                  <a:lnTo>
                    <a:pt x="146" y="228"/>
                  </a:lnTo>
                  <a:lnTo>
                    <a:pt x="129" y="228"/>
                  </a:lnTo>
                  <a:lnTo>
                    <a:pt x="129" y="272"/>
                  </a:lnTo>
                  <a:lnTo>
                    <a:pt x="116" y="272"/>
                  </a:lnTo>
                  <a:lnTo>
                    <a:pt x="116" y="310"/>
                  </a:lnTo>
                  <a:lnTo>
                    <a:pt x="110" y="310"/>
                  </a:lnTo>
                  <a:lnTo>
                    <a:pt x="110" y="332"/>
                  </a:lnTo>
                  <a:lnTo>
                    <a:pt x="94" y="332"/>
                  </a:lnTo>
                  <a:lnTo>
                    <a:pt x="94" y="375"/>
                  </a:lnTo>
                  <a:lnTo>
                    <a:pt x="79" y="375"/>
                  </a:lnTo>
                  <a:lnTo>
                    <a:pt x="79" y="406"/>
                  </a:lnTo>
                  <a:lnTo>
                    <a:pt x="73" y="406"/>
                  </a:lnTo>
                  <a:lnTo>
                    <a:pt x="73" y="435"/>
                  </a:lnTo>
                  <a:lnTo>
                    <a:pt x="57" y="435"/>
                  </a:lnTo>
                  <a:lnTo>
                    <a:pt x="57" y="472"/>
                  </a:lnTo>
                  <a:lnTo>
                    <a:pt x="42" y="472"/>
                  </a:lnTo>
                  <a:lnTo>
                    <a:pt x="42" y="509"/>
                  </a:lnTo>
                  <a:lnTo>
                    <a:pt x="37" y="509"/>
                  </a:lnTo>
                  <a:lnTo>
                    <a:pt x="37" y="531"/>
                  </a:lnTo>
                  <a:lnTo>
                    <a:pt x="29" y="531"/>
                  </a:lnTo>
                  <a:lnTo>
                    <a:pt x="29" y="545"/>
                  </a:lnTo>
                  <a:lnTo>
                    <a:pt x="14" y="545"/>
                  </a:lnTo>
                  <a:lnTo>
                    <a:pt x="14" y="576"/>
                  </a:lnTo>
                  <a:lnTo>
                    <a:pt x="7" y="576"/>
                  </a:lnTo>
                  <a:lnTo>
                    <a:pt x="7" y="605"/>
                  </a:lnTo>
                  <a:lnTo>
                    <a:pt x="0" y="605"/>
                  </a:lnTo>
                  <a:lnTo>
                    <a:pt x="0" y="1403"/>
                  </a:lnTo>
                  <a:lnTo>
                    <a:pt x="37" y="1403"/>
                  </a:lnTo>
                  <a:lnTo>
                    <a:pt x="37" y="1417"/>
                  </a:lnTo>
                  <a:lnTo>
                    <a:pt x="79" y="1417"/>
                  </a:lnTo>
                  <a:lnTo>
                    <a:pt x="79" y="1425"/>
                  </a:lnTo>
                  <a:lnTo>
                    <a:pt x="116" y="1425"/>
                  </a:lnTo>
                  <a:lnTo>
                    <a:pt x="116" y="1431"/>
                  </a:lnTo>
                  <a:lnTo>
                    <a:pt x="153" y="1431"/>
                  </a:lnTo>
                  <a:lnTo>
                    <a:pt x="153" y="1440"/>
                  </a:lnTo>
                  <a:lnTo>
                    <a:pt x="188" y="1440"/>
                  </a:lnTo>
                  <a:lnTo>
                    <a:pt x="188" y="1446"/>
                  </a:lnTo>
                  <a:lnTo>
                    <a:pt x="225" y="1446"/>
                  </a:lnTo>
                  <a:lnTo>
                    <a:pt x="225" y="1462"/>
                  </a:lnTo>
                  <a:lnTo>
                    <a:pt x="270" y="1462"/>
                  </a:lnTo>
                  <a:lnTo>
                    <a:pt x="270" y="1468"/>
                  </a:lnTo>
                  <a:lnTo>
                    <a:pt x="306" y="1468"/>
                  </a:lnTo>
                  <a:lnTo>
                    <a:pt x="306" y="1477"/>
                  </a:lnTo>
                  <a:lnTo>
                    <a:pt x="342" y="1477"/>
                  </a:lnTo>
                  <a:lnTo>
                    <a:pt x="342" y="1482"/>
                  </a:lnTo>
                  <a:lnTo>
                    <a:pt x="379" y="1482"/>
                  </a:lnTo>
                  <a:lnTo>
                    <a:pt x="379" y="1499"/>
                  </a:lnTo>
                  <a:lnTo>
                    <a:pt x="421" y="1499"/>
                  </a:lnTo>
                  <a:lnTo>
                    <a:pt x="421" y="1505"/>
                  </a:lnTo>
                  <a:lnTo>
                    <a:pt x="458" y="1505"/>
                  </a:lnTo>
                  <a:lnTo>
                    <a:pt x="458" y="1513"/>
                  </a:lnTo>
                  <a:lnTo>
                    <a:pt x="494" y="1513"/>
                  </a:lnTo>
                  <a:lnTo>
                    <a:pt x="494" y="1519"/>
                  </a:lnTo>
                  <a:lnTo>
                    <a:pt x="525" y="1519"/>
                  </a:lnTo>
                  <a:lnTo>
                    <a:pt x="525" y="1536"/>
                  </a:lnTo>
                  <a:lnTo>
                    <a:pt x="604" y="1536"/>
                  </a:lnTo>
                  <a:lnTo>
                    <a:pt x="604" y="1550"/>
                  </a:lnTo>
                  <a:lnTo>
                    <a:pt x="640" y="1550"/>
                  </a:lnTo>
                  <a:lnTo>
                    <a:pt x="640" y="1556"/>
                  </a:lnTo>
                  <a:lnTo>
                    <a:pt x="677" y="1556"/>
                  </a:lnTo>
                  <a:lnTo>
                    <a:pt x="677" y="1565"/>
                  </a:lnTo>
                  <a:lnTo>
                    <a:pt x="721" y="1565"/>
                  </a:lnTo>
                  <a:lnTo>
                    <a:pt x="721" y="1579"/>
                  </a:lnTo>
                  <a:lnTo>
                    <a:pt x="766" y="1579"/>
                  </a:lnTo>
                  <a:lnTo>
                    <a:pt x="766" y="1587"/>
                  </a:lnTo>
                  <a:lnTo>
                    <a:pt x="802" y="1587"/>
                  </a:lnTo>
                  <a:lnTo>
                    <a:pt x="802" y="1594"/>
                  </a:lnTo>
                  <a:lnTo>
                    <a:pt x="839" y="1594"/>
                  </a:lnTo>
                  <a:lnTo>
                    <a:pt x="839" y="1601"/>
                  </a:lnTo>
                  <a:lnTo>
                    <a:pt x="875" y="1601"/>
                  </a:lnTo>
                  <a:lnTo>
                    <a:pt x="875" y="1616"/>
                  </a:lnTo>
                  <a:lnTo>
                    <a:pt x="917" y="1616"/>
                  </a:lnTo>
                  <a:lnTo>
                    <a:pt x="917" y="1624"/>
                  </a:lnTo>
                  <a:lnTo>
                    <a:pt x="954" y="1624"/>
                  </a:lnTo>
                  <a:lnTo>
                    <a:pt x="954" y="1638"/>
                  </a:lnTo>
                  <a:lnTo>
                    <a:pt x="1027" y="1638"/>
                  </a:lnTo>
                  <a:lnTo>
                    <a:pt x="1027" y="1647"/>
                  </a:lnTo>
                  <a:lnTo>
                    <a:pt x="1056" y="1647"/>
                  </a:lnTo>
                  <a:lnTo>
                    <a:pt x="1056" y="1653"/>
                  </a:lnTo>
                  <a:lnTo>
                    <a:pt x="1108" y="1653"/>
                  </a:lnTo>
                  <a:lnTo>
                    <a:pt x="1108" y="1667"/>
                  </a:lnTo>
                  <a:lnTo>
                    <a:pt x="1145" y="1667"/>
                  </a:lnTo>
                  <a:lnTo>
                    <a:pt x="1145" y="1675"/>
                  </a:lnTo>
                  <a:lnTo>
                    <a:pt x="1173" y="1675"/>
                  </a:lnTo>
                  <a:lnTo>
                    <a:pt x="1173" y="1684"/>
                  </a:lnTo>
                  <a:lnTo>
                    <a:pt x="1209" y="1684"/>
                  </a:lnTo>
                  <a:lnTo>
                    <a:pt x="1209" y="1698"/>
                  </a:lnTo>
                  <a:lnTo>
                    <a:pt x="1260" y="1698"/>
                  </a:lnTo>
                  <a:lnTo>
                    <a:pt x="1260" y="1704"/>
                  </a:lnTo>
                  <a:lnTo>
                    <a:pt x="1291" y="1704"/>
                  </a:lnTo>
                  <a:lnTo>
                    <a:pt x="1291" y="1712"/>
                  </a:lnTo>
                  <a:lnTo>
                    <a:pt x="1326" y="1712"/>
                  </a:lnTo>
                  <a:lnTo>
                    <a:pt x="1326" y="1720"/>
                  </a:lnTo>
                  <a:lnTo>
                    <a:pt x="1363" y="1720"/>
                  </a:lnTo>
                  <a:lnTo>
                    <a:pt x="1363" y="1735"/>
                  </a:lnTo>
                  <a:lnTo>
                    <a:pt x="1406" y="1735"/>
                  </a:lnTo>
                  <a:lnTo>
                    <a:pt x="1406" y="1741"/>
                  </a:lnTo>
                  <a:lnTo>
                    <a:pt x="1442" y="1741"/>
                  </a:lnTo>
                  <a:lnTo>
                    <a:pt x="1442" y="1757"/>
                  </a:lnTo>
                  <a:lnTo>
                    <a:pt x="1515" y="1757"/>
                  </a:lnTo>
                  <a:lnTo>
                    <a:pt x="1515" y="1763"/>
                  </a:lnTo>
                  <a:lnTo>
                    <a:pt x="1559" y="1763"/>
                  </a:lnTo>
                  <a:lnTo>
                    <a:pt x="1559" y="1772"/>
                  </a:lnTo>
                  <a:lnTo>
                    <a:pt x="1596" y="1772"/>
                  </a:lnTo>
                  <a:lnTo>
                    <a:pt x="1596" y="1786"/>
                  </a:lnTo>
                  <a:lnTo>
                    <a:pt x="1633" y="1786"/>
                  </a:lnTo>
                  <a:lnTo>
                    <a:pt x="1633" y="1794"/>
                  </a:lnTo>
                  <a:lnTo>
                    <a:pt x="1674" y="1794"/>
                  </a:lnTo>
                  <a:lnTo>
                    <a:pt x="1674" y="1800"/>
                  </a:lnTo>
                  <a:lnTo>
                    <a:pt x="1711" y="1800"/>
                  </a:lnTo>
                  <a:lnTo>
                    <a:pt x="1711" y="1814"/>
                  </a:lnTo>
                  <a:lnTo>
                    <a:pt x="1748" y="1814"/>
                  </a:lnTo>
                  <a:lnTo>
                    <a:pt x="1748" y="1823"/>
                  </a:lnTo>
                  <a:lnTo>
                    <a:pt x="1792" y="1823"/>
                  </a:lnTo>
                  <a:lnTo>
                    <a:pt x="1792" y="1829"/>
                  </a:lnTo>
                  <a:lnTo>
                    <a:pt x="1829" y="1829"/>
                  </a:lnTo>
                  <a:lnTo>
                    <a:pt x="1829" y="1845"/>
                  </a:lnTo>
                  <a:lnTo>
                    <a:pt x="1857" y="1845"/>
                  </a:lnTo>
                  <a:lnTo>
                    <a:pt x="1857" y="1851"/>
                  </a:lnTo>
                  <a:lnTo>
                    <a:pt x="1909" y="1851"/>
                  </a:lnTo>
                  <a:lnTo>
                    <a:pt x="1909" y="1845"/>
                  </a:lnTo>
                  <a:lnTo>
                    <a:pt x="1916" y="1845"/>
                  </a:lnTo>
                  <a:lnTo>
                    <a:pt x="1916" y="1800"/>
                  </a:lnTo>
                  <a:lnTo>
                    <a:pt x="1924" y="1800"/>
                  </a:lnTo>
                  <a:lnTo>
                    <a:pt x="1924" y="1772"/>
                  </a:lnTo>
                  <a:lnTo>
                    <a:pt x="1929" y="1772"/>
                  </a:lnTo>
                  <a:lnTo>
                    <a:pt x="1929" y="1757"/>
                  </a:lnTo>
                  <a:lnTo>
                    <a:pt x="1946" y="1757"/>
                  </a:lnTo>
                  <a:lnTo>
                    <a:pt x="1946" y="1712"/>
                  </a:lnTo>
                  <a:lnTo>
                    <a:pt x="1952" y="1712"/>
                  </a:lnTo>
                  <a:lnTo>
                    <a:pt x="1952" y="1684"/>
                  </a:lnTo>
                  <a:lnTo>
                    <a:pt x="1966" y="1684"/>
                  </a:lnTo>
                  <a:lnTo>
                    <a:pt x="1966" y="1667"/>
                  </a:lnTo>
                  <a:lnTo>
                    <a:pt x="1974" y="1667"/>
                  </a:lnTo>
                  <a:lnTo>
                    <a:pt x="1974" y="1638"/>
                  </a:lnTo>
                  <a:lnTo>
                    <a:pt x="1983" y="1638"/>
                  </a:lnTo>
                  <a:lnTo>
                    <a:pt x="1983" y="1624"/>
                  </a:lnTo>
                  <a:lnTo>
                    <a:pt x="1988" y="1624"/>
                  </a:lnTo>
                  <a:lnTo>
                    <a:pt x="1988" y="1587"/>
                  </a:lnTo>
                  <a:lnTo>
                    <a:pt x="2003" y="1587"/>
                  </a:lnTo>
                  <a:lnTo>
                    <a:pt x="2003" y="1565"/>
                  </a:lnTo>
                  <a:lnTo>
                    <a:pt x="2011" y="1565"/>
                  </a:lnTo>
                  <a:lnTo>
                    <a:pt x="2011" y="1536"/>
                  </a:lnTo>
                  <a:lnTo>
                    <a:pt x="2025" y="1536"/>
                  </a:lnTo>
                  <a:lnTo>
                    <a:pt x="2025" y="1482"/>
                  </a:lnTo>
                  <a:lnTo>
                    <a:pt x="2039" y="1482"/>
                  </a:lnTo>
                  <a:lnTo>
                    <a:pt x="2039" y="1468"/>
                  </a:lnTo>
                  <a:lnTo>
                    <a:pt x="2047" y="1468"/>
                  </a:lnTo>
                  <a:lnTo>
                    <a:pt x="2047" y="1440"/>
                  </a:lnTo>
                  <a:lnTo>
                    <a:pt x="2055" y="1440"/>
                  </a:lnTo>
                  <a:lnTo>
                    <a:pt x="2055" y="1425"/>
                  </a:lnTo>
                  <a:lnTo>
                    <a:pt x="2061" y="1425"/>
                  </a:lnTo>
                  <a:lnTo>
                    <a:pt x="2061" y="1403"/>
                  </a:lnTo>
                  <a:lnTo>
                    <a:pt x="2075" y="1403"/>
                  </a:lnTo>
                  <a:lnTo>
                    <a:pt x="2075" y="1380"/>
                  </a:lnTo>
                  <a:lnTo>
                    <a:pt x="2084" y="1380"/>
                  </a:lnTo>
                  <a:lnTo>
                    <a:pt x="2084" y="1357"/>
                  </a:lnTo>
                  <a:lnTo>
                    <a:pt x="2090" y="1357"/>
                  </a:lnTo>
                  <a:lnTo>
                    <a:pt x="2090" y="1321"/>
                  </a:lnTo>
                  <a:lnTo>
                    <a:pt x="2106" y="1321"/>
                  </a:lnTo>
                  <a:lnTo>
                    <a:pt x="2106" y="1297"/>
                  </a:lnTo>
                  <a:lnTo>
                    <a:pt x="2112" y="1297"/>
                  </a:lnTo>
                  <a:lnTo>
                    <a:pt x="2112" y="1261"/>
                  </a:lnTo>
                  <a:lnTo>
                    <a:pt x="2120" y="1261"/>
                  </a:lnTo>
                  <a:lnTo>
                    <a:pt x="2120" y="1240"/>
                  </a:lnTo>
                  <a:lnTo>
                    <a:pt x="2127" y="1240"/>
                  </a:lnTo>
                  <a:lnTo>
                    <a:pt x="2127" y="435"/>
                  </a:lnTo>
                  <a:lnTo>
                    <a:pt x="2106" y="435"/>
                  </a:lnTo>
                  <a:lnTo>
                    <a:pt x="2106" y="421"/>
                  </a:lnTo>
                  <a:lnTo>
                    <a:pt x="2061" y="421"/>
                  </a:lnTo>
                  <a:lnTo>
                    <a:pt x="2061" y="413"/>
                  </a:lnTo>
                  <a:lnTo>
                    <a:pt x="2025" y="413"/>
                  </a:lnTo>
                  <a:lnTo>
                    <a:pt x="2025" y="406"/>
                  </a:lnTo>
                  <a:lnTo>
                    <a:pt x="1983" y="406"/>
                  </a:lnTo>
                  <a:lnTo>
                    <a:pt x="1983" y="391"/>
                  </a:lnTo>
                  <a:lnTo>
                    <a:pt x="1946" y="391"/>
                  </a:lnTo>
                  <a:lnTo>
                    <a:pt x="1946" y="384"/>
                  </a:lnTo>
                  <a:lnTo>
                    <a:pt x="1909" y="384"/>
                  </a:lnTo>
                  <a:lnTo>
                    <a:pt x="1909" y="375"/>
                  </a:lnTo>
                  <a:lnTo>
                    <a:pt x="1857" y="375"/>
                  </a:lnTo>
                  <a:lnTo>
                    <a:pt x="1857" y="369"/>
                  </a:lnTo>
                  <a:lnTo>
                    <a:pt x="1829" y="369"/>
                  </a:lnTo>
                  <a:lnTo>
                    <a:pt x="1829" y="355"/>
                  </a:lnTo>
                  <a:lnTo>
                    <a:pt x="1778" y="355"/>
                  </a:lnTo>
                  <a:lnTo>
                    <a:pt x="1778" y="347"/>
                  </a:lnTo>
                  <a:lnTo>
                    <a:pt x="1742" y="347"/>
                  </a:lnTo>
                  <a:lnTo>
                    <a:pt x="1742" y="338"/>
                  </a:lnTo>
                  <a:lnTo>
                    <a:pt x="1696" y="338"/>
                  </a:lnTo>
                  <a:lnTo>
                    <a:pt x="1696" y="332"/>
                  </a:lnTo>
                  <a:lnTo>
                    <a:pt x="1661" y="332"/>
                  </a:lnTo>
                  <a:lnTo>
                    <a:pt x="1661" y="324"/>
                  </a:lnTo>
                  <a:lnTo>
                    <a:pt x="1618" y="324"/>
                  </a:lnTo>
                  <a:lnTo>
                    <a:pt x="1618" y="318"/>
                  </a:lnTo>
                  <a:lnTo>
                    <a:pt x="1581" y="318"/>
                  </a:lnTo>
                  <a:lnTo>
                    <a:pt x="1581" y="310"/>
                  </a:lnTo>
                  <a:lnTo>
                    <a:pt x="1537" y="310"/>
                  </a:lnTo>
                  <a:lnTo>
                    <a:pt x="1537" y="296"/>
                  </a:lnTo>
                  <a:lnTo>
                    <a:pt x="1500" y="296"/>
                  </a:lnTo>
                  <a:lnTo>
                    <a:pt x="1500" y="287"/>
                  </a:lnTo>
                  <a:lnTo>
                    <a:pt x="1456" y="287"/>
                  </a:lnTo>
                  <a:lnTo>
                    <a:pt x="1456" y="272"/>
                  </a:lnTo>
                  <a:lnTo>
                    <a:pt x="1378" y="272"/>
                  </a:lnTo>
                  <a:lnTo>
                    <a:pt x="1378" y="259"/>
                  </a:lnTo>
                  <a:lnTo>
                    <a:pt x="1341" y="259"/>
                  </a:lnTo>
                  <a:lnTo>
                    <a:pt x="1341" y="250"/>
                  </a:lnTo>
                  <a:lnTo>
                    <a:pt x="1304" y="250"/>
                  </a:lnTo>
                  <a:lnTo>
                    <a:pt x="1304" y="236"/>
                  </a:lnTo>
                  <a:lnTo>
                    <a:pt x="1260" y="236"/>
                  </a:lnTo>
                  <a:lnTo>
                    <a:pt x="1260" y="228"/>
                  </a:lnTo>
                  <a:lnTo>
                    <a:pt x="1223" y="228"/>
                  </a:lnTo>
                  <a:lnTo>
                    <a:pt x="1223" y="222"/>
                  </a:lnTo>
                  <a:lnTo>
                    <a:pt x="1173" y="222"/>
                  </a:lnTo>
                  <a:lnTo>
                    <a:pt x="1173" y="213"/>
                  </a:lnTo>
                  <a:lnTo>
                    <a:pt x="1145" y="213"/>
                  </a:lnTo>
                  <a:lnTo>
                    <a:pt x="1145" y="208"/>
                  </a:lnTo>
                  <a:lnTo>
                    <a:pt x="1091" y="208"/>
                  </a:lnTo>
                  <a:lnTo>
                    <a:pt x="1091" y="199"/>
                  </a:lnTo>
                  <a:lnTo>
                    <a:pt x="1056" y="199"/>
                  </a:lnTo>
                  <a:lnTo>
                    <a:pt x="1056" y="184"/>
                  </a:lnTo>
                  <a:lnTo>
                    <a:pt x="1013" y="184"/>
                  </a:lnTo>
                  <a:lnTo>
                    <a:pt x="1013" y="177"/>
                  </a:lnTo>
                  <a:lnTo>
                    <a:pt x="976" y="177"/>
                  </a:lnTo>
                  <a:lnTo>
                    <a:pt x="976" y="171"/>
                  </a:lnTo>
                  <a:lnTo>
                    <a:pt x="932" y="171"/>
                  </a:lnTo>
                  <a:lnTo>
                    <a:pt x="932" y="154"/>
                  </a:lnTo>
                  <a:lnTo>
                    <a:pt x="895" y="154"/>
                  </a:lnTo>
                  <a:lnTo>
                    <a:pt x="895" y="148"/>
                  </a:lnTo>
                  <a:lnTo>
                    <a:pt x="853" y="148"/>
                  </a:lnTo>
                  <a:lnTo>
                    <a:pt x="853" y="140"/>
                  </a:lnTo>
                  <a:lnTo>
                    <a:pt x="816" y="140"/>
                  </a:lnTo>
                  <a:lnTo>
                    <a:pt x="816" y="133"/>
                  </a:lnTo>
                  <a:lnTo>
                    <a:pt x="771" y="133"/>
                  </a:lnTo>
                  <a:lnTo>
                    <a:pt x="771" y="118"/>
                  </a:lnTo>
                  <a:lnTo>
                    <a:pt x="736" y="118"/>
                  </a:lnTo>
                  <a:lnTo>
                    <a:pt x="736" y="111"/>
                  </a:lnTo>
                  <a:lnTo>
                    <a:pt x="656" y="111"/>
                  </a:lnTo>
                  <a:lnTo>
                    <a:pt x="656" y="96"/>
                  </a:lnTo>
                  <a:lnTo>
                    <a:pt x="604" y="96"/>
                  </a:lnTo>
                  <a:lnTo>
                    <a:pt x="604" y="89"/>
                  </a:lnTo>
                  <a:lnTo>
                    <a:pt x="575" y="89"/>
                  </a:lnTo>
                  <a:lnTo>
                    <a:pt x="575" y="80"/>
                  </a:lnTo>
                  <a:lnTo>
                    <a:pt x="525" y="80"/>
                  </a:lnTo>
                  <a:lnTo>
                    <a:pt x="525" y="66"/>
                  </a:lnTo>
                  <a:lnTo>
                    <a:pt x="494" y="66"/>
                  </a:lnTo>
                  <a:lnTo>
                    <a:pt x="494" y="59"/>
                  </a:lnTo>
                  <a:lnTo>
                    <a:pt x="444" y="59"/>
                  </a:lnTo>
                  <a:lnTo>
                    <a:pt x="444" y="52"/>
                  </a:lnTo>
                  <a:lnTo>
                    <a:pt x="407" y="52"/>
                  </a:lnTo>
                  <a:lnTo>
                    <a:pt x="407" y="37"/>
                  </a:lnTo>
                  <a:lnTo>
                    <a:pt x="364" y="37"/>
                  </a:lnTo>
                  <a:lnTo>
                    <a:pt x="364" y="28"/>
                  </a:lnTo>
                  <a:lnTo>
                    <a:pt x="329" y="28"/>
                  </a:lnTo>
                  <a:lnTo>
                    <a:pt x="329" y="23"/>
                  </a:lnTo>
                  <a:lnTo>
                    <a:pt x="292" y="23"/>
                  </a:lnTo>
                  <a:lnTo>
                    <a:pt x="292" y="15"/>
                  </a:lnTo>
                  <a:lnTo>
                    <a:pt x="247" y="15"/>
                  </a:lnTo>
                  <a:lnTo>
                    <a:pt x="247" y="0"/>
                  </a:lnTo>
                  <a:lnTo>
                    <a:pt x="211" y="0"/>
                  </a:lnTo>
                  <a:close/>
                </a:path>
              </a:pathLst>
            </a:custGeom>
            <a:solidFill>
              <a:srgbClr val="0202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6" name="Freeform 248"/>
            <p:cNvSpPr>
              <a:spLocks/>
            </p:cNvSpPr>
            <p:nvPr/>
          </p:nvSpPr>
          <p:spPr bwMode="auto">
            <a:xfrm>
              <a:off x="3919" y="1907"/>
              <a:ext cx="199" cy="142"/>
            </a:xfrm>
            <a:custGeom>
              <a:avLst/>
              <a:gdLst>
                <a:gd name="T0" fmla="*/ 0 w 1988"/>
                <a:gd name="T1" fmla="*/ 0 h 1851"/>
                <a:gd name="T2" fmla="*/ 0 w 1988"/>
                <a:gd name="T3" fmla="*/ 0 h 1851"/>
                <a:gd name="T4" fmla="*/ 0 w 1988"/>
                <a:gd name="T5" fmla="*/ 0 h 1851"/>
                <a:gd name="T6" fmla="*/ 0 w 1988"/>
                <a:gd name="T7" fmla="*/ 0 h 1851"/>
                <a:gd name="T8" fmla="*/ 0 w 1988"/>
                <a:gd name="T9" fmla="*/ 0 h 1851"/>
                <a:gd name="T10" fmla="*/ 0 w 1988"/>
                <a:gd name="T11" fmla="*/ 0 h 1851"/>
                <a:gd name="T12" fmla="*/ 0 w 1988"/>
                <a:gd name="T13" fmla="*/ 0 h 1851"/>
                <a:gd name="T14" fmla="*/ 0 w 1988"/>
                <a:gd name="T15" fmla="*/ 0 h 1851"/>
                <a:gd name="T16" fmla="*/ 0 w 1988"/>
                <a:gd name="T17" fmla="*/ 0 h 1851"/>
                <a:gd name="T18" fmla="*/ 0 w 1988"/>
                <a:gd name="T19" fmla="*/ 0 h 1851"/>
                <a:gd name="T20" fmla="*/ 0 w 1988"/>
                <a:gd name="T21" fmla="*/ 0 h 1851"/>
                <a:gd name="T22" fmla="*/ 0 w 1988"/>
                <a:gd name="T23" fmla="*/ 0 h 1851"/>
                <a:gd name="T24" fmla="*/ 0 w 1988"/>
                <a:gd name="T25" fmla="*/ 0 h 1851"/>
                <a:gd name="T26" fmla="*/ 0 w 1988"/>
                <a:gd name="T27" fmla="*/ 0 h 1851"/>
                <a:gd name="T28" fmla="*/ 0 w 1988"/>
                <a:gd name="T29" fmla="*/ 0 h 1851"/>
                <a:gd name="T30" fmla="*/ 0 w 1988"/>
                <a:gd name="T31" fmla="*/ 0 h 1851"/>
                <a:gd name="T32" fmla="*/ 0 w 1988"/>
                <a:gd name="T33" fmla="*/ 0 h 1851"/>
                <a:gd name="T34" fmla="*/ 0 w 1988"/>
                <a:gd name="T35" fmla="*/ 0 h 1851"/>
                <a:gd name="T36" fmla="*/ 0 w 1988"/>
                <a:gd name="T37" fmla="*/ 0 h 1851"/>
                <a:gd name="T38" fmla="*/ 0 w 1988"/>
                <a:gd name="T39" fmla="*/ 0 h 1851"/>
                <a:gd name="T40" fmla="*/ 0 w 1988"/>
                <a:gd name="T41" fmla="*/ 0 h 1851"/>
                <a:gd name="T42" fmla="*/ 0 w 1988"/>
                <a:gd name="T43" fmla="*/ 0 h 1851"/>
                <a:gd name="T44" fmla="*/ 0 w 1988"/>
                <a:gd name="T45" fmla="*/ 0 h 1851"/>
                <a:gd name="T46" fmla="*/ 0 w 1988"/>
                <a:gd name="T47" fmla="*/ 0 h 1851"/>
                <a:gd name="T48" fmla="*/ 0 w 1988"/>
                <a:gd name="T49" fmla="*/ 0 h 1851"/>
                <a:gd name="T50" fmla="*/ 0 w 1988"/>
                <a:gd name="T51" fmla="*/ 0 h 1851"/>
                <a:gd name="T52" fmla="*/ 0 w 1988"/>
                <a:gd name="T53" fmla="*/ 0 h 1851"/>
                <a:gd name="T54" fmla="*/ 0 w 1988"/>
                <a:gd name="T55" fmla="*/ 0 h 1851"/>
                <a:gd name="T56" fmla="*/ 0 w 1988"/>
                <a:gd name="T57" fmla="*/ 0 h 1851"/>
                <a:gd name="T58" fmla="*/ 0 w 1988"/>
                <a:gd name="T59" fmla="*/ 0 h 1851"/>
                <a:gd name="T60" fmla="*/ 0 w 1988"/>
                <a:gd name="T61" fmla="*/ 0 h 1851"/>
                <a:gd name="T62" fmla="*/ 0 w 1988"/>
                <a:gd name="T63" fmla="*/ 0 h 1851"/>
                <a:gd name="T64" fmla="*/ 0 w 1988"/>
                <a:gd name="T65" fmla="*/ 0 h 1851"/>
                <a:gd name="T66" fmla="*/ 0 w 1988"/>
                <a:gd name="T67" fmla="*/ 0 h 1851"/>
                <a:gd name="T68" fmla="*/ 0 w 1988"/>
                <a:gd name="T69" fmla="*/ 0 h 1851"/>
                <a:gd name="T70" fmla="*/ 0 w 1988"/>
                <a:gd name="T71" fmla="*/ 0 h 1851"/>
                <a:gd name="T72" fmla="*/ 0 w 1988"/>
                <a:gd name="T73" fmla="*/ 0 h 1851"/>
                <a:gd name="T74" fmla="*/ 0 w 1988"/>
                <a:gd name="T75" fmla="*/ 0 h 1851"/>
                <a:gd name="T76" fmla="*/ 0 w 1988"/>
                <a:gd name="T77" fmla="*/ 0 h 1851"/>
                <a:gd name="T78" fmla="*/ 0 w 1988"/>
                <a:gd name="T79" fmla="*/ 0 h 1851"/>
                <a:gd name="T80" fmla="*/ 0 w 1988"/>
                <a:gd name="T81" fmla="*/ 0 h 1851"/>
                <a:gd name="T82" fmla="*/ 0 w 1988"/>
                <a:gd name="T83" fmla="*/ 0 h 1851"/>
                <a:gd name="T84" fmla="*/ 0 w 1988"/>
                <a:gd name="T85" fmla="*/ 0 h 1851"/>
                <a:gd name="T86" fmla="*/ 0 w 1988"/>
                <a:gd name="T87" fmla="*/ 0 h 1851"/>
                <a:gd name="T88" fmla="*/ 0 w 1988"/>
                <a:gd name="T89" fmla="*/ 0 h 1851"/>
                <a:gd name="T90" fmla="*/ 0 w 1988"/>
                <a:gd name="T91" fmla="*/ 0 h 1851"/>
                <a:gd name="T92" fmla="*/ 0 w 1988"/>
                <a:gd name="T93" fmla="*/ 0 h 1851"/>
                <a:gd name="T94" fmla="*/ 0 w 1988"/>
                <a:gd name="T95" fmla="*/ 0 h 1851"/>
                <a:gd name="T96" fmla="*/ 0 w 1988"/>
                <a:gd name="T97" fmla="*/ 0 h 1851"/>
                <a:gd name="T98" fmla="*/ 0 w 1988"/>
                <a:gd name="T99" fmla="*/ 0 h 1851"/>
                <a:gd name="T100" fmla="*/ 0 w 1988"/>
                <a:gd name="T101" fmla="*/ 0 h 1851"/>
                <a:gd name="T102" fmla="*/ 0 w 1988"/>
                <a:gd name="T103" fmla="*/ 0 h 1851"/>
                <a:gd name="T104" fmla="*/ 0 w 1988"/>
                <a:gd name="T105" fmla="*/ 0 h 1851"/>
                <a:gd name="T106" fmla="*/ 0 w 1988"/>
                <a:gd name="T107" fmla="*/ 0 h 1851"/>
                <a:gd name="T108" fmla="*/ 0 w 1988"/>
                <a:gd name="T109" fmla="*/ 0 h 1851"/>
                <a:gd name="T110" fmla="*/ 0 w 1988"/>
                <a:gd name="T111" fmla="*/ 0 h 1851"/>
                <a:gd name="T112" fmla="*/ 0 w 1988"/>
                <a:gd name="T113" fmla="*/ 0 h 1851"/>
                <a:gd name="T114" fmla="*/ 0 w 1988"/>
                <a:gd name="T115" fmla="*/ 0 h 1851"/>
                <a:gd name="T116" fmla="*/ 0 w 1988"/>
                <a:gd name="T117" fmla="*/ 0 h 18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88"/>
                <a:gd name="T178" fmla="*/ 0 h 1851"/>
                <a:gd name="T179" fmla="*/ 1988 w 1988"/>
                <a:gd name="T180" fmla="*/ 1851 h 18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88" h="1851">
                  <a:moveTo>
                    <a:pt x="138" y="0"/>
                  </a:moveTo>
                  <a:lnTo>
                    <a:pt x="138" y="28"/>
                  </a:lnTo>
                  <a:lnTo>
                    <a:pt x="130" y="28"/>
                  </a:lnTo>
                  <a:lnTo>
                    <a:pt x="130" y="59"/>
                  </a:lnTo>
                  <a:lnTo>
                    <a:pt x="124" y="59"/>
                  </a:lnTo>
                  <a:lnTo>
                    <a:pt x="124" y="89"/>
                  </a:lnTo>
                  <a:lnTo>
                    <a:pt x="115" y="89"/>
                  </a:lnTo>
                  <a:lnTo>
                    <a:pt x="115" y="111"/>
                  </a:lnTo>
                  <a:lnTo>
                    <a:pt x="102" y="111"/>
                  </a:lnTo>
                  <a:lnTo>
                    <a:pt x="102" y="133"/>
                  </a:lnTo>
                  <a:lnTo>
                    <a:pt x="93" y="133"/>
                  </a:lnTo>
                  <a:lnTo>
                    <a:pt x="93" y="184"/>
                  </a:lnTo>
                  <a:lnTo>
                    <a:pt x="80" y="184"/>
                  </a:lnTo>
                  <a:lnTo>
                    <a:pt x="80" y="208"/>
                  </a:lnTo>
                  <a:lnTo>
                    <a:pt x="73" y="208"/>
                  </a:lnTo>
                  <a:lnTo>
                    <a:pt x="73" y="228"/>
                  </a:lnTo>
                  <a:lnTo>
                    <a:pt x="56" y="228"/>
                  </a:lnTo>
                  <a:lnTo>
                    <a:pt x="56" y="272"/>
                  </a:lnTo>
                  <a:lnTo>
                    <a:pt x="43" y="272"/>
                  </a:lnTo>
                  <a:lnTo>
                    <a:pt x="43" y="310"/>
                  </a:lnTo>
                  <a:lnTo>
                    <a:pt x="37" y="310"/>
                  </a:lnTo>
                  <a:lnTo>
                    <a:pt x="37" y="332"/>
                  </a:lnTo>
                  <a:lnTo>
                    <a:pt x="21" y="332"/>
                  </a:lnTo>
                  <a:lnTo>
                    <a:pt x="21" y="375"/>
                  </a:lnTo>
                  <a:lnTo>
                    <a:pt x="6" y="375"/>
                  </a:lnTo>
                  <a:lnTo>
                    <a:pt x="6" y="406"/>
                  </a:lnTo>
                  <a:lnTo>
                    <a:pt x="0" y="406"/>
                  </a:lnTo>
                  <a:lnTo>
                    <a:pt x="0" y="1417"/>
                  </a:lnTo>
                  <a:lnTo>
                    <a:pt x="6" y="1417"/>
                  </a:lnTo>
                  <a:lnTo>
                    <a:pt x="6" y="1425"/>
                  </a:lnTo>
                  <a:lnTo>
                    <a:pt x="43" y="1425"/>
                  </a:lnTo>
                  <a:lnTo>
                    <a:pt x="43" y="1431"/>
                  </a:lnTo>
                  <a:lnTo>
                    <a:pt x="80" y="1431"/>
                  </a:lnTo>
                  <a:lnTo>
                    <a:pt x="80" y="1440"/>
                  </a:lnTo>
                  <a:lnTo>
                    <a:pt x="115" y="1440"/>
                  </a:lnTo>
                  <a:lnTo>
                    <a:pt x="115" y="1446"/>
                  </a:lnTo>
                  <a:lnTo>
                    <a:pt x="152" y="1446"/>
                  </a:lnTo>
                  <a:lnTo>
                    <a:pt x="152" y="1462"/>
                  </a:lnTo>
                  <a:lnTo>
                    <a:pt x="197" y="1462"/>
                  </a:lnTo>
                  <a:lnTo>
                    <a:pt x="197" y="1468"/>
                  </a:lnTo>
                  <a:lnTo>
                    <a:pt x="233" y="1468"/>
                  </a:lnTo>
                  <a:lnTo>
                    <a:pt x="233" y="1477"/>
                  </a:lnTo>
                  <a:lnTo>
                    <a:pt x="269" y="1477"/>
                  </a:lnTo>
                  <a:lnTo>
                    <a:pt x="269" y="1482"/>
                  </a:lnTo>
                  <a:lnTo>
                    <a:pt x="306" y="1482"/>
                  </a:lnTo>
                  <a:lnTo>
                    <a:pt x="306" y="1499"/>
                  </a:lnTo>
                  <a:lnTo>
                    <a:pt x="348" y="1499"/>
                  </a:lnTo>
                  <a:lnTo>
                    <a:pt x="348" y="1505"/>
                  </a:lnTo>
                  <a:lnTo>
                    <a:pt x="385" y="1505"/>
                  </a:lnTo>
                  <a:lnTo>
                    <a:pt x="385" y="1513"/>
                  </a:lnTo>
                  <a:lnTo>
                    <a:pt x="421" y="1513"/>
                  </a:lnTo>
                  <a:lnTo>
                    <a:pt x="421" y="1519"/>
                  </a:lnTo>
                  <a:lnTo>
                    <a:pt x="452" y="1519"/>
                  </a:lnTo>
                  <a:lnTo>
                    <a:pt x="452" y="1536"/>
                  </a:lnTo>
                  <a:lnTo>
                    <a:pt x="531" y="1536"/>
                  </a:lnTo>
                  <a:lnTo>
                    <a:pt x="531" y="1550"/>
                  </a:lnTo>
                  <a:lnTo>
                    <a:pt x="567" y="1550"/>
                  </a:lnTo>
                  <a:lnTo>
                    <a:pt x="567" y="1556"/>
                  </a:lnTo>
                  <a:lnTo>
                    <a:pt x="604" y="1556"/>
                  </a:lnTo>
                  <a:lnTo>
                    <a:pt x="604" y="1565"/>
                  </a:lnTo>
                  <a:lnTo>
                    <a:pt x="648" y="1565"/>
                  </a:lnTo>
                  <a:lnTo>
                    <a:pt x="648" y="1579"/>
                  </a:lnTo>
                  <a:lnTo>
                    <a:pt x="693" y="1579"/>
                  </a:lnTo>
                  <a:lnTo>
                    <a:pt x="693" y="1587"/>
                  </a:lnTo>
                  <a:lnTo>
                    <a:pt x="729" y="1587"/>
                  </a:lnTo>
                  <a:lnTo>
                    <a:pt x="729" y="1594"/>
                  </a:lnTo>
                  <a:lnTo>
                    <a:pt x="766" y="1594"/>
                  </a:lnTo>
                  <a:lnTo>
                    <a:pt x="766" y="1601"/>
                  </a:lnTo>
                  <a:lnTo>
                    <a:pt x="802" y="1601"/>
                  </a:lnTo>
                  <a:lnTo>
                    <a:pt x="802" y="1616"/>
                  </a:lnTo>
                  <a:lnTo>
                    <a:pt x="844" y="1616"/>
                  </a:lnTo>
                  <a:lnTo>
                    <a:pt x="844" y="1624"/>
                  </a:lnTo>
                  <a:lnTo>
                    <a:pt x="881" y="1624"/>
                  </a:lnTo>
                  <a:lnTo>
                    <a:pt x="881" y="1638"/>
                  </a:lnTo>
                  <a:lnTo>
                    <a:pt x="954" y="1638"/>
                  </a:lnTo>
                  <a:lnTo>
                    <a:pt x="954" y="1647"/>
                  </a:lnTo>
                  <a:lnTo>
                    <a:pt x="983" y="1647"/>
                  </a:lnTo>
                  <a:lnTo>
                    <a:pt x="983" y="1653"/>
                  </a:lnTo>
                  <a:lnTo>
                    <a:pt x="1035" y="1653"/>
                  </a:lnTo>
                  <a:lnTo>
                    <a:pt x="1035" y="1667"/>
                  </a:lnTo>
                  <a:lnTo>
                    <a:pt x="1072" y="1667"/>
                  </a:lnTo>
                  <a:lnTo>
                    <a:pt x="1072" y="1675"/>
                  </a:lnTo>
                  <a:lnTo>
                    <a:pt x="1100" y="1675"/>
                  </a:lnTo>
                  <a:lnTo>
                    <a:pt x="1100" y="1684"/>
                  </a:lnTo>
                  <a:lnTo>
                    <a:pt x="1136" y="1684"/>
                  </a:lnTo>
                  <a:lnTo>
                    <a:pt x="1136" y="1698"/>
                  </a:lnTo>
                  <a:lnTo>
                    <a:pt x="1187" y="1698"/>
                  </a:lnTo>
                  <a:lnTo>
                    <a:pt x="1187" y="1704"/>
                  </a:lnTo>
                  <a:lnTo>
                    <a:pt x="1218" y="1704"/>
                  </a:lnTo>
                  <a:lnTo>
                    <a:pt x="1218" y="1712"/>
                  </a:lnTo>
                  <a:lnTo>
                    <a:pt x="1253" y="1712"/>
                  </a:lnTo>
                  <a:lnTo>
                    <a:pt x="1253" y="1720"/>
                  </a:lnTo>
                  <a:lnTo>
                    <a:pt x="1290" y="1720"/>
                  </a:lnTo>
                  <a:lnTo>
                    <a:pt x="1290" y="1735"/>
                  </a:lnTo>
                  <a:lnTo>
                    <a:pt x="1333" y="1735"/>
                  </a:lnTo>
                  <a:lnTo>
                    <a:pt x="1333" y="1741"/>
                  </a:lnTo>
                  <a:lnTo>
                    <a:pt x="1369" y="1741"/>
                  </a:lnTo>
                  <a:lnTo>
                    <a:pt x="1369" y="1757"/>
                  </a:lnTo>
                  <a:lnTo>
                    <a:pt x="1442" y="1757"/>
                  </a:lnTo>
                  <a:lnTo>
                    <a:pt x="1442" y="1763"/>
                  </a:lnTo>
                  <a:lnTo>
                    <a:pt x="1486" y="1763"/>
                  </a:lnTo>
                  <a:lnTo>
                    <a:pt x="1486" y="1772"/>
                  </a:lnTo>
                  <a:lnTo>
                    <a:pt x="1523" y="1772"/>
                  </a:lnTo>
                  <a:lnTo>
                    <a:pt x="1523" y="1786"/>
                  </a:lnTo>
                  <a:lnTo>
                    <a:pt x="1560" y="1786"/>
                  </a:lnTo>
                  <a:lnTo>
                    <a:pt x="1560" y="1794"/>
                  </a:lnTo>
                  <a:lnTo>
                    <a:pt x="1601" y="1794"/>
                  </a:lnTo>
                  <a:lnTo>
                    <a:pt x="1601" y="1800"/>
                  </a:lnTo>
                  <a:lnTo>
                    <a:pt x="1638" y="1800"/>
                  </a:lnTo>
                  <a:lnTo>
                    <a:pt x="1638" y="1814"/>
                  </a:lnTo>
                  <a:lnTo>
                    <a:pt x="1675" y="1814"/>
                  </a:lnTo>
                  <a:lnTo>
                    <a:pt x="1675" y="1823"/>
                  </a:lnTo>
                  <a:lnTo>
                    <a:pt x="1719" y="1823"/>
                  </a:lnTo>
                  <a:lnTo>
                    <a:pt x="1719" y="1829"/>
                  </a:lnTo>
                  <a:lnTo>
                    <a:pt x="1756" y="1829"/>
                  </a:lnTo>
                  <a:lnTo>
                    <a:pt x="1756" y="1845"/>
                  </a:lnTo>
                  <a:lnTo>
                    <a:pt x="1784" y="1845"/>
                  </a:lnTo>
                  <a:lnTo>
                    <a:pt x="1784" y="1851"/>
                  </a:lnTo>
                  <a:lnTo>
                    <a:pt x="1836" y="1851"/>
                  </a:lnTo>
                  <a:lnTo>
                    <a:pt x="1836" y="1845"/>
                  </a:lnTo>
                  <a:lnTo>
                    <a:pt x="1843" y="1845"/>
                  </a:lnTo>
                  <a:lnTo>
                    <a:pt x="1843" y="1800"/>
                  </a:lnTo>
                  <a:lnTo>
                    <a:pt x="1851" y="1800"/>
                  </a:lnTo>
                  <a:lnTo>
                    <a:pt x="1851" y="1772"/>
                  </a:lnTo>
                  <a:lnTo>
                    <a:pt x="1856" y="1772"/>
                  </a:lnTo>
                  <a:lnTo>
                    <a:pt x="1856" y="1757"/>
                  </a:lnTo>
                  <a:lnTo>
                    <a:pt x="1873" y="1757"/>
                  </a:lnTo>
                  <a:lnTo>
                    <a:pt x="1873" y="1712"/>
                  </a:lnTo>
                  <a:lnTo>
                    <a:pt x="1879" y="1712"/>
                  </a:lnTo>
                  <a:lnTo>
                    <a:pt x="1879" y="1684"/>
                  </a:lnTo>
                  <a:lnTo>
                    <a:pt x="1893" y="1684"/>
                  </a:lnTo>
                  <a:lnTo>
                    <a:pt x="1893" y="1667"/>
                  </a:lnTo>
                  <a:lnTo>
                    <a:pt x="1901" y="1667"/>
                  </a:lnTo>
                  <a:lnTo>
                    <a:pt x="1901" y="1638"/>
                  </a:lnTo>
                  <a:lnTo>
                    <a:pt x="1910" y="1638"/>
                  </a:lnTo>
                  <a:lnTo>
                    <a:pt x="1910" y="1624"/>
                  </a:lnTo>
                  <a:lnTo>
                    <a:pt x="1915" y="1624"/>
                  </a:lnTo>
                  <a:lnTo>
                    <a:pt x="1915" y="1587"/>
                  </a:lnTo>
                  <a:lnTo>
                    <a:pt x="1930" y="1587"/>
                  </a:lnTo>
                  <a:lnTo>
                    <a:pt x="1930" y="1565"/>
                  </a:lnTo>
                  <a:lnTo>
                    <a:pt x="1938" y="1565"/>
                  </a:lnTo>
                  <a:lnTo>
                    <a:pt x="1938" y="1536"/>
                  </a:lnTo>
                  <a:lnTo>
                    <a:pt x="1952" y="1536"/>
                  </a:lnTo>
                  <a:lnTo>
                    <a:pt x="1952" y="1482"/>
                  </a:lnTo>
                  <a:lnTo>
                    <a:pt x="1966" y="1482"/>
                  </a:lnTo>
                  <a:lnTo>
                    <a:pt x="1966" y="1468"/>
                  </a:lnTo>
                  <a:lnTo>
                    <a:pt x="1974" y="1468"/>
                  </a:lnTo>
                  <a:lnTo>
                    <a:pt x="1974" y="1440"/>
                  </a:lnTo>
                  <a:lnTo>
                    <a:pt x="1982" y="1440"/>
                  </a:lnTo>
                  <a:lnTo>
                    <a:pt x="1982" y="1425"/>
                  </a:lnTo>
                  <a:lnTo>
                    <a:pt x="1988" y="1425"/>
                  </a:lnTo>
                  <a:lnTo>
                    <a:pt x="1988" y="413"/>
                  </a:lnTo>
                  <a:lnTo>
                    <a:pt x="1952" y="413"/>
                  </a:lnTo>
                  <a:lnTo>
                    <a:pt x="1952" y="406"/>
                  </a:lnTo>
                  <a:lnTo>
                    <a:pt x="1910" y="406"/>
                  </a:lnTo>
                  <a:lnTo>
                    <a:pt x="1910" y="391"/>
                  </a:lnTo>
                  <a:lnTo>
                    <a:pt x="1873" y="391"/>
                  </a:lnTo>
                  <a:lnTo>
                    <a:pt x="1873" y="384"/>
                  </a:lnTo>
                  <a:lnTo>
                    <a:pt x="1836" y="384"/>
                  </a:lnTo>
                  <a:lnTo>
                    <a:pt x="1836" y="375"/>
                  </a:lnTo>
                  <a:lnTo>
                    <a:pt x="1784" y="375"/>
                  </a:lnTo>
                  <a:lnTo>
                    <a:pt x="1784" y="369"/>
                  </a:lnTo>
                  <a:lnTo>
                    <a:pt x="1756" y="369"/>
                  </a:lnTo>
                  <a:lnTo>
                    <a:pt x="1756" y="355"/>
                  </a:lnTo>
                  <a:lnTo>
                    <a:pt x="1705" y="355"/>
                  </a:lnTo>
                  <a:lnTo>
                    <a:pt x="1705" y="347"/>
                  </a:lnTo>
                  <a:lnTo>
                    <a:pt x="1669" y="347"/>
                  </a:lnTo>
                  <a:lnTo>
                    <a:pt x="1669" y="338"/>
                  </a:lnTo>
                  <a:lnTo>
                    <a:pt x="1623" y="338"/>
                  </a:lnTo>
                  <a:lnTo>
                    <a:pt x="1623" y="332"/>
                  </a:lnTo>
                  <a:lnTo>
                    <a:pt x="1588" y="332"/>
                  </a:lnTo>
                  <a:lnTo>
                    <a:pt x="1588" y="324"/>
                  </a:lnTo>
                  <a:lnTo>
                    <a:pt x="1545" y="324"/>
                  </a:lnTo>
                  <a:lnTo>
                    <a:pt x="1545" y="318"/>
                  </a:lnTo>
                  <a:lnTo>
                    <a:pt x="1508" y="318"/>
                  </a:lnTo>
                  <a:lnTo>
                    <a:pt x="1508" y="310"/>
                  </a:lnTo>
                  <a:lnTo>
                    <a:pt x="1464" y="310"/>
                  </a:lnTo>
                  <a:lnTo>
                    <a:pt x="1464" y="296"/>
                  </a:lnTo>
                  <a:lnTo>
                    <a:pt x="1427" y="296"/>
                  </a:lnTo>
                  <a:lnTo>
                    <a:pt x="1427" y="287"/>
                  </a:lnTo>
                  <a:lnTo>
                    <a:pt x="1383" y="287"/>
                  </a:lnTo>
                  <a:lnTo>
                    <a:pt x="1383" y="272"/>
                  </a:lnTo>
                  <a:lnTo>
                    <a:pt x="1305" y="272"/>
                  </a:lnTo>
                  <a:lnTo>
                    <a:pt x="1305" y="259"/>
                  </a:lnTo>
                  <a:lnTo>
                    <a:pt x="1268" y="259"/>
                  </a:lnTo>
                  <a:lnTo>
                    <a:pt x="1268" y="250"/>
                  </a:lnTo>
                  <a:lnTo>
                    <a:pt x="1231" y="250"/>
                  </a:lnTo>
                  <a:lnTo>
                    <a:pt x="1231" y="236"/>
                  </a:lnTo>
                  <a:lnTo>
                    <a:pt x="1187" y="236"/>
                  </a:lnTo>
                  <a:lnTo>
                    <a:pt x="1187" y="228"/>
                  </a:lnTo>
                  <a:lnTo>
                    <a:pt x="1150" y="228"/>
                  </a:lnTo>
                  <a:lnTo>
                    <a:pt x="1150" y="222"/>
                  </a:lnTo>
                  <a:lnTo>
                    <a:pt x="1100" y="222"/>
                  </a:lnTo>
                  <a:lnTo>
                    <a:pt x="1100" y="213"/>
                  </a:lnTo>
                  <a:lnTo>
                    <a:pt x="1072" y="213"/>
                  </a:lnTo>
                  <a:lnTo>
                    <a:pt x="1072" y="208"/>
                  </a:lnTo>
                  <a:lnTo>
                    <a:pt x="1018" y="208"/>
                  </a:lnTo>
                  <a:lnTo>
                    <a:pt x="1018" y="199"/>
                  </a:lnTo>
                  <a:lnTo>
                    <a:pt x="983" y="199"/>
                  </a:lnTo>
                  <a:lnTo>
                    <a:pt x="983" y="184"/>
                  </a:lnTo>
                  <a:lnTo>
                    <a:pt x="940" y="184"/>
                  </a:lnTo>
                  <a:lnTo>
                    <a:pt x="940" y="177"/>
                  </a:lnTo>
                  <a:lnTo>
                    <a:pt x="903" y="177"/>
                  </a:lnTo>
                  <a:lnTo>
                    <a:pt x="903" y="171"/>
                  </a:lnTo>
                  <a:lnTo>
                    <a:pt x="859" y="171"/>
                  </a:lnTo>
                  <a:lnTo>
                    <a:pt x="859" y="154"/>
                  </a:lnTo>
                  <a:lnTo>
                    <a:pt x="822" y="154"/>
                  </a:lnTo>
                  <a:lnTo>
                    <a:pt x="822" y="148"/>
                  </a:lnTo>
                  <a:lnTo>
                    <a:pt x="780" y="148"/>
                  </a:lnTo>
                  <a:lnTo>
                    <a:pt x="780" y="140"/>
                  </a:lnTo>
                  <a:lnTo>
                    <a:pt x="743" y="140"/>
                  </a:lnTo>
                  <a:lnTo>
                    <a:pt x="743" y="133"/>
                  </a:lnTo>
                  <a:lnTo>
                    <a:pt x="698" y="133"/>
                  </a:lnTo>
                  <a:lnTo>
                    <a:pt x="698" y="118"/>
                  </a:lnTo>
                  <a:lnTo>
                    <a:pt x="663" y="118"/>
                  </a:lnTo>
                  <a:lnTo>
                    <a:pt x="663" y="111"/>
                  </a:lnTo>
                  <a:lnTo>
                    <a:pt x="583" y="111"/>
                  </a:lnTo>
                  <a:lnTo>
                    <a:pt x="583" y="96"/>
                  </a:lnTo>
                  <a:lnTo>
                    <a:pt x="531" y="96"/>
                  </a:lnTo>
                  <a:lnTo>
                    <a:pt x="531" y="89"/>
                  </a:lnTo>
                  <a:lnTo>
                    <a:pt x="502" y="89"/>
                  </a:lnTo>
                  <a:lnTo>
                    <a:pt x="502" y="80"/>
                  </a:lnTo>
                  <a:lnTo>
                    <a:pt x="452" y="80"/>
                  </a:lnTo>
                  <a:lnTo>
                    <a:pt x="452" y="66"/>
                  </a:lnTo>
                  <a:lnTo>
                    <a:pt x="421" y="66"/>
                  </a:lnTo>
                  <a:lnTo>
                    <a:pt x="421" y="59"/>
                  </a:lnTo>
                  <a:lnTo>
                    <a:pt x="371" y="59"/>
                  </a:lnTo>
                  <a:lnTo>
                    <a:pt x="371" y="52"/>
                  </a:lnTo>
                  <a:lnTo>
                    <a:pt x="334" y="52"/>
                  </a:lnTo>
                  <a:lnTo>
                    <a:pt x="334" y="37"/>
                  </a:lnTo>
                  <a:lnTo>
                    <a:pt x="291" y="37"/>
                  </a:lnTo>
                  <a:lnTo>
                    <a:pt x="291" y="28"/>
                  </a:lnTo>
                  <a:lnTo>
                    <a:pt x="256" y="28"/>
                  </a:lnTo>
                  <a:lnTo>
                    <a:pt x="256" y="23"/>
                  </a:lnTo>
                  <a:lnTo>
                    <a:pt x="219" y="23"/>
                  </a:lnTo>
                  <a:lnTo>
                    <a:pt x="219" y="15"/>
                  </a:lnTo>
                  <a:lnTo>
                    <a:pt x="174" y="15"/>
                  </a:lnTo>
                  <a:lnTo>
                    <a:pt x="174" y="0"/>
                  </a:lnTo>
                  <a:lnTo>
                    <a:pt x="138" y="0"/>
                  </a:lnTo>
                  <a:close/>
                </a:path>
              </a:pathLst>
            </a:custGeom>
            <a:solidFill>
              <a:srgbClr val="0202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7" name="Freeform 249"/>
            <p:cNvSpPr>
              <a:spLocks/>
            </p:cNvSpPr>
            <p:nvPr/>
          </p:nvSpPr>
          <p:spPr bwMode="auto">
            <a:xfrm>
              <a:off x="3925" y="1907"/>
              <a:ext cx="185" cy="142"/>
            </a:xfrm>
            <a:custGeom>
              <a:avLst/>
              <a:gdLst>
                <a:gd name="T0" fmla="*/ 0 w 1859"/>
                <a:gd name="T1" fmla="*/ 0 h 1851"/>
                <a:gd name="T2" fmla="*/ 0 w 1859"/>
                <a:gd name="T3" fmla="*/ 0 h 1851"/>
                <a:gd name="T4" fmla="*/ 0 w 1859"/>
                <a:gd name="T5" fmla="*/ 0 h 1851"/>
                <a:gd name="T6" fmla="*/ 0 w 1859"/>
                <a:gd name="T7" fmla="*/ 0 h 1851"/>
                <a:gd name="T8" fmla="*/ 0 w 1859"/>
                <a:gd name="T9" fmla="*/ 0 h 1851"/>
                <a:gd name="T10" fmla="*/ 0 w 1859"/>
                <a:gd name="T11" fmla="*/ 0 h 1851"/>
                <a:gd name="T12" fmla="*/ 0 w 1859"/>
                <a:gd name="T13" fmla="*/ 0 h 1851"/>
                <a:gd name="T14" fmla="*/ 0 w 1859"/>
                <a:gd name="T15" fmla="*/ 0 h 1851"/>
                <a:gd name="T16" fmla="*/ 0 w 1859"/>
                <a:gd name="T17" fmla="*/ 0 h 1851"/>
                <a:gd name="T18" fmla="*/ 0 w 1859"/>
                <a:gd name="T19" fmla="*/ 0 h 1851"/>
                <a:gd name="T20" fmla="*/ 0 w 1859"/>
                <a:gd name="T21" fmla="*/ 0 h 1851"/>
                <a:gd name="T22" fmla="*/ 0 w 1859"/>
                <a:gd name="T23" fmla="*/ 0 h 1851"/>
                <a:gd name="T24" fmla="*/ 0 w 1859"/>
                <a:gd name="T25" fmla="*/ 0 h 1851"/>
                <a:gd name="T26" fmla="*/ 0 w 1859"/>
                <a:gd name="T27" fmla="*/ 0 h 1851"/>
                <a:gd name="T28" fmla="*/ 0 w 1859"/>
                <a:gd name="T29" fmla="*/ 0 h 1851"/>
                <a:gd name="T30" fmla="*/ 0 w 1859"/>
                <a:gd name="T31" fmla="*/ 0 h 1851"/>
                <a:gd name="T32" fmla="*/ 0 w 1859"/>
                <a:gd name="T33" fmla="*/ 0 h 1851"/>
                <a:gd name="T34" fmla="*/ 0 w 1859"/>
                <a:gd name="T35" fmla="*/ 0 h 1851"/>
                <a:gd name="T36" fmla="*/ 0 w 1859"/>
                <a:gd name="T37" fmla="*/ 0 h 1851"/>
                <a:gd name="T38" fmla="*/ 0 w 1859"/>
                <a:gd name="T39" fmla="*/ 0 h 1851"/>
                <a:gd name="T40" fmla="*/ 0 w 1859"/>
                <a:gd name="T41" fmla="*/ 0 h 1851"/>
                <a:gd name="T42" fmla="*/ 0 w 1859"/>
                <a:gd name="T43" fmla="*/ 0 h 1851"/>
                <a:gd name="T44" fmla="*/ 0 w 1859"/>
                <a:gd name="T45" fmla="*/ 0 h 1851"/>
                <a:gd name="T46" fmla="*/ 0 w 1859"/>
                <a:gd name="T47" fmla="*/ 0 h 1851"/>
                <a:gd name="T48" fmla="*/ 0 w 1859"/>
                <a:gd name="T49" fmla="*/ 0 h 1851"/>
                <a:gd name="T50" fmla="*/ 0 w 1859"/>
                <a:gd name="T51" fmla="*/ 0 h 1851"/>
                <a:gd name="T52" fmla="*/ 0 w 1859"/>
                <a:gd name="T53" fmla="*/ 0 h 1851"/>
                <a:gd name="T54" fmla="*/ 0 w 1859"/>
                <a:gd name="T55" fmla="*/ 0 h 1851"/>
                <a:gd name="T56" fmla="*/ 0 w 1859"/>
                <a:gd name="T57" fmla="*/ 0 h 1851"/>
                <a:gd name="T58" fmla="*/ 0 w 1859"/>
                <a:gd name="T59" fmla="*/ 0 h 1851"/>
                <a:gd name="T60" fmla="*/ 0 w 1859"/>
                <a:gd name="T61" fmla="*/ 0 h 1851"/>
                <a:gd name="T62" fmla="*/ 0 w 1859"/>
                <a:gd name="T63" fmla="*/ 0 h 1851"/>
                <a:gd name="T64" fmla="*/ 0 w 1859"/>
                <a:gd name="T65" fmla="*/ 0 h 1851"/>
                <a:gd name="T66" fmla="*/ 0 w 1859"/>
                <a:gd name="T67" fmla="*/ 0 h 1851"/>
                <a:gd name="T68" fmla="*/ 0 w 1859"/>
                <a:gd name="T69" fmla="*/ 0 h 1851"/>
                <a:gd name="T70" fmla="*/ 0 w 1859"/>
                <a:gd name="T71" fmla="*/ 0 h 1851"/>
                <a:gd name="T72" fmla="*/ 0 w 1859"/>
                <a:gd name="T73" fmla="*/ 0 h 1851"/>
                <a:gd name="T74" fmla="*/ 0 w 1859"/>
                <a:gd name="T75" fmla="*/ 0 h 1851"/>
                <a:gd name="T76" fmla="*/ 0 w 1859"/>
                <a:gd name="T77" fmla="*/ 0 h 1851"/>
                <a:gd name="T78" fmla="*/ 0 w 1859"/>
                <a:gd name="T79" fmla="*/ 0 h 1851"/>
                <a:gd name="T80" fmla="*/ 0 w 1859"/>
                <a:gd name="T81" fmla="*/ 0 h 1851"/>
                <a:gd name="T82" fmla="*/ 0 w 1859"/>
                <a:gd name="T83" fmla="*/ 0 h 1851"/>
                <a:gd name="T84" fmla="*/ 0 w 1859"/>
                <a:gd name="T85" fmla="*/ 0 h 1851"/>
                <a:gd name="T86" fmla="*/ 0 w 1859"/>
                <a:gd name="T87" fmla="*/ 0 h 1851"/>
                <a:gd name="T88" fmla="*/ 0 w 1859"/>
                <a:gd name="T89" fmla="*/ 0 h 1851"/>
                <a:gd name="T90" fmla="*/ 0 w 1859"/>
                <a:gd name="T91" fmla="*/ 0 h 1851"/>
                <a:gd name="T92" fmla="*/ 0 w 1859"/>
                <a:gd name="T93" fmla="*/ 0 h 1851"/>
                <a:gd name="T94" fmla="*/ 0 w 1859"/>
                <a:gd name="T95" fmla="*/ 0 h 1851"/>
                <a:gd name="T96" fmla="*/ 0 w 1859"/>
                <a:gd name="T97" fmla="*/ 0 h 1851"/>
                <a:gd name="T98" fmla="*/ 0 w 1859"/>
                <a:gd name="T99" fmla="*/ 0 h 1851"/>
                <a:gd name="T100" fmla="*/ 0 w 1859"/>
                <a:gd name="T101" fmla="*/ 0 h 1851"/>
                <a:gd name="T102" fmla="*/ 0 w 1859"/>
                <a:gd name="T103" fmla="*/ 0 h 18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59"/>
                <a:gd name="T157" fmla="*/ 0 h 1851"/>
                <a:gd name="T158" fmla="*/ 1859 w 1859"/>
                <a:gd name="T159" fmla="*/ 1851 h 18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59" h="1851">
                  <a:moveTo>
                    <a:pt x="82" y="0"/>
                  </a:moveTo>
                  <a:lnTo>
                    <a:pt x="82" y="28"/>
                  </a:lnTo>
                  <a:lnTo>
                    <a:pt x="74" y="28"/>
                  </a:lnTo>
                  <a:lnTo>
                    <a:pt x="74" y="59"/>
                  </a:lnTo>
                  <a:lnTo>
                    <a:pt x="68" y="59"/>
                  </a:lnTo>
                  <a:lnTo>
                    <a:pt x="68" y="89"/>
                  </a:lnTo>
                  <a:lnTo>
                    <a:pt x="59" y="89"/>
                  </a:lnTo>
                  <a:lnTo>
                    <a:pt x="59" y="111"/>
                  </a:lnTo>
                  <a:lnTo>
                    <a:pt x="46" y="111"/>
                  </a:lnTo>
                  <a:lnTo>
                    <a:pt x="46" y="133"/>
                  </a:lnTo>
                  <a:lnTo>
                    <a:pt x="37" y="133"/>
                  </a:lnTo>
                  <a:lnTo>
                    <a:pt x="37" y="184"/>
                  </a:lnTo>
                  <a:lnTo>
                    <a:pt x="24" y="184"/>
                  </a:lnTo>
                  <a:lnTo>
                    <a:pt x="24" y="208"/>
                  </a:lnTo>
                  <a:lnTo>
                    <a:pt x="17" y="208"/>
                  </a:lnTo>
                  <a:lnTo>
                    <a:pt x="17" y="228"/>
                  </a:lnTo>
                  <a:lnTo>
                    <a:pt x="0" y="228"/>
                  </a:lnTo>
                  <a:lnTo>
                    <a:pt x="0" y="1431"/>
                  </a:lnTo>
                  <a:lnTo>
                    <a:pt x="24" y="1431"/>
                  </a:lnTo>
                  <a:lnTo>
                    <a:pt x="24" y="1440"/>
                  </a:lnTo>
                  <a:lnTo>
                    <a:pt x="59" y="1440"/>
                  </a:lnTo>
                  <a:lnTo>
                    <a:pt x="59" y="1446"/>
                  </a:lnTo>
                  <a:lnTo>
                    <a:pt x="96" y="1446"/>
                  </a:lnTo>
                  <a:lnTo>
                    <a:pt x="96" y="1462"/>
                  </a:lnTo>
                  <a:lnTo>
                    <a:pt x="141" y="1462"/>
                  </a:lnTo>
                  <a:lnTo>
                    <a:pt x="141" y="1468"/>
                  </a:lnTo>
                  <a:lnTo>
                    <a:pt x="177" y="1468"/>
                  </a:lnTo>
                  <a:lnTo>
                    <a:pt x="177" y="1477"/>
                  </a:lnTo>
                  <a:lnTo>
                    <a:pt x="213" y="1477"/>
                  </a:lnTo>
                  <a:lnTo>
                    <a:pt x="213" y="1482"/>
                  </a:lnTo>
                  <a:lnTo>
                    <a:pt x="250" y="1482"/>
                  </a:lnTo>
                  <a:lnTo>
                    <a:pt x="250" y="1499"/>
                  </a:lnTo>
                  <a:lnTo>
                    <a:pt x="292" y="1499"/>
                  </a:lnTo>
                  <a:lnTo>
                    <a:pt x="292" y="1505"/>
                  </a:lnTo>
                  <a:lnTo>
                    <a:pt x="329" y="1505"/>
                  </a:lnTo>
                  <a:lnTo>
                    <a:pt x="329" y="1513"/>
                  </a:lnTo>
                  <a:lnTo>
                    <a:pt x="365" y="1513"/>
                  </a:lnTo>
                  <a:lnTo>
                    <a:pt x="365" y="1519"/>
                  </a:lnTo>
                  <a:lnTo>
                    <a:pt x="396" y="1519"/>
                  </a:lnTo>
                  <a:lnTo>
                    <a:pt x="396" y="1536"/>
                  </a:lnTo>
                  <a:lnTo>
                    <a:pt x="475" y="1536"/>
                  </a:lnTo>
                  <a:lnTo>
                    <a:pt x="475" y="1550"/>
                  </a:lnTo>
                  <a:lnTo>
                    <a:pt x="511" y="1550"/>
                  </a:lnTo>
                  <a:lnTo>
                    <a:pt x="511" y="1556"/>
                  </a:lnTo>
                  <a:lnTo>
                    <a:pt x="548" y="1556"/>
                  </a:lnTo>
                  <a:lnTo>
                    <a:pt x="548" y="1565"/>
                  </a:lnTo>
                  <a:lnTo>
                    <a:pt x="592" y="1565"/>
                  </a:lnTo>
                  <a:lnTo>
                    <a:pt x="592" y="1579"/>
                  </a:lnTo>
                  <a:lnTo>
                    <a:pt x="637" y="1579"/>
                  </a:lnTo>
                  <a:lnTo>
                    <a:pt x="637" y="1587"/>
                  </a:lnTo>
                  <a:lnTo>
                    <a:pt x="673" y="1587"/>
                  </a:lnTo>
                  <a:lnTo>
                    <a:pt x="673" y="1594"/>
                  </a:lnTo>
                  <a:lnTo>
                    <a:pt x="710" y="1594"/>
                  </a:lnTo>
                  <a:lnTo>
                    <a:pt x="710" y="1601"/>
                  </a:lnTo>
                  <a:lnTo>
                    <a:pt x="746" y="1601"/>
                  </a:lnTo>
                  <a:lnTo>
                    <a:pt x="746" y="1616"/>
                  </a:lnTo>
                  <a:lnTo>
                    <a:pt x="788" y="1616"/>
                  </a:lnTo>
                  <a:lnTo>
                    <a:pt x="788" y="1624"/>
                  </a:lnTo>
                  <a:lnTo>
                    <a:pt x="825" y="1624"/>
                  </a:lnTo>
                  <a:lnTo>
                    <a:pt x="825" y="1638"/>
                  </a:lnTo>
                  <a:lnTo>
                    <a:pt x="898" y="1638"/>
                  </a:lnTo>
                  <a:lnTo>
                    <a:pt x="898" y="1647"/>
                  </a:lnTo>
                  <a:lnTo>
                    <a:pt x="927" y="1647"/>
                  </a:lnTo>
                  <a:lnTo>
                    <a:pt x="927" y="1653"/>
                  </a:lnTo>
                  <a:lnTo>
                    <a:pt x="979" y="1653"/>
                  </a:lnTo>
                  <a:lnTo>
                    <a:pt x="979" y="1667"/>
                  </a:lnTo>
                  <a:lnTo>
                    <a:pt x="1016" y="1667"/>
                  </a:lnTo>
                  <a:lnTo>
                    <a:pt x="1016" y="1675"/>
                  </a:lnTo>
                  <a:lnTo>
                    <a:pt x="1044" y="1675"/>
                  </a:lnTo>
                  <a:lnTo>
                    <a:pt x="1044" y="1684"/>
                  </a:lnTo>
                  <a:lnTo>
                    <a:pt x="1080" y="1684"/>
                  </a:lnTo>
                  <a:lnTo>
                    <a:pt x="1080" y="1698"/>
                  </a:lnTo>
                  <a:lnTo>
                    <a:pt x="1131" y="1698"/>
                  </a:lnTo>
                  <a:lnTo>
                    <a:pt x="1131" y="1704"/>
                  </a:lnTo>
                  <a:lnTo>
                    <a:pt x="1162" y="1704"/>
                  </a:lnTo>
                  <a:lnTo>
                    <a:pt x="1162" y="1712"/>
                  </a:lnTo>
                  <a:lnTo>
                    <a:pt x="1197" y="1712"/>
                  </a:lnTo>
                  <a:lnTo>
                    <a:pt x="1197" y="1720"/>
                  </a:lnTo>
                  <a:lnTo>
                    <a:pt x="1234" y="1720"/>
                  </a:lnTo>
                  <a:lnTo>
                    <a:pt x="1234" y="1735"/>
                  </a:lnTo>
                  <a:lnTo>
                    <a:pt x="1277" y="1735"/>
                  </a:lnTo>
                  <a:lnTo>
                    <a:pt x="1277" y="1741"/>
                  </a:lnTo>
                  <a:lnTo>
                    <a:pt x="1313" y="1741"/>
                  </a:lnTo>
                  <a:lnTo>
                    <a:pt x="1313" y="1757"/>
                  </a:lnTo>
                  <a:lnTo>
                    <a:pt x="1386" y="1757"/>
                  </a:lnTo>
                  <a:lnTo>
                    <a:pt x="1386" y="1763"/>
                  </a:lnTo>
                  <a:lnTo>
                    <a:pt x="1430" y="1763"/>
                  </a:lnTo>
                  <a:lnTo>
                    <a:pt x="1430" y="1772"/>
                  </a:lnTo>
                  <a:lnTo>
                    <a:pt x="1467" y="1772"/>
                  </a:lnTo>
                  <a:lnTo>
                    <a:pt x="1467" y="1786"/>
                  </a:lnTo>
                  <a:lnTo>
                    <a:pt x="1504" y="1786"/>
                  </a:lnTo>
                  <a:lnTo>
                    <a:pt x="1504" y="1794"/>
                  </a:lnTo>
                  <a:lnTo>
                    <a:pt x="1545" y="1794"/>
                  </a:lnTo>
                  <a:lnTo>
                    <a:pt x="1545" y="1800"/>
                  </a:lnTo>
                  <a:lnTo>
                    <a:pt x="1582" y="1800"/>
                  </a:lnTo>
                  <a:lnTo>
                    <a:pt x="1582" y="1814"/>
                  </a:lnTo>
                  <a:lnTo>
                    <a:pt x="1619" y="1814"/>
                  </a:lnTo>
                  <a:lnTo>
                    <a:pt x="1619" y="1823"/>
                  </a:lnTo>
                  <a:lnTo>
                    <a:pt x="1663" y="1823"/>
                  </a:lnTo>
                  <a:lnTo>
                    <a:pt x="1663" y="1829"/>
                  </a:lnTo>
                  <a:lnTo>
                    <a:pt x="1700" y="1829"/>
                  </a:lnTo>
                  <a:lnTo>
                    <a:pt x="1700" y="1845"/>
                  </a:lnTo>
                  <a:lnTo>
                    <a:pt x="1728" y="1845"/>
                  </a:lnTo>
                  <a:lnTo>
                    <a:pt x="1728" y="1851"/>
                  </a:lnTo>
                  <a:lnTo>
                    <a:pt x="1780" y="1851"/>
                  </a:lnTo>
                  <a:lnTo>
                    <a:pt x="1780" y="1845"/>
                  </a:lnTo>
                  <a:lnTo>
                    <a:pt x="1787" y="1845"/>
                  </a:lnTo>
                  <a:lnTo>
                    <a:pt x="1787" y="1800"/>
                  </a:lnTo>
                  <a:lnTo>
                    <a:pt x="1795" y="1800"/>
                  </a:lnTo>
                  <a:lnTo>
                    <a:pt x="1795" y="1772"/>
                  </a:lnTo>
                  <a:lnTo>
                    <a:pt x="1800" y="1772"/>
                  </a:lnTo>
                  <a:lnTo>
                    <a:pt x="1800" y="1757"/>
                  </a:lnTo>
                  <a:lnTo>
                    <a:pt x="1817" y="1757"/>
                  </a:lnTo>
                  <a:lnTo>
                    <a:pt x="1817" y="1712"/>
                  </a:lnTo>
                  <a:lnTo>
                    <a:pt x="1823" y="1712"/>
                  </a:lnTo>
                  <a:lnTo>
                    <a:pt x="1823" y="1684"/>
                  </a:lnTo>
                  <a:lnTo>
                    <a:pt x="1837" y="1684"/>
                  </a:lnTo>
                  <a:lnTo>
                    <a:pt x="1837" y="1667"/>
                  </a:lnTo>
                  <a:lnTo>
                    <a:pt x="1845" y="1667"/>
                  </a:lnTo>
                  <a:lnTo>
                    <a:pt x="1845" y="1638"/>
                  </a:lnTo>
                  <a:lnTo>
                    <a:pt x="1854" y="1638"/>
                  </a:lnTo>
                  <a:lnTo>
                    <a:pt x="1854" y="1624"/>
                  </a:lnTo>
                  <a:lnTo>
                    <a:pt x="1859" y="1624"/>
                  </a:lnTo>
                  <a:lnTo>
                    <a:pt x="1859" y="406"/>
                  </a:lnTo>
                  <a:lnTo>
                    <a:pt x="1854" y="406"/>
                  </a:lnTo>
                  <a:lnTo>
                    <a:pt x="1854" y="391"/>
                  </a:lnTo>
                  <a:lnTo>
                    <a:pt x="1817" y="391"/>
                  </a:lnTo>
                  <a:lnTo>
                    <a:pt x="1817" y="384"/>
                  </a:lnTo>
                  <a:lnTo>
                    <a:pt x="1780" y="384"/>
                  </a:lnTo>
                  <a:lnTo>
                    <a:pt x="1780" y="375"/>
                  </a:lnTo>
                  <a:lnTo>
                    <a:pt x="1728" y="375"/>
                  </a:lnTo>
                  <a:lnTo>
                    <a:pt x="1728" y="369"/>
                  </a:lnTo>
                  <a:lnTo>
                    <a:pt x="1700" y="369"/>
                  </a:lnTo>
                  <a:lnTo>
                    <a:pt x="1700" y="355"/>
                  </a:lnTo>
                  <a:lnTo>
                    <a:pt x="1649" y="355"/>
                  </a:lnTo>
                  <a:lnTo>
                    <a:pt x="1649" y="347"/>
                  </a:lnTo>
                  <a:lnTo>
                    <a:pt x="1613" y="347"/>
                  </a:lnTo>
                  <a:lnTo>
                    <a:pt x="1613" y="338"/>
                  </a:lnTo>
                  <a:lnTo>
                    <a:pt x="1567" y="338"/>
                  </a:lnTo>
                  <a:lnTo>
                    <a:pt x="1567" y="332"/>
                  </a:lnTo>
                  <a:lnTo>
                    <a:pt x="1532" y="332"/>
                  </a:lnTo>
                  <a:lnTo>
                    <a:pt x="1532" y="324"/>
                  </a:lnTo>
                  <a:lnTo>
                    <a:pt x="1489" y="324"/>
                  </a:lnTo>
                  <a:lnTo>
                    <a:pt x="1489" y="318"/>
                  </a:lnTo>
                  <a:lnTo>
                    <a:pt x="1452" y="318"/>
                  </a:lnTo>
                  <a:lnTo>
                    <a:pt x="1452" y="310"/>
                  </a:lnTo>
                  <a:lnTo>
                    <a:pt x="1408" y="310"/>
                  </a:lnTo>
                  <a:lnTo>
                    <a:pt x="1408" y="296"/>
                  </a:lnTo>
                  <a:lnTo>
                    <a:pt x="1371" y="296"/>
                  </a:lnTo>
                  <a:lnTo>
                    <a:pt x="1371" y="287"/>
                  </a:lnTo>
                  <a:lnTo>
                    <a:pt x="1327" y="287"/>
                  </a:lnTo>
                  <a:lnTo>
                    <a:pt x="1327" y="272"/>
                  </a:lnTo>
                  <a:lnTo>
                    <a:pt x="1249" y="272"/>
                  </a:lnTo>
                  <a:lnTo>
                    <a:pt x="1249" y="259"/>
                  </a:lnTo>
                  <a:lnTo>
                    <a:pt x="1212" y="259"/>
                  </a:lnTo>
                  <a:lnTo>
                    <a:pt x="1212" y="250"/>
                  </a:lnTo>
                  <a:lnTo>
                    <a:pt x="1175" y="250"/>
                  </a:lnTo>
                  <a:lnTo>
                    <a:pt x="1175" y="236"/>
                  </a:lnTo>
                  <a:lnTo>
                    <a:pt x="1131" y="236"/>
                  </a:lnTo>
                  <a:lnTo>
                    <a:pt x="1131" y="228"/>
                  </a:lnTo>
                  <a:lnTo>
                    <a:pt x="1094" y="228"/>
                  </a:lnTo>
                  <a:lnTo>
                    <a:pt x="1094" y="222"/>
                  </a:lnTo>
                  <a:lnTo>
                    <a:pt x="1044" y="222"/>
                  </a:lnTo>
                  <a:lnTo>
                    <a:pt x="1044" y="213"/>
                  </a:lnTo>
                  <a:lnTo>
                    <a:pt x="1016" y="213"/>
                  </a:lnTo>
                  <a:lnTo>
                    <a:pt x="1016" y="208"/>
                  </a:lnTo>
                  <a:lnTo>
                    <a:pt x="962" y="208"/>
                  </a:lnTo>
                  <a:lnTo>
                    <a:pt x="962" y="199"/>
                  </a:lnTo>
                  <a:lnTo>
                    <a:pt x="927" y="199"/>
                  </a:lnTo>
                  <a:lnTo>
                    <a:pt x="927" y="184"/>
                  </a:lnTo>
                  <a:lnTo>
                    <a:pt x="884" y="184"/>
                  </a:lnTo>
                  <a:lnTo>
                    <a:pt x="884" y="177"/>
                  </a:lnTo>
                  <a:lnTo>
                    <a:pt x="847" y="177"/>
                  </a:lnTo>
                  <a:lnTo>
                    <a:pt x="847" y="171"/>
                  </a:lnTo>
                  <a:lnTo>
                    <a:pt x="803" y="171"/>
                  </a:lnTo>
                  <a:lnTo>
                    <a:pt x="803" y="154"/>
                  </a:lnTo>
                  <a:lnTo>
                    <a:pt x="766" y="154"/>
                  </a:lnTo>
                  <a:lnTo>
                    <a:pt x="766" y="148"/>
                  </a:lnTo>
                  <a:lnTo>
                    <a:pt x="724" y="148"/>
                  </a:lnTo>
                  <a:lnTo>
                    <a:pt x="724" y="140"/>
                  </a:lnTo>
                  <a:lnTo>
                    <a:pt x="687" y="140"/>
                  </a:lnTo>
                  <a:lnTo>
                    <a:pt x="687" y="133"/>
                  </a:lnTo>
                  <a:lnTo>
                    <a:pt x="642" y="133"/>
                  </a:lnTo>
                  <a:lnTo>
                    <a:pt x="642" y="118"/>
                  </a:lnTo>
                  <a:lnTo>
                    <a:pt x="607" y="118"/>
                  </a:lnTo>
                  <a:lnTo>
                    <a:pt x="607" y="111"/>
                  </a:lnTo>
                  <a:lnTo>
                    <a:pt x="527" y="111"/>
                  </a:lnTo>
                  <a:lnTo>
                    <a:pt x="527" y="96"/>
                  </a:lnTo>
                  <a:lnTo>
                    <a:pt x="475" y="96"/>
                  </a:lnTo>
                  <a:lnTo>
                    <a:pt x="475" y="89"/>
                  </a:lnTo>
                  <a:lnTo>
                    <a:pt x="446" y="89"/>
                  </a:lnTo>
                  <a:lnTo>
                    <a:pt x="446" y="80"/>
                  </a:lnTo>
                  <a:lnTo>
                    <a:pt x="396" y="80"/>
                  </a:lnTo>
                  <a:lnTo>
                    <a:pt x="396" y="66"/>
                  </a:lnTo>
                  <a:lnTo>
                    <a:pt x="365" y="66"/>
                  </a:lnTo>
                  <a:lnTo>
                    <a:pt x="365" y="59"/>
                  </a:lnTo>
                  <a:lnTo>
                    <a:pt x="315" y="59"/>
                  </a:lnTo>
                  <a:lnTo>
                    <a:pt x="315" y="52"/>
                  </a:lnTo>
                  <a:lnTo>
                    <a:pt x="278" y="52"/>
                  </a:lnTo>
                  <a:lnTo>
                    <a:pt x="278" y="37"/>
                  </a:lnTo>
                  <a:lnTo>
                    <a:pt x="235" y="37"/>
                  </a:lnTo>
                  <a:lnTo>
                    <a:pt x="235" y="28"/>
                  </a:lnTo>
                  <a:lnTo>
                    <a:pt x="200" y="28"/>
                  </a:lnTo>
                  <a:lnTo>
                    <a:pt x="200" y="23"/>
                  </a:lnTo>
                  <a:lnTo>
                    <a:pt x="163" y="23"/>
                  </a:lnTo>
                  <a:lnTo>
                    <a:pt x="163" y="15"/>
                  </a:lnTo>
                  <a:lnTo>
                    <a:pt x="118" y="15"/>
                  </a:lnTo>
                  <a:lnTo>
                    <a:pt x="118" y="0"/>
                  </a:lnTo>
                  <a:lnTo>
                    <a:pt x="82" y="0"/>
                  </a:lnTo>
                  <a:close/>
                </a:path>
              </a:pathLst>
            </a:custGeom>
            <a:solidFill>
              <a:srgbClr val="020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8" name="Freeform 250"/>
            <p:cNvSpPr>
              <a:spLocks/>
            </p:cNvSpPr>
            <p:nvPr/>
          </p:nvSpPr>
          <p:spPr bwMode="auto">
            <a:xfrm>
              <a:off x="3932" y="1912"/>
              <a:ext cx="173" cy="134"/>
            </a:xfrm>
            <a:custGeom>
              <a:avLst/>
              <a:gdLst>
                <a:gd name="T0" fmla="*/ 0 w 1726"/>
                <a:gd name="T1" fmla="*/ 0 h 1741"/>
                <a:gd name="T2" fmla="*/ 0 w 1726"/>
                <a:gd name="T3" fmla="*/ 0 h 1741"/>
                <a:gd name="T4" fmla="*/ 0 w 1726"/>
                <a:gd name="T5" fmla="*/ 0 h 1741"/>
                <a:gd name="T6" fmla="*/ 0 w 1726"/>
                <a:gd name="T7" fmla="*/ 0 h 1741"/>
                <a:gd name="T8" fmla="*/ 0 w 1726"/>
                <a:gd name="T9" fmla="*/ 0 h 1741"/>
                <a:gd name="T10" fmla="*/ 0 w 1726"/>
                <a:gd name="T11" fmla="*/ 0 h 1741"/>
                <a:gd name="T12" fmla="*/ 0 w 1726"/>
                <a:gd name="T13" fmla="*/ 0 h 1741"/>
                <a:gd name="T14" fmla="*/ 0 w 1726"/>
                <a:gd name="T15" fmla="*/ 0 h 1741"/>
                <a:gd name="T16" fmla="*/ 0 w 1726"/>
                <a:gd name="T17" fmla="*/ 0 h 1741"/>
                <a:gd name="T18" fmla="*/ 0 w 1726"/>
                <a:gd name="T19" fmla="*/ 0 h 1741"/>
                <a:gd name="T20" fmla="*/ 0 w 1726"/>
                <a:gd name="T21" fmla="*/ 0 h 1741"/>
                <a:gd name="T22" fmla="*/ 0 w 1726"/>
                <a:gd name="T23" fmla="*/ 0 h 1741"/>
                <a:gd name="T24" fmla="*/ 0 w 1726"/>
                <a:gd name="T25" fmla="*/ 0 h 1741"/>
                <a:gd name="T26" fmla="*/ 0 w 1726"/>
                <a:gd name="T27" fmla="*/ 0 h 1741"/>
                <a:gd name="T28" fmla="*/ 0 w 1726"/>
                <a:gd name="T29" fmla="*/ 0 h 1741"/>
                <a:gd name="T30" fmla="*/ 0 w 1726"/>
                <a:gd name="T31" fmla="*/ 0 h 1741"/>
                <a:gd name="T32" fmla="*/ 0 w 1726"/>
                <a:gd name="T33" fmla="*/ 0 h 1741"/>
                <a:gd name="T34" fmla="*/ 0 w 1726"/>
                <a:gd name="T35" fmla="*/ 0 h 1741"/>
                <a:gd name="T36" fmla="*/ 0 w 1726"/>
                <a:gd name="T37" fmla="*/ 0 h 1741"/>
                <a:gd name="T38" fmla="*/ 0 w 1726"/>
                <a:gd name="T39" fmla="*/ 0 h 1741"/>
                <a:gd name="T40" fmla="*/ 0 w 1726"/>
                <a:gd name="T41" fmla="*/ 0 h 1741"/>
                <a:gd name="T42" fmla="*/ 0 w 1726"/>
                <a:gd name="T43" fmla="*/ 0 h 1741"/>
                <a:gd name="T44" fmla="*/ 0 w 1726"/>
                <a:gd name="T45" fmla="*/ 0 h 1741"/>
                <a:gd name="T46" fmla="*/ 0 w 1726"/>
                <a:gd name="T47" fmla="*/ 0 h 1741"/>
                <a:gd name="T48" fmla="*/ 0 w 1726"/>
                <a:gd name="T49" fmla="*/ 0 h 1741"/>
                <a:gd name="T50" fmla="*/ 0 w 1726"/>
                <a:gd name="T51" fmla="*/ 0 h 1741"/>
                <a:gd name="T52" fmla="*/ 0 w 1726"/>
                <a:gd name="T53" fmla="*/ 0 h 1741"/>
                <a:gd name="T54" fmla="*/ 0 w 1726"/>
                <a:gd name="T55" fmla="*/ 0 h 1741"/>
                <a:gd name="T56" fmla="*/ 0 w 1726"/>
                <a:gd name="T57" fmla="*/ 0 h 1741"/>
                <a:gd name="T58" fmla="*/ 0 w 1726"/>
                <a:gd name="T59" fmla="*/ 0 h 1741"/>
                <a:gd name="T60" fmla="*/ 0 w 1726"/>
                <a:gd name="T61" fmla="*/ 0 h 1741"/>
                <a:gd name="T62" fmla="*/ 0 w 1726"/>
                <a:gd name="T63" fmla="*/ 0 h 1741"/>
                <a:gd name="T64" fmla="*/ 0 w 1726"/>
                <a:gd name="T65" fmla="*/ 0 h 1741"/>
                <a:gd name="T66" fmla="*/ 0 w 1726"/>
                <a:gd name="T67" fmla="*/ 0 h 1741"/>
                <a:gd name="T68" fmla="*/ 0 w 1726"/>
                <a:gd name="T69" fmla="*/ 0 h 1741"/>
                <a:gd name="T70" fmla="*/ 0 w 1726"/>
                <a:gd name="T71" fmla="*/ 0 h 1741"/>
                <a:gd name="T72" fmla="*/ 0 w 1726"/>
                <a:gd name="T73" fmla="*/ 0 h 1741"/>
                <a:gd name="T74" fmla="*/ 0 w 1726"/>
                <a:gd name="T75" fmla="*/ 0 h 1741"/>
                <a:gd name="T76" fmla="*/ 0 w 1726"/>
                <a:gd name="T77" fmla="*/ 0 h 1741"/>
                <a:gd name="T78" fmla="*/ 0 w 1726"/>
                <a:gd name="T79" fmla="*/ 0 h 1741"/>
                <a:gd name="T80" fmla="*/ 0 w 1726"/>
                <a:gd name="T81" fmla="*/ 0 h 1741"/>
                <a:gd name="T82" fmla="*/ 0 w 1726"/>
                <a:gd name="T83" fmla="*/ 0 h 1741"/>
                <a:gd name="T84" fmla="*/ 0 w 1726"/>
                <a:gd name="T85" fmla="*/ 0 h 1741"/>
                <a:gd name="T86" fmla="*/ 0 w 1726"/>
                <a:gd name="T87" fmla="*/ 0 h 1741"/>
                <a:gd name="T88" fmla="*/ 0 w 1726"/>
                <a:gd name="T89" fmla="*/ 0 h 1741"/>
                <a:gd name="T90" fmla="*/ 0 w 1726"/>
                <a:gd name="T91" fmla="*/ 0 h 1741"/>
                <a:gd name="T92" fmla="*/ 0 w 1726"/>
                <a:gd name="T93" fmla="*/ 0 h 1741"/>
                <a:gd name="T94" fmla="*/ 0 w 1726"/>
                <a:gd name="T95" fmla="*/ 0 h 1741"/>
                <a:gd name="T96" fmla="*/ 0 w 1726"/>
                <a:gd name="T97" fmla="*/ 0 h 17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26"/>
                <a:gd name="T148" fmla="*/ 0 h 1741"/>
                <a:gd name="T149" fmla="*/ 1726 w 1726"/>
                <a:gd name="T150" fmla="*/ 1741 h 174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26" h="1741">
                  <a:moveTo>
                    <a:pt x="0" y="0"/>
                  </a:moveTo>
                  <a:lnTo>
                    <a:pt x="0" y="1387"/>
                  </a:lnTo>
                  <a:lnTo>
                    <a:pt x="22" y="1387"/>
                  </a:lnTo>
                  <a:lnTo>
                    <a:pt x="22" y="1403"/>
                  </a:lnTo>
                  <a:lnTo>
                    <a:pt x="67" y="1403"/>
                  </a:lnTo>
                  <a:lnTo>
                    <a:pt x="67" y="1409"/>
                  </a:lnTo>
                  <a:lnTo>
                    <a:pt x="103" y="1409"/>
                  </a:lnTo>
                  <a:lnTo>
                    <a:pt x="103" y="1418"/>
                  </a:lnTo>
                  <a:lnTo>
                    <a:pt x="139" y="1418"/>
                  </a:lnTo>
                  <a:lnTo>
                    <a:pt x="139" y="1423"/>
                  </a:lnTo>
                  <a:lnTo>
                    <a:pt x="176" y="1423"/>
                  </a:lnTo>
                  <a:lnTo>
                    <a:pt x="176" y="1440"/>
                  </a:lnTo>
                  <a:lnTo>
                    <a:pt x="218" y="1440"/>
                  </a:lnTo>
                  <a:lnTo>
                    <a:pt x="218" y="1446"/>
                  </a:lnTo>
                  <a:lnTo>
                    <a:pt x="255" y="1446"/>
                  </a:lnTo>
                  <a:lnTo>
                    <a:pt x="255" y="1454"/>
                  </a:lnTo>
                  <a:lnTo>
                    <a:pt x="291" y="1454"/>
                  </a:lnTo>
                  <a:lnTo>
                    <a:pt x="291" y="1460"/>
                  </a:lnTo>
                  <a:lnTo>
                    <a:pt x="322" y="1460"/>
                  </a:lnTo>
                  <a:lnTo>
                    <a:pt x="322" y="1477"/>
                  </a:lnTo>
                  <a:lnTo>
                    <a:pt x="401" y="1477"/>
                  </a:lnTo>
                  <a:lnTo>
                    <a:pt x="401" y="1491"/>
                  </a:lnTo>
                  <a:lnTo>
                    <a:pt x="437" y="1491"/>
                  </a:lnTo>
                  <a:lnTo>
                    <a:pt x="437" y="1497"/>
                  </a:lnTo>
                  <a:lnTo>
                    <a:pt x="474" y="1497"/>
                  </a:lnTo>
                  <a:lnTo>
                    <a:pt x="474" y="1506"/>
                  </a:lnTo>
                  <a:lnTo>
                    <a:pt x="518" y="1506"/>
                  </a:lnTo>
                  <a:lnTo>
                    <a:pt x="518" y="1520"/>
                  </a:lnTo>
                  <a:lnTo>
                    <a:pt x="563" y="1520"/>
                  </a:lnTo>
                  <a:lnTo>
                    <a:pt x="563" y="1528"/>
                  </a:lnTo>
                  <a:lnTo>
                    <a:pt x="599" y="1528"/>
                  </a:lnTo>
                  <a:lnTo>
                    <a:pt x="599" y="1535"/>
                  </a:lnTo>
                  <a:lnTo>
                    <a:pt x="636" y="1535"/>
                  </a:lnTo>
                  <a:lnTo>
                    <a:pt x="636" y="1542"/>
                  </a:lnTo>
                  <a:lnTo>
                    <a:pt x="672" y="1542"/>
                  </a:lnTo>
                  <a:lnTo>
                    <a:pt x="672" y="1557"/>
                  </a:lnTo>
                  <a:lnTo>
                    <a:pt x="714" y="1557"/>
                  </a:lnTo>
                  <a:lnTo>
                    <a:pt x="714" y="1565"/>
                  </a:lnTo>
                  <a:lnTo>
                    <a:pt x="751" y="1565"/>
                  </a:lnTo>
                  <a:lnTo>
                    <a:pt x="751" y="1579"/>
                  </a:lnTo>
                  <a:lnTo>
                    <a:pt x="824" y="1579"/>
                  </a:lnTo>
                  <a:lnTo>
                    <a:pt x="824" y="1588"/>
                  </a:lnTo>
                  <a:lnTo>
                    <a:pt x="853" y="1588"/>
                  </a:lnTo>
                  <a:lnTo>
                    <a:pt x="853" y="1594"/>
                  </a:lnTo>
                  <a:lnTo>
                    <a:pt x="905" y="1594"/>
                  </a:lnTo>
                  <a:lnTo>
                    <a:pt x="905" y="1608"/>
                  </a:lnTo>
                  <a:lnTo>
                    <a:pt x="942" y="1608"/>
                  </a:lnTo>
                  <a:lnTo>
                    <a:pt x="942" y="1616"/>
                  </a:lnTo>
                  <a:lnTo>
                    <a:pt x="970" y="1616"/>
                  </a:lnTo>
                  <a:lnTo>
                    <a:pt x="970" y="1625"/>
                  </a:lnTo>
                  <a:lnTo>
                    <a:pt x="1006" y="1625"/>
                  </a:lnTo>
                  <a:lnTo>
                    <a:pt x="1006" y="1639"/>
                  </a:lnTo>
                  <a:lnTo>
                    <a:pt x="1057" y="1639"/>
                  </a:lnTo>
                  <a:lnTo>
                    <a:pt x="1057" y="1645"/>
                  </a:lnTo>
                  <a:lnTo>
                    <a:pt x="1088" y="1645"/>
                  </a:lnTo>
                  <a:lnTo>
                    <a:pt x="1088" y="1653"/>
                  </a:lnTo>
                  <a:lnTo>
                    <a:pt x="1123" y="1653"/>
                  </a:lnTo>
                  <a:lnTo>
                    <a:pt x="1123" y="1661"/>
                  </a:lnTo>
                  <a:lnTo>
                    <a:pt x="1160" y="1661"/>
                  </a:lnTo>
                  <a:lnTo>
                    <a:pt x="1160" y="1676"/>
                  </a:lnTo>
                  <a:lnTo>
                    <a:pt x="1203" y="1676"/>
                  </a:lnTo>
                  <a:lnTo>
                    <a:pt x="1203" y="1682"/>
                  </a:lnTo>
                  <a:lnTo>
                    <a:pt x="1239" y="1682"/>
                  </a:lnTo>
                  <a:lnTo>
                    <a:pt x="1239" y="1698"/>
                  </a:lnTo>
                  <a:lnTo>
                    <a:pt x="1312" y="1698"/>
                  </a:lnTo>
                  <a:lnTo>
                    <a:pt x="1312" y="1704"/>
                  </a:lnTo>
                  <a:lnTo>
                    <a:pt x="1356" y="1704"/>
                  </a:lnTo>
                  <a:lnTo>
                    <a:pt x="1356" y="1713"/>
                  </a:lnTo>
                  <a:lnTo>
                    <a:pt x="1393" y="1713"/>
                  </a:lnTo>
                  <a:lnTo>
                    <a:pt x="1393" y="1727"/>
                  </a:lnTo>
                  <a:lnTo>
                    <a:pt x="1430" y="1727"/>
                  </a:lnTo>
                  <a:lnTo>
                    <a:pt x="1430" y="1735"/>
                  </a:lnTo>
                  <a:lnTo>
                    <a:pt x="1471" y="1735"/>
                  </a:lnTo>
                  <a:lnTo>
                    <a:pt x="1471" y="1741"/>
                  </a:lnTo>
                  <a:lnTo>
                    <a:pt x="1721" y="1741"/>
                  </a:lnTo>
                  <a:lnTo>
                    <a:pt x="1721" y="1713"/>
                  </a:lnTo>
                  <a:lnTo>
                    <a:pt x="1726" y="1713"/>
                  </a:lnTo>
                  <a:lnTo>
                    <a:pt x="1726" y="325"/>
                  </a:lnTo>
                  <a:lnTo>
                    <a:pt x="1706" y="325"/>
                  </a:lnTo>
                  <a:lnTo>
                    <a:pt x="1706" y="316"/>
                  </a:lnTo>
                  <a:lnTo>
                    <a:pt x="1654" y="316"/>
                  </a:lnTo>
                  <a:lnTo>
                    <a:pt x="1654" y="310"/>
                  </a:lnTo>
                  <a:lnTo>
                    <a:pt x="1626" y="310"/>
                  </a:lnTo>
                  <a:lnTo>
                    <a:pt x="1626" y="296"/>
                  </a:lnTo>
                  <a:lnTo>
                    <a:pt x="1575" y="296"/>
                  </a:lnTo>
                  <a:lnTo>
                    <a:pt x="1575" y="288"/>
                  </a:lnTo>
                  <a:lnTo>
                    <a:pt x="1539" y="288"/>
                  </a:lnTo>
                  <a:lnTo>
                    <a:pt x="1539" y="279"/>
                  </a:lnTo>
                  <a:lnTo>
                    <a:pt x="1493" y="279"/>
                  </a:lnTo>
                  <a:lnTo>
                    <a:pt x="1493" y="273"/>
                  </a:lnTo>
                  <a:lnTo>
                    <a:pt x="1458" y="273"/>
                  </a:lnTo>
                  <a:lnTo>
                    <a:pt x="1458" y="265"/>
                  </a:lnTo>
                  <a:lnTo>
                    <a:pt x="1415" y="265"/>
                  </a:lnTo>
                  <a:lnTo>
                    <a:pt x="1415" y="259"/>
                  </a:lnTo>
                  <a:lnTo>
                    <a:pt x="1378" y="259"/>
                  </a:lnTo>
                  <a:lnTo>
                    <a:pt x="1378" y="251"/>
                  </a:lnTo>
                  <a:lnTo>
                    <a:pt x="1334" y="251"/>
                  </a:lnTo>
                  <a:lnTo>
                    <a:pt x="1334" y="237"/>
                  </a:lnTo>
                  <a:lnTo>
                    <a:pt x="1297" y="237"/>
                  </a:lnTo>
                  <a:lnTo>
                    <a:pt x="1297" y="228"/>
                  </a:lnTo>
                  <a:lnTo>
                    <a:pt x="1253" y="228"/>
                  </a:lnTo>
                  <a:lnTo>
                    <a:pt x="1253" y="213"/>
                  </a:lnTo>
                  <a:lnTo>
                    <a:pt x="1175" y="213"/>
                  </a:lnTo>
                  <a:lnTo>
                    <a:pt x="1175" y="200"/>
                  </a:lnTo>
                  <a:lnTo>
                    <a:pt x="1138" y="200"/>
                  </a:lnTo>
                  <a:lnTo>
                    <a:pt x="1138" y="191"/>
                  </a:lnTo>
                  <a:lnTo>
                    <a:pt x="1101" y="191"/>
                  </a:lnTo>
                  <a:lnTo>
                    <a:pt x="1101" y="177"/>
                  </a:lnTo>
                  <a:lnTo>
                    <a:pt x="1057" y="177"/>
                  </a:lnTo>
                  <a:lnTo>
                    <a:pt x="1057" y="169"/>
                  </a:lnTo>
                  <a:lnTo>
                    <a:pt x="1020" y="169"/>
                  </a:lnTo>
                  <a:lnTo>
                    <a:pt x="1020" y="163"/>
                  </a:lnTo>
                  <a:lnTo>
                    <a:pt x="970" y="163"/>
                  </a:lnTo>
                  <a:lnTo>
                    <a:pt x="970" y="154"/>
                  </a:lnTo>
                  <a:lnTo>
                    <a:pt x="942" y="154"/>
                  </a:lnTo>
                  <a:lnTo>
                    <a:pt x="942" y="149"/>
                  </a:lnTo>
                  <a:lnTo>
                    <a:pt x="888" y="149"/>
                  </a:lnTo>
                  <a:lnTo>
                    <a:pt x="888" y="140"/>
                  </a:lnTo>
                  <a:lnTo>
                    <a:pt x="853" y="140"/>
                  </a:lnTo>
                  <a:lnTo>
                    <a:pt x="853" y="125"/>
                  </a:lnTo>
                  <a:lnTo>
                    <a:pt x="810" y="125"/>
                  </a:lnTo>
                  <a:lnTo>
                    <a:pt x="810" y="118"/>
                  </a:lnTo>
                  <a:lnTo>
                    <a:pt x="773" y="118"/>
                  </a:lnTo>
                  <a:lnTo>
                    <a:pt x="773" y="112"/>
                  </a:lnTo>
                  <a:lnTo>
                    <a:pt x="729" y="112"/>
                  </a:lnTo>
                  <a:lnTo>
                    <a:pt x="729" y="95"/>
                  </a:lnTo>
                  <a:lnTo>
                    <a:pt x="692" y="95"/>
                  </a:lnTo>
                  <a:lnTo>
                    <a:pt x="692" y="89"/>
                  </a:lnTo>
                  <a:lnTo>
                    <a:pt x="650" y="89"/>
                  </a:lnTo>
                  <a:lnTo>
                    <a:pt x="650" y="81"/>
                  </a:lnTo>
                  <a:lnTo>
                    <a:pt x="613" y="81"/>
                  </a:lnTo>
                  <a:lnTo>
                    <a:pt x="613" y="74"/>
                  </a:lnTo>
                  <a:lnTo>
                    <a:pt x="568" y="74"/>
                  </a:lnTo>
                  <a:lnTo>
                    <a:pt x="568" y="59"/>
                  </a:lnTo>
                  <a:lnTo>
                    <a:pt x="533" y="59"/>
                  </a:lnTo>
                  <a:lnTo>
                    <a:pt x="533" y="52"/>
                  </a:lnTo>
                  <a:lnTo>
                    <a:pt x="453" y="52"/>
                  </a:lnTo>
                  <a:lnTo>
                    <a:pt x="453" y="37"/>
                  </a:lnTo>
                  <a:lnTo>
                    <a:pt x="401" y="37"/>
                  </a:lnTo>
                  <a:lnTo>
                    <a:pt x="401" y="30"/>
                  </a:lnTo>
                  <a:lnTo>
                    <a:pt x="372" y="30"/>
                  </a:lnTo>
                  <a:lnTo>
                    <a:pt x="372" y="21"/>
                  </a:lnTo>
                  <a:lnTo>
                    <a:pt x="322" y="21"/>
                  </a:lnTo>
                  <a:lnTo>
                    <a:pt x="322" y="7"/>
                  </a:lnTo>
                  <a:lnTo>
                    <a:pt x="291" y="7"/>
                  </a:lnTo>
                  <a:lnTo>
                    <a:pt x="291" y="0"/>
                  </a:lnTo>
                  <a:lnTo>
                    <a:pt x="0" y="0"/>
                  </a:lnTo>
                  <a:close/>
                </a:path>
              </a:pathLst>
            </a:custGeom>
            <a:solidFill>
              <a:srgbClr val="0202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9" name="Freeform 251"/>
            <p:cNvSpPr>
              <a:spLocks/>
            </p:cNvSpPr>
            <p:nvPr/>
          </p:nvSpPr>
          <p:spPr bwMode="auto">
            <a:xfrm>
              <a:off x="3939" y="1916"/>
              <a:ext cx="158" cy="125"/>
            </a:xfrm>
            <a:custGeom>
              <a:avLst/>
              <a:gdLst>
                <a:gd name="T0" fmla="*/ 0 w 1587"/>
                <a:gd name="T1" fmla="*/ 0 h 1617"/>
                <a:gd name="T2" fmla="*/ 0 w 1587"/>
                <a:gd name="T3" fmla="*/ 0 h 1617"/>
                <a:gd name="T4" fmla="*/ 0 w 1587"/>
                <a:gd name="T5" fmla="*/ 0 h 1617"/>
                <a:gd name="T6" fmla="*/ 0 w 1587"/>
                <a:gd name="T7" fmla="*/ 0 h 1617"/>
                <a:gd name="T8" fmla="*/ 0 w 1587"/>
                <a:gd name="T9" fmla="*/ 0 h 1617"/>
                <a:gd name="T10" fmla="*/ 0 w 1587"/>
                <a:gd name="T11" fmla="*/ 0 h 1617"/>
                <a:gd name="T12" fmla="*/ 0 w 1587"/>
                <a:gd name="T13" fmla="*/ 0 h 1617"/>
                <a:gd name="T14" fmla="*/ 0 w 1587"/>
                <a:gd name="T15" fmla="*/ 0 h 1617"/>
                <a:gd name="T16" fmla="*/ 0 w 1587"/>
                <a:gd name="T17" fmla="*/ 0 h 1617"/>
                <a:gd name="T18" fmla="*/ 0 w 1587"/>
                <a:gd name="T19" fmla="*/ 0 h 1617"/>
                <a:gd name="T20" fmla="*/ 0 w 1587"/>
                <a:gd name="T21" fmla="*/ 0 h 1617"/>
                <a:gd name="T22" fmla="*/ 0 w 1587"/>
                <a:gd name="T23" fmla="*/ 0 h 1617"/>
                <a:gd name="T24" fmla="*/ 0 w 1587"/>
                <a:gd name="T25" fmla="*/ 0 h 1617"/>
                <a:gd name="T26" fmla="*/ 0 w 1587"/>
                <a:gd name="T27" fmla="*/ 0 h 1617"/>
                <a:gd name="T28" fmla="*/ 0 w 1587"/>
                <a:gd name="T29" fmla="*/ 0 h 1617"/>
                <a:gd name="T30" fmla="*/ 0 w 1587"/>
                <a:gd name="T31" fmla="*/ 0 h 1617"/>
                <a:gd name="T32" fmla="*/ 0 w 1587"/>
                <a:gd name="T33" fmla="*/ 0 h 1617"/>
                <a:gd name="T34" fmla="*/ 0 w 1587"/>
                <a:gd name="T35" fmla="*/ 0 h 1617"/>
                <a:gd name="T36" fmla="*/ 0 w 1587"/>
                <a:gd name="T37" fmla="*/ 0 h 1617"/>
                <a:gd name="T38" fmla="*/ 0 w 1587"/>
                <a:gd name="T39" fmla="*/ 0 h 1617"/>
                <a:gd name="T40" fmla="*/ 0 w 1587"/>
                <a:gd name="T41" fmla="*/ 0 h 1617"/>
                <a:gd name="T42" fmla="*/ 0 w 1587"/>
                <a:gd name="T43" fmla="*/ 0 h 1617"/>
                <a:gd name="T44" fmla="*/ 0 w 1587"/>
                <a:gd name="T45" fmla="*/ 0 h 1617"/>
                <a:gd name="T46" fmla="*/ 0 w 1587"/>
                <a:gd name="T47" fmla="*/ 0 h 1617"/>
                <a:gd name="T48" fmla="*/ 0 w 1587"/>
                <a:gd name="T49" fmla="*/ 0 h 1617"/>
                <a:gd name="T50" fmla="*/ 0 w 1587"/>
                <a:gd name="T51" fmla="*/ 0 h 1617"/>
                <a:gd name="T52" fmla="*/ 0 w 1587"/>
                <a:gd name="T53" fmla="*/ 0 h 1617"/>
                <a:gd name="T54" fmla="*/ 0 w 1587"/>
                <a:gd name="T55" fmla="*/ 0 h 1617"/>
                <a:gd name="T56" fmla="*/ 0 w 1587"/>
                <a:gd name="T57" fmla="*/ 0 h 1617"/>
                <a:gd name="T58" fmla="*/ 0 w 1587"/>
                <a:gd name="T59" fmla="*/ 0 h 1617"/>
                <a:gd name="T60" fmla="*/ 0 w 1587"/>
                <a:gd name="T61" fmla="*/ 0 h 1617"/>
                <a:gd name="T62" fmla="*/ 0 w 1587"/>
                <a:gd name="T63" fmla="*/ 0 h 1617"/>
                <a:gd name="T64" fmla="*/ 0 w 1587"/>
                <a:gd name="T65" fmla="*/ 0 h 1617"/>
                <a:gd name="T66" fmla="*/ 0 w 1587"/>
                <a:gd name="T67" fmla="*/ 0 h 1617"/>
                <a:gd name="T68" fmla="*/ 0 w 1587"/>
                <a:gd name="T69" fmla="*/ 0 h 1617"/>
                <a:gd name="T70" fmla="*/ 0 w 1587"/>
                <a:gd name="T71" fmla="*/ 0 h 1617"/>
                <a:gd name="T72" fmla="*/ 0 w 1587"/>
                <a:gd name="T73" fmla="*/ 0 h 1617"/>
                <a:gd name="T74" fmla="*/ 0 w 1587"/>
                <a:gd name="T75" fmla="*/ 0 h 1617"/>
                <a:gd name="T76" fmla="*/ 0 w 1587"/>
                <a:gd name="T77" fmla="*/ 0 h 1617"/>
                <a:gd name="T78" fmla="*/ 0 w 1587"/>
                <a:gd name="T79" fmla="*/ 0 h 1617"/>
                <a:gd name="T80" fmla="*/ 0 w 1587"/>
                <a:gd name="T81" fmla="*/ 0 h 1617"/>
                <a:gd name="T82" fmla="*/ 0 w 1587"/>
                <a:gd name="T83" fmla="*/ 0 h 1617"/>
                <a:gd name="T84" fmla="*/ 0 w 1587"/>
                <a:gd name="T85" fmla="*/ 0 h 1617"/>
                <a:gd name="T86" fmla="*/ 0 w 1587"/>
                <a:gd name="T87" fmla="*/ 0 h 1617"/>
                <a:gd name="T88" fmla="*/ 0 w 1587"/>
                <a:gd name="T89" fmla="*/ 0 h 1617"/>
                <a:gd name="T90" fmla="*/ 0 w 1587"/>
                <a:gd name="T91" fmla="*/ 0 h 1617"/>
                <a:gd name="T92" fmla="*/ 0 w 1587"/>
                <a:gd name="T93" fmla="*/ 0 h 1617"/>
                <a:gd name="T94" fmla="*/ 0 w 1587"/>
                <a:gd name="T95" fmla="*/ 0 h 1617"/>
                <a:gd name="T96" fmla="*/ 0 w 1587"/>
                <a:gd name="T97" fmla="*/ 0 h 1617"/>
                <a:gd name="T98" fmla="*/ 0 w 1587"/>
                <a:gd name="T99" fmla="*/ 0 h 1617"/>
                <a:gd name="T100" fmla="*/ 0 w 1587"/>
                <a:gd name="T101" fmla="*/ 0 h 1617"/>
                <a:gd name="T102" fmla="*/ 0 w 1587"/>
                <a:gd name="T103" fmla="*/ 0 h 1617"/>
                <a:gd name="T104" fmla="*/ 0 w 1587"/>
                <a:gd name="T105" fmla="*/ 0 h 1617"/>
                <a:gd name="T106" fmla="*/ 0 w 1587"/>
                <a:gd name="T107" fmla="*/ 0 h 1617"/>
                <a:gd name="T108" fmla="*/ 0 w 1587"/>
                <a:gd name="T109" fmla="*/ 0 h 1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87"/>
                <a:gd name="T166" fmla="*/ 0 h 1617"/>
                <a:gd name="T167" fmla="*/ 1587 w 1587"/>
                <a:gd name="T168" fmla="*/ 1617 h 1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87" h="1617">
                  <a:moveTo>
                    <a:pt x="0" y="0"/>
                  </a:moveTo>
                  <a:lnTo>
                    <a:pt x="0" y="1350"/>
                  </a:lnTo>
                  <a:lnTo>
                    <a:pt x="36" y="1350"/>
                  </a:lnTo>
                  <a:lnTo>
                    <a:pt x="36" y="1359"/>
                  </a:lnTo>
                  <a:lnTo>
                    <a:pt x="72" y="1359"/>
                  </a:lnTo>
                  <a:lnTo>
                    <a:pt x="72" y="1364"/>
                  </a:lnTo>
                  <a:lnTo>
                    <a:pt x="109" y="1364"/>
                  </a:lnTo>
                  <a:lnTo>
                    <a:pt x="109" y="1381"/>
                  </a:lnTo>
                  <a:lnTo>
                    <a:pt x="151" y="1381"/>
                  </a:lnTo>
                  <a:lnTo>
                    <a:pt x="151" y="1387"/>
                  </a:lnTo>
                  <a:lnTo>
                    <a:pt x="188" y="1387"/>
                  </a:lnTo>
                  <a:lnTo>
                    <a:pt x="188" y="1395"/>
                  </a:lnTo>
                  <a:lnTo>
                    <a:pt x="224" y="1395"/>
                  </a:lnTo>
                  <a:lnTo>
                    <a:pt x="224" y="1401"/>
                  </a:lnTo>
                  <a:lnTo>
                    <a:pt x="255" y="1401"/>
                  </a:lnTo>
                  <a:lnTo>
                    <a:pt x="255" y="1418"/>
                  </a:lnTo>
                  <a:lnTo>
                    <a:pt x="334" y="1418"/>
                  </a:lnTo>
                  <a:lnTo>
                    <a:pt x="334" y="1432"/>
                  </a:lnTo>
                  <a:lnTo>
                    <a:pt x="370" y="1432"/>
                  </a:lnTo>
                  <a:lnTo>
                    <a:pt x="370" y="1438"/>
                  </a:lnTo>
                  <a:lnTo>
                    <a:pt x="407" y="1438"/>
                  </a:lnTo>
                  <a:lnTo>
                    <a:pt x="407" y="1447"/>
                  </a:lnTo>
                  <a:lnTo>
                    <a:pt x="451" y="1447"/>
                  </a:lnTo>
                  <a:lnTo>
                    <a:pt x="451" y="1461"/>
                  </a:lnTo>
                  <a:lnTo>
                    <a:pt x="496" y="1461"/>
                  </a:lnTo>
                  <a:lnTo>
                    <a:pt x="496" y="1469"/>
                  </a:lnTo>
                  <a:lnTo>
                    <a:pt x="532" y="1469"/>
                  </a:lnTo>
                  <a:lnTo>
                    <a:pt x="532" y="1476"/>
                  </a:lnTo>
                  <a:lnTo>
                    <a:pt x="569" y="1476"/>
                  </a:lnTo>
                  <a:lnTo>
                    <a:pt x="569" y="1483"/>
                  </a:lnTo>
                  <a:lnTo>
                    <a:pt x="605" y="1483"/>
                  </a:lnTo>
                  <a:lnTo>
                    <a:pt x="605" y="1498"/>
                  </a:lnTo>
                  <a:lnTo>
                    <a:pt x="647" y="1498"/>
                  </a:lnTo>
                  <a:lnTo>
                    <a:pt x="647" y="1506"/>
                  </a:lnTo>
                  <a:lnTo>
                    <a:pt x="684" y="1506"/>
                  </a:lnTo>
                  <a:lnTo>
                    <a:pt x="684" y="1520"/>
                  </a:lnTo>
                  <a:lnTo>
                    <a:pt x="757" y="1520"/>
                  </a:lnTo>
                  <a:lnTo>
                    <a:pt x="757" y="1529"/>
                  </a:lnTo>
                  <a:lnTo>
                    <a:pt x="786" y="1529"/>
                  </a:lnTo>
                  <a:lnTo>
                    <a:pt x="786" y="1535"/>
                  </a:lnTo>
                  <a:lnTo>
                    <a:pt x="838" y="1535"/>
                  </a:lnTo>
                  <a:lnTo>
                    <a:pt x="838" y="1549"/>
                  </a:lnTo>
                  <a:lnTo>
                    <a:pt x="875" y="1549"/>
                  </a:lnTo>
                  <a:lnTo>
                    <a:pt x="875" y="1557"/>
                  </a:lnTo>
                  <a:lnTo>
                    <a:pt x="903" y="1557"/>
                  </a:lnTo>
                  <a:lnTo>
                    <a:pt x="903" y="1566"/>
                  </a:lnTo>
                  <a:lnTo>
                    <a:pt x="939" y="1566"/>
                  </a:lnTo>
                  <a:lnTo>
                    <a:pt x="939" y="1580"/>
                  </a:lnTo>
                  <a:lnTo>
                    <a:pt x="990" y="1580"/>
                  </a:lnTo>
                  <a:lnTo>
                    <a:pt x="990" y="1586"/>
                  </a:lnTo>
                  <a:lnTo>
                    <a:pt x="1021" y="1586"/>
                  </a:lnTo>
                  <a:lnTo>
                    <a:pt x="1021" y="1594"/>
                  </a:lnTo>
                  <a:lnTo>
                    <a:pt x="1056" y="1594"/>
                  </a:lnTo>
                  <a:lnTo>
                    <a:pt x="1056" y="1602"/>
                  </a:lnTo>
                  <a:lnTo>
                    <a:pt x="1093" y="1602"/>
                  </a:lnTo>
                  <a:lnTo>
                    <a:pt x="1093" y="1617"/>
                  </a:lnTo>
                  <a:lnTo>
                    <a:pt x="1587" y="1617"/>
                  </a:lnTo>
                  <a:lnTo>
                    <a:pt x="1587" y="251"/>
                  </a:lnTo>
                  <a:lnTo>
                    <a:pt x="1559" y="251"/>
                  </a:lnTo>
                  <a:lnTo>
                    <a:pt x="1559" y="237"/>
                  </a:lnTo>
                  <a:lnTo>
                    <a:pt x="1508" y="237"/>
                  </a:lnTo>
                  <a:lnTo>
                    <a:pt x="1508" y="229"/>
                  </a:lnTo>
                  <a:lnTo>
                    <a:pt x="1472" y="229"/>
                  </a:lnTo>
                  <a:lnTo>
                    <a:pt x="1472" y="220"/>
                  </a:lnTo>
                  <a:lnTo>
                    <a:pt x="1426" y="220"/>
                  </a:lnTo>
                  <a:lnTo>
                    <a:pt x="1426" y="214"/>
                  </a:lnTo>
                  <a:lnTo>
                    <a:pt x="1391" y="214"/>
                  </a:lnTo>
                  <a:lnTo>
                    <a:pt x="1391" y="206"/>
                  </a:lnTo>
                  <a:lnTo>
                    <a:pt x="1348" y="206"/>
                  </a:lnTo>
                  <a:lnTo>
                    <a:pt x="1348" y="200"/>
                  </a:lnTo>
                  <a:lnTo>
                    <a:pt x="1311" y="200"/>
                  </a:lnTo>
                  <a:lnTo>
                    <a:pt x="1311" y="192"/>
                  </a:lnTo>
                  <a:lnTo>
                    <a:pt x="1267" y="192"/>
                  </a:lnTo>
                  <a:lnTo>
                    <a:pt x="1267" y="178"/>
                  </a:lnTo>
                  <a:lnTo>
                    <a:pt x="1230" y="178"/>
                  </a:lnTo>
                  <a:lnTo>
                    <a:pt x="1230" y="169"/>
                  </a:lnTo>
                  <a:lnTo>
                    <a:pt x="1186" y="169"/>
                  </a:lnTo>
                  <a:lnTo>
                    <a:pt x="1186" y="154"/>
                  </a:lnTo>
                  <a:lnTo>
                    <a:pt x="1108" y="154"/>
                  </a:lnTo>
                  <a:lnTo>
                    <a:pt x="1108" y="141"/>
                  </a:lnTo>
                  <a:lnTo>
                    <a:pt x="1071" y="141"/>
                  </a:lnTo>
                  <a:lnTo>
                    <a:pt x="1071" y="132"/>
                  </a:lnTo>
                  <a:lnTo>
                    <a:pt x="1034" y="132"/>
                  </a:lnTo>
                  <a:lnTo>
                    <a:pt x="1034" y="118"/>
                  </a:lnTo>
                  <a:lnTo>
                    <a:pt x="990" y="118"/>
                  </a:lnTo>
                  <a:lnTo>
                    <a:pt x="990" y="110"/>
                  </a:lnTo>
                  <a:lnTo>
                    <a:pt x="953" y="110"/>
                  </a:lnTo>
                  <a:lnTo>
                    <a:pt x="953" y="104"/>
                  </a:lnTo>
                  <a:lnTo>
                    <a:pt x="903" y="104"/>
                  </a:lnTo>
                  <a:lnTo>
                    <a:pt x="903" y="95"/>
                  </a:lnTo>
                  <a:lnTo>
                    <a:pt x="875" y="95"/>
                  </a:lnTo>
                  <a:lnTo>
                    <a:pt x="875" y="90"/>
                  </a:lnTo>
                  <a:lnTo>
                    <a:pt x="821" y="90"/>
                  </a:lnTo>
                  <a:lnTo>
                    <a:pt x="821" y="81"/>
                  </a:lnTo>
                  <a:lnTo>
                    <a:pt x="786" y="81"/>
                  </a:lnTo>
                  <a:lnTo>
                    <a:pt x="786" y="66"/>
                  </a:lnTo>
                  <a:lnTo>
                    <a:pt x="743" y="66"/>
                  </a:lnTo>
                  <a:lnTo>
                    <a:pt x="743" y="59"/>
                  </a:lnTo>
                  <a:lnTo>
                    <a:pt x="706" y="59"/>
                  </a:lnTo>
                  <a:lnTo>
                    <a:pt x="706" y="53"/>
                  </a:lnTo>
                  <a:lnTo>
                    <a:pt x="662" y="53"/>
                  </a:lnTo>
                  <a:lnTo>
                    <a:pt x="662" y="36"/>
                  </a:lnTo>
                  <a:lnTo>
                    <a:pt x="625" y="36"/>
                  </a:lnTo>
                  <a:lnTo>
                    <a:pt x="625" y="30"/>
                  </a:lnTo>
                  <a:lnTo>
                    <a:pt x="583" y="30"/>
                  </a:lnTo>
                  <a:lnTo>
                    <a:pt x="583" y="22"/>
                  </a:lnTo>
                  <a:lnTo>
                    <a:pt x="546" y="22"/>
                  </a:lnTo>
                  <a:lnTo>
                    <a:pt x="546" y="15"/>
                  </a:lnTo>
                  <a:lnTo>
                    <a:pt x="501" y="15"/>
                  </a:lnTo>
                  <a:lnTo>
                    <a:pt x="501" y="0"/>
                  </a:lnTo>
                  <a:lnTo>
                    <a:pt x="0" y="0"/>
                  </a:lnTo>
                  <a:close/>
                </a:path>
              </a:pathLst>
            </a:custGeom>
            <a:solidFill>
              <a:srgbClr val="0202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70" name="Freeform 252"/>
            <p:cNvSpPr>
              <a:spLocks/>
            </p:cNvSpPr>
            <p:nvPr/>
          </p:nvSpPr>
          <p:spPr bwMode="auto">
            <a:xfrm>
              <a:off x="3946" y="1922"/>
              <a:ext cx="145" cy="113"/>
            </a:xfrm>
            <a:custGeom>
              <a:avLst/>
              <a:gdLst>
                <a:gd name="T0" fmla="*/ 0 w 1450"/>
                <a:gd name="T1" fmla="*/ 0 h 1468"/>
                <a:gd name="T2" fmla="*/ 0 w 1450"/>
                <a:gd name="T3" fmla="*/ 0 h 1468"/>
                <a:gd name="T4" fmla="*/ 0 w 1450"/>
                <a:gd name="T5" fmla="*/ 0 h 1468"/>
                <a:gd name="T6" fmla="*/ 0 w 1450"/>
                <a:gd name="T7" fmla="*/ 0 h 1468"/>
                <a:gd name="T8" fmla="*/ 0 w 1450"/>
                <a:gd name="T9" fmla="*/ 0 h 1468"/>
                <a:gd name="T10" fmla="*/ 0 w 1450"/>
                <a:gd name="T11" fmla="*/ 0 h 1468"/>
                <a:gd name="T12" fmla="*/ 0 w 1450"/>
                <a:gd name="T13" fmla="*/ 0 h 1468"/>
                <a:gd name="T14" fmla="*/ 0 w 1450"/>
                <a:gd name="T15" fmla="*/ 0 h 1468"/>
                <a:gd name="T16" fmla="*/ 0 w 1450"/>
                <a:gd name="T17" fmla="*/ 0 h 1468"/>
                <a:gd name="T18" fmla="*/ 0 w 1450"/>
                <a:gd name="T19" fmla="*/ 0 h 1468"/>
                <a:gd name="T20" fmla="*/ 0 w 1450"/>
                <a:gd name="T21" fmla="*/ 0 h 1468"/>
                <a:gd name="T22" fmla="*/ 0 w 1450"/>
                <a:gd name="T23" fmla="*/ 0 h 1468"/>
                <a:gd name="T24" fmla="*/ 0 w 1450"/>
                <a:gd name="T25" fmla="*/ 0 h 1468"/>
                <a:gd name="T26" fmla="*/ 0 w 1450"/>
                <a:gd name="T27" fmla="*/ 0 h 1468"/>
                <a:gd name="T28" fmla="*/ 0 w 1450"/>
                <a:gd name="T29" fmla="*/ 0 h 1468"/>
                <a:gd name="T30" fmla="*/ 0 w 1450"/>
                <a:gd name="T31" fmla="*/ 0 h 1468"/>
                <a:gd name="T32" fmla="*/ 0 w 1450"/>
                <a:gd name="T33" fmla="*/ 0 h 1468"/>
                <a:gd name="T34" fmla="*/ 0 w 1450"/>
                <a:gd name="T35" fmla="*/ 0 h 1468"/>
                <a:gd name="T36" fmla="*/ 0 w 1450"/>
                <a:gd name="T37" fmla="*/ 0 h 1468"/>
                <a:gd name="T38" fmla="*/ 0 w 1450"/>
                <a:gd name="T39" fmla="*/ 0 h 1468"/>
                <a:gd name="T40" fmla="*/ 0 w 1450"/>
                <a:gd name="T41" fmla="*/ 0 h 1468"/>
                <a:gd name="T42" fmla="*/ 0 w 1450"/>
                <a:gd name="T43" fmla="*/ 0 h 1468"/>
                <a:gd name="T44" fmla="*/ 0 w 1450"/>
                <a:gd name="T45" fmla="*/ 0 h 1468"/>
                <a:gd name="T46" fmla="*/ 0 w 1450"/>
                <a:gd name="T47" fmla="*/ 0 h 1468"/>
                <a:gd name="T48" fmla="*/ 0 w 1450"/>
                <a:gd name="T49" fmla="*/ 0 h 1468"/>
                <a:gd name="T50" fmla="*/ 0 w 1450"/>
                <a:gd name="T51" fmla="*/ 0 h 1468"/>
                <a:gd name="T52" fmla="*/ 0 w 1450"/>
                <a:gd name="T53" fmla="*/ 0 h 1468"/>
                <a:gd name="T54" fmla="*/ 0 w 1450"/>
                <a:gd name="T55" fmla="*/ 0 h 1468"/>
                <a:gd name="T56" fmla="*/ 0 w 1450"/>
                <a:gd name="T57" fmla="*/ 0 h 1468"/>
                <a:gd name="T58" fmla="*/ 0 w 1450"/>
                <a:gd name="T59" fmla="*/ 0 h 1468"/>
                <a:gd name="T60" fmla="*/ 0 w 1450"/>
                <a:gd name="T61" fmla="*/ 0 h 1468"/>
                <a:gd name="T62" fmla="*/ 0 w 1450"/>
                <a:gd name="T63" fmla="*/ 0 h 1468"/>
                <a:gd name="T64" fmla="*/ 0 w 1450"/>
                <a:gd name="T65" fmla="*/ 0 h 1468"/>
                <a:gd name="T66" fmla="*/ 0 w 1450"/>
                <a:gd name="T67" fmla="*/ 0 h 1468"/>
                <a:gd name="T68" fmla="*/ 0 w 1450"/>
                <a:gd name="T69" fmla="*/ 0 h 1468"/>
                <a:gd name="T70" fmla="*/ 0 w 1450"/>
                <a:gd name="T71" fmla="*/ 0 h 1468"/>
                <a:gd name="T72" fmla="*/ 0 w 1450"/>
                <a:gd name="T73" fmla="*/ 0 h 14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0"/>
                <a:gd name="T112" fmla="*/ 0 h 1468"/>
                <a:gd name="T113" fmla="*/ 1450 w 1450"/>
                <a:gd name="T114" fmla="*/ 1468 h 14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0" h="1468">
                  <a:moveTo>
                    <a:pt x="0" y="0"/>
                  </a:moveTo>
                  <a:lnTo>
                    <a:pt x="0" y="1283"/>
                  </a:lnTo>
                  <a:lnTo>
                    <a:pt x="37" y="1283"/>
                  </a:lnTo>
                  <a:lnTo>
                    <a:pt x="37" y="1300"/>
                  </a:lnTo>
                  <a:lnTo>
                    <a:pt x="79" y="1300"/>
                  </a:lnTo>
                  <a:lnTo>
                    <a:pt x="79" y="1306"/>
                  </a:lnTo>
                  <a:lnTo>
                    <a:pt x="116" y="1306"/>
                  </a:lnTo>
                  <a:lnTo>
                    <a:pt x="116" y="1314"/>
                  </a:lnTo>
                  <a:lnTo>
                    <a:pt x="152" y="1314"/>
                  </a:lnTo>
                  <a:lnTo>
                    <a:pt x="152" y="1320"/>
                  </a:lnTo>
                  <a:lnTo>
                    <a:pt x="183" y="1320"/>
                  </a:lnTo>
                  <a:lnTo>
                    <a:pt x="183" y="1337"/>
                  </a:lnTo>
                  <a:lnTo>
                    <a:pt x="262" y="1337"/>
                  </a:lnTo>
                  <a:lnTo>
                    <a:pt x="262" y="1351"/>
                  </a:lnTo>
                  <a:lnTo>
                    <a:pt x="298" y="1351"/>
                  </a:lnTo>
                  <a:lnTo>
                    <a:pt x="298" y="1357"/>
                  </a:lnTo>
                  <a:lnTo>
                    <a:pt x="335" y="1357"/>
                  </a:lnTo>
                  <a:lnTo>
                    <a:pt x="335" y="1366"/>
                  </a:lnTo>
                  <a:lnTo>
                    <a:pt x="379" y="1366"/>
                  </a:lnTo>
                  <a:lnTo>
                    <a:pt x="379" y="1380"/>
                  </a:lnTo>
                  <a:lnTo>
                    <a:pt x="424" y="1380"/>
                  </a:lnTo>
                  <a:lnTo>
                    <a:pt x="424" y="1388"/>
                  </a:lnTo>
                  <a:lnTo>
                    <a:pt x="460" y="1388"/>
                  </a:lnTo>
                  <a:lnTo>
                    <a:pt x="460" y="1395"/>
                  </a:lnTo>
                  <a:lnTo>
                    <a:pt x="497" y="1395"/>
                  </a:lnTo>
                  <a:lnTo>
                    <a:pt x="497" y="1402"/>
                  </a:lnTo>
                  <a:lnTo>
                    <a:pt x="533" y="1402"/>
                  </a:lnTo>
                  <a:lnTo>
                    <a:pt x="533" y="1417"/>
                  </a:lnTo>
                  <a:lnTo>
                    <a:pt x="575" y="1417"/>
                  </a:lnTo>
                  <a:lnTo>
                    <a:pt x="575" y="1425"/>
                  </a:lnTo>
                  <a:lnTo>
                    <a:pt x="612" y="1425"/>
                  </a:lnTo>
                  <a:lnTo>
                    <a:pt x="612" y="1439"/>
                  </a:lnTo>
                  <a:lnTo>
                    <a:pt x="685" y="1439"/>
                  </a:lnTo>
                  <a:lnTo>
                    <a:pt x="685" y="1448"/>
                  </a:lnTo>
                  <a:lnTo>
                    <a:pt x="714" y="1448"/>
                  </a:lnTo>
                  <a:lnTo>
                    <a:pt x="714" y="1454"/>
                  </a:lnTo>
                  <a:lnTo>
                    <a:pt x="766" y="1454"/>
                  </a:lnTo>
                  <a:lnTo>
                    <a:pt x="766" y="1468"/>
                  </a:lnTo>
                  <a:lnTo>
                    <a:pt x="1450" y="1468"/>
                  </a:lnTo>
                  <a:lnTo>
                    <a:pt x="1450" y="156"/>
                  </a:lnTo>
                  <a:lnTo>
                    <a:pt x="1436" y="156"/>
                  </a:lnTo>
                  <a:lnTo>
                    <a:pt x="1436" y="148"/>
                  </a:lnTo>
                  <a:lnTo>
                    <a:pt x="1400" y="148"/>
                  </a:lnTo>
                  <a:lnTo>
                    <a:pt x="1400" y="139"/>
                  </a:lnTo>
                  <a:lnTo>
                    <a:pt x="1354" y="139"/>
                  </a:lnTo>
                  <a:lnTo>
                    <a:pt x="1354" y="133"/>
                  </a:lnTo>
                  <a:lnTo>
                    <a:pt x="1319" y="133"/>
                  </a:lnTo>
                  <a:lnTo>
                    <a:pt x="1319" y="125"/>
                  </a:lnTo>
                  <a:lnTo>
                    <a:pt x="1276" y="125"/>
                  </a:lnTo>
                  <a:lnTo>
                    <a:pt x="1276" y="119"/>
                  </a:lnTo>
                  <a:lnTo>
                    <a:pt x="1239" y="119"/>
                  </a:lnTo>
                  <a:lnTo>
                    <a:pt x="1239" y="111"/>
                  </a:lnTo>
                  <a:lnTo>
                    <a:pt x="1195" y="111"/>
                  </a:lnTo>
                  <a:lnTo>
                    <a:pt x="1195" y="97"/>
                  </a:lnTo>
                  <a:lnTo>
                    <a:pt x="1158" y="97"/>
                  </a:lnTo>
                  <a:lnTo>
                    <a:pt x="1158" y="88"/>
                  </a:lnTo>
                  <a:lnTo>
                    <a:pt x="1114" y="88"/>
                  </a:lnTo>
                  <a:lnTo>
                    <a:pt x="1114" y="73"/>
                  </a:lnTo>
                  <a:lnTo>
                    <a:pt x="1036" y="73"/>
                  </a:lnTo>
                  <a:lnTo>
                    <a:pt x="1036" y="60"/>
                  </a:lnTo>
                  <a:lnTo>
                    <a:pt x="999" y="60"/>
                  </a:lnTo>
                  <a:lnTo>
                    <a:pt x="999" y="51"/>
                  </a:lnTo>
                  <a:lnTo>
                    <a:pt x="962" y="51"/>
                  </a:lnTo>
                  <a:lnTo>
                    <a:pt x="962" y="37"/>
                  </a:lnTo>
                  <a:lnTo>
                    <a:pt x="918" y="37"/>
                  </a:lnTo>
                  <a:lnTo>
                    <a:pt x="918" y="29"/>
                  </a:lnTo>
                  <a:lnTo>
                    <a:pt x="881" y="29"/>
                  </a:lnTo>
                  <a:lnTo>
                    <a:pt x="881" y="23"/>
                  </a:lnTo>
                  <a:lnTo>
                    <a:pt x="831" y="23"/>
                  </a:lnTo>
                  <a:lnTo>
                    <a:pt x="831" y="14"/>
                  </a:lnTo>
                  <a:lnTo>
                    <a:pt x="803" y="14"/>
                  </a:lnTo>
                  <a:lnTo>
                    <a:pt x="803" y="9"/>
                  </a:lnTo>
                  <a:lnTo>
                    <a:pt x="749" y="9"/>
                  </a:lnTo>
                  <a:lnTo>
                    <a:pt x="749" y="0"/>
                  </a:lnTo>
                  <a:lnTo>
                    <a:pt x="0" y="0"/>
                  </a:lnTo>
                  <a:close/>
                </a:path>
              </a:pathLst>
            </a:custGeom>
            <a:solidFill>
              <a:srgbClr val="0202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71" name="Freeform 253"/>
            <p:cNvSpPr>
              <a:spLocks/>
            </p:cNvSpPr>
            <p:nvPr/>
          </p:nvSpPr>
          <p:spPr bwMode="auto">
            <a:xfrm>
              <a:off x="3952" y="1927"/>
              <a:ext cx="132" cy="103"/>
            </a:xfrm>
            <a:custGeom>
              <a:avLst/>
              <a:gdLst>
                <a:gd name="T0" fmla="*/ 0 w 1319"/>
                <a:gd name="T1" fmla="*/ 0 h 1335"/>
                <a:gd name="T2" fmla="*/ 0 w 1319"/>
                <a:gd name="T3" fmla="*/ 0 h 1335"/>
                <a:gd name="T4" fmla="*/ 0 w 1319"/>
                <a:gd name="T5" fmla="*/ 0 h 1335"/>
                <a:gd name="T6" fmla="*/ 0 w 1319"/>
                <a:gd name="T7" fmla="*/ 0 h 1335"/>
                <a:gd name="T8" fmla="*/ 0 w 1319"/>
                <a:gd name="T9" fmla="*/ 0 h 1335"/>
                <a:gd name="T10" fmla="*/ 0 w 1319"/>
                <a:gd name="T11" fmla="*/ 0 h 1335"/>
                <a:gd name="T12" fmla="*/ 0 w 1319"/>
                <a:gd name="T13" fmla="*/ 0 h 1335"/>
                <a:gd name="T14" fmla="*/ 0 w 1319"/>
                <a:gd name="T15" fmla="*/ 0 h 1335"/>
                <a:gd name="T16" fmla="*/ 0 w 1319"/>
                <a:gd name="T17" fmla="*/ 0 h 1335"/>
                <a:gd name="T18" fmla="*/ 0 w 1319"/>
                <a:gd name="T19" fmla="*/ 0 h 1335"/>
                <a:gd name="T20" fmla="*/ 0 w 1319"/>
                <a:gd name="T21" fmla="*/ 0 h 1335"/>
                <a:gd name="T22" fmla="*/ 0 w 1319"/>
                <a:gd name="T23" fmla="*/ 0 h 1335"/>
                <a:gd name="T24" fmla="*/ 0 w 1319"/>
                <a:gd name="T25" fmla="*/ 0 h 1335"/>
                <a:gd name="T26" fmla="*/ 0 w 1319"/>
                <a:gd name="T27" fmla="*/ 0 h 1335"/>
                <a:gd name="T28" fmla="*/ 0 w 1319"/>
                <a:gd name="T29" fmla="*/ 0 h 1335"/>
                <a:gd name="T30" fmla="*/ 0 w 1319"/>
                <a:gd name="T31" fmla="*/ 0 h 1335"/>
                <a:gd name="T32" fmla="*/ 0 w 1319"/>
                <a:gd name="T33" fmla="*/ 0 h 1335"/>
                <a:gd name="T34" fmla="*/ 0 w 1319"/>
                <a:gd name="T35" fmla="*/ 0 h 1335"/>
                <a:gd name="T36" fmla="*/ 0 w 1319"/>
                <a:gd name="T37" fmla="*/ 0 h 1335"/>
                <a:gd name="T38" fmla="*/ 0 w 1319"/>
                <a:gd name="T39" fmla="*/ 0 h 1335"/>
                <a:gd name="T40" fmla="*/ 0 w 1319"/>
                <a:gd name="T41" fmla="*/ 0 h 1335"/>
                <a:gd name="T42" fmla="*/ 0 w 1319"/>
                <a:gd name="T43" fmla="*/ 0 h 1335"/>
                <a:gd name="T44" fmla="*/ 0 w 1319"/>
                <a:gd name="T45" fmla="*/ 0 h 1335"/>
                <a:gd name="T46" fmla="*/ 0 w 1319"/>
                <a:gd name="T47" fmla="*/ 0 h 1335"/>
                <a:gd name="T48" fmla="*/ 0 w 1319"/>
                <a:gd name="T49" fmla="*/ 0 h 1335"/>
                <a:gd name="T50" fmla="*/ 0 w 1319"/>
                <a:gd name="T51" fmla="*/ 0 h 1335"/>
                <a:gd name="T52" fmla="*/ 0 w 1319"/>
                <a:gd name="T53" fmla="*/ 0 h 1335"/>
                <a:gd name="T54" fmla="*/ 0 w 1319"/>
                <a:gd name="T55" fmla="*/ 0 h 1335"/>
                <a:gd name="T56" fmla="*/ 0 w 1319"/>
                <a:gd name="T57" fmla="*/ 0 h 1335"/>
                <a:gd name="T58" fmla="*/ 0 w 1319"/>
                <a:gd name="T59" fmla="*/ 0 h 1335"/>
                <a:gd name="T60" fmla="*/ 0 w 1319"/>
                <a:gd name="T61" fmla="*/ 0 h 1335"/>
                <a:gd name="T62" fmla="*/ 0 w 1319"/>
                <a:gd name="T63" fmla="*/ 0 h 1335"/>
                <a:gd name="T64" fmla="*/ 0 w 1319"/>
                <a:gd name="T65" fmla="*/ 0 h 1335"/>
                <a:gd name="T66" fmla="*/ 0 w 1319"/>
                <a:gd name="T67" fmla="*/ 0 h 1335"/>
                <a:gd name="T68" fmla="*/ 0 w 1319"/>
                <a:gd name="T69" fmla="*/ 0 h 1335"/>
                <a:gd name="T70" fmla="*/ 0 w 1319"/>
                <a:gd name="T71" fmla="*/ 0 h 1335"/>
                <a:gd name="T72" fmla="*/ 0 w 1319"/>
                <a:gd name="T73" fmla="*/ 0 h 1335"/>
                <a:gd name="T74" fmla="*/ 0 w 1319"/>
                <a:gd name="T75" fmla="*/ 0 h 1335"/>
                <a:gd name="T76" fmla="*/ 0 w 1319"/>
                <a:gd name="T77" fmla="*/ 0 h 1335"/>
                <a:gd name="T78" fmla="*/ 0 w 1319"/>
                <a:gd name="T79" fmla="*/ 0 h 1335"/>
                <a:gd name="T80" fmla="*/ 0 w 1319"/>
                <a:gd name="T81" fmla="*/ 0 h 13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19"/>
                <a:gd name="T124" fmla="*/ 0 h 1335"/>
                <a:gd name="T125" fmla="*/ 1319 w 1319"/>
                <a:gd name="T126" fmla="*/ 1335 h 13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19" h="1335">
                  <a:moveTo>
                    <a:pt x="0" y="0"/>
                  </a:moveTo>
                  <a:lnTo>
                    <a:pt x="0" y="1240"/>
                  </a:lnTo>
                  <a:lnTo>
                    <a:pt x="20" y="1240"/>
                  </a:lnTo>
                  <a:lnTo>
                    <a:pt x="20" y="1246"/>
                  </a:lnTo>
                  <a:lnTo>
                    <a:pt x="57" y="1246"/>
                  </a:lnTo>
                  <a:lnTo>
                    <a:pt x="57" y="1254"/>
                  </a:lnTo>
                  <a:lnTo>
                    <a:pt x="93" y="1254"/>
                  </a:lnTo>
                  <a:lnTo>
                    <a:pt x="93" y="1260"/>
                  </a:lnTo>
                  <a:lnTo>
                    <a:pt x="124" y="1260"/>
                  </a:lnTo>
                  <a:lnTo>
                    <a:pt x="124" y="1277"/>
                  </a:lnTo>
                  <a:lnTo>
                    <a:pt x="203" y="1277"/>
                  </a:lnTo>
                  <a:lnTo>
                    <a:pt x="203" y="1291"/>
                  </a:lnTo>
                  <a:lnTo>
                    <a:pt x="239" y="1291"/>
                  </a:lnTo>
                  <a:lnTo>
                    <a:pt x="239" y="1297"/>
                  </a:lnTo>
                  <a:lnTo>
                    <a:pt x="276" y="1297"/>
                  </a:lnTo>
                  <a:lnTo>
                    <a:pt x="276" y="1306"/>
                  </a:lnTo>
                  <a:lnTo>
                    <a:pt x="320" y="1306"/>
                  </a:lnTo>
                  <a:lnTo>
                    <a:pt x="320" y="1320"/>
                  </a:lnTo>
                  <a:lnTo>
                    <a:pt x="365" y="1320"/>
                  </a:lnTo>
                  <a:lnTo>
                    <a:pt x="365" y="1328"/>
                  </a:lnTo>
                  <a:lnTo>
                    <a:pt x="401" y="1328"/>
                  </a:lnTo>
                  <a:lnTo>
                    <a:pt x="401" y="1335"/>
                  </a:lnTo>
                  <a:lnTo>
                    <a:pt x="1319" y="1335"/>
                  </a:lnTo>
                  <a:lnTo>
                    <a:pt x="1319" y="79"/>
                  </a:lnTo>
                  <a:lnTo>
                    <a:pt x="1295" y="79"/>
                  </a:lnTo>
                  <a:lnTo>
                    <a:pt x="1295" y="73"/>
                  </a:lnTo>
                  <a:lnTo>
                    <a:pt x="1260" y="73"/>
                  </a:lnTo>
                  <a:lnTo>
                    <a:pt x="1260" y="65"/>
                  </a:lnTo>
                  <a:lnTo>
                    <a:pt x="1217" y="65"/>
                  </a:lnTo>
                  <a:lnTo>
                    <a:pt x="1217" y="59"/>
                  </a:lnTo>
                  <a:lnTo>
                    <a:pt x="1180" y="59"/>
                  </a:lnTo>
                  <a:lnTo>
                    <a:pt x="1180" y="51"/>
                  </a:lnTo>
                  <a:lnTo>
                    <a:pt x="1136" y="51"/>
                  </a:lnTo>
                  <a:lnTo>
                    <a:pt x="1136" y="37"/>
                  </a:lnTo>
                  <a:lnTo>
                    <a:pt x="1099" y="37"/>
                  </a:lnTo>
                  <a:lnTo>
                    <a:pt x="1099" y="28"/>
                  </a:lnTo>
                  <a:lnTo>
                    <a:pt x="1055" y="28"/>
                  </a:lnTo>
                  <a:lnTo>
                    <a:pt x="1055" y="13"/>
                  </a:lnTo>
                  <a:lnTo>
                    <a:pt x="977" y="13"/>
                  </a:lnTo>
                  <a:lnTo>
                    <a:pt x="977" y="0"/>
                  </a:lnTo>
                  <a:lnTo>
                    <a:pt x="0" y="0"/>
                  </a:lnTo>
                  <a:close/>
                </a:path>
              </a:pathLst>
            </a:custGeom>
            <a:solidFill>
              <a:srgbClr val="0202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72" name="Freeform 254"/>
            <p:cNvSpPr>
              <a:spLocks/>
            </p:cNvSpPr>
            <p:nvPr/>
          </p:nvSpPr>
          <p:spPr bwMode="auto">
            <a:xfrm>
              <a:off x="3960" y="1933"/>
              <a:ext cx="118" cy="92"/>
            </a:xfrm>
            <a:custGeom>
              <a:avLst/>
              <a:gdLst>
                <a:gd name="T0" fmla="*/ 0 w 1181"/>
                <a:gd name="T1" fmla="*/ 0 h 1204"/>
                <a:gd name="T2" fmla="*/ 0 w 1181"/>
                <a:gd name="T3" fmla="*/ 0 h 1204"/>
                <a:gd name="T4" fmla="*/ 0 w 1181"/>
                <a:gd name="T5" fmla="*/ 0 h 1204"/>
                <a:gd name="T6" fmla="*/ 0 w 1181"/>
                <a:gd name="T7" fmla="*/ 0 h 1204"/>
                <a:gd name="T8" fmla="*/ 0 w 1181"/>
                <a:gd name="T9" fmla="*/ 0 h 1204"/>
                <a:gd name="T10" fmla="*/ 0 w 1181"/>
                <a:gd name="T11" fmla="*/ 0 h 1204"/>
                <a:gd name="T12" fmla="*/ 0 w 1181"/>
                <a:gd name="T13" fmla="*/ 0 h 1204"/>
                <a:gd name="T14" fmla="*/ 0 w 1181"/>
                <a:gd name="T15" fmla="*/ 0 h 1204"/>
                <a:gd name="T16" fmla="*/ 0 w 1181"/>
                <a:gd name="T17" fmla="*/ 0 h 1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1"/>
                <a:gd name="T28" fmla="*/ 0 h 1204"/>
                <a:gd name="T29" fmla="*/ 1181 w 1181"/>
                <a:gd name="T30" fmla="*/ 1204 h 1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1" h="1204">
                  <a:moveTo>
                    <a:pt x="0" y="0"/>
                  </a:moveTo>
                  <a:lnTo>
                    <a:pt x="0" y="1181"/>
                  </a:lnTo>
                  <a:lnTo>
                    <a:pt x="14" y="1181"/>
                  </a:lnTo>
                  <a:lnTo>
                    <a:pt x="14" y="1187"/>
                  </a:lnTo>
                  <a:lnTo>
                    <a:pt x="45" y="1187"/>
                  </a:lnTo>
                  <a:lnTo>
                    <a:pt x="45" y="1204"/>
                  </a:lnTo>
                  <a:lnTo>
                    <a:pt x="1181" y="1204"/>
                  </a:lnTo>
                  <a:lnTo>
                    <a:pt x="1181" y="0"/>
                  </a:lnTo>
                  <a:lnTo>
                    <a:pt x="0" y="0"/>
                  </a:lnTo>
                  <a:close/>
                </a:path>
              </a:pathLst>
            </a:custGeom>
            <a:solidFill>
              <a:srgbClr val="0202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73" name="Rectangle 255"/>
            <p:cNvSpPr>
              <a:spLocks noChangeArrowheads="1"/>
            </p:cNvSpPr>
            <p:nvPr/>
          </p:nvSpPr>
          <p:spPr bwMode="auto">
            <a:xfrm>
              <a:off x="3965" y="1937"/>
              <a:ext cx="104" cy="81"/>
            </a:xfrm>
            <a:prstGeom prst="rect">
              <a:avLst/>
            </a:prstGeom>
            <a:solidFill>
              <a:srgbClr val="0202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2174" name="Rectangle 256"/>
            <p:cNvSpPr>
              <a:spLocks noChangeArrowheads="1"/>
            </p:cNvSpPr>
            <p:nvPr/>
          </p:nvSpPr>
          <p:spPr bwMode="auto">
            <a:xfrm>
              <a:off x="3972" y="1943"/>
              <a:ext cx="90" cy="70"/>
            </a:xfrm>
            <a:prstGeom prst="rect">
              <a:avLst/>
            </a:prstGeom>
            <a:solidFill>
              <a:srgbClr val="0202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2175" name="Rectangle 257"/>
            <p:cNvSpPr>
              <a:spLocks noChangeArrowheads="1"/>
            </p:cNvSpPr>
            <p:nvPr/>
          </p:nvSpPr>
          <p:spPr bwMode="auto">
            <a:xfrm>
              <a:off x="3979" y="1948"/>
              <a:ext cx="77" cy="60"/>
            </a:xfrm>
            <a:prstGeom prst="rect">
              <a:avLst/>
            </a:prstGeom>
            <a:solidFill>
              <a:srgbClr val="0202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2176" name="Rectangle 258"/>
            <p:cNvSpPr>
              <a:spLocks noChangeArrowheads="1"/>
            </p:cNvSpPr>
            <p:nvPr/>
          </p:nvSpPr>
          <p:spPr bwMode="auto">
            <a:xfrm>
              <a:off x="3986" y="1954"/>
              <a:ext cx="63" cy="48"/>
            </a:xfrm>
            <a:prstGeom prst="rect">
              <a:avLst/>
            </a:prstGeom>
            <a:solidFill>
              <a:srgbClr val="0202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2177" name="Rectangle 259"/>
            <p:cNvSpPr>
              <a:spLocks noChangeArrowheads="1"/>
            </p:cNvSpPr>
            <p:nvPr/>
          </p:nvSpPr>
          <p:spPr bwMode="auto">
            <a:xfrm>
              <a:off x="3992" y="1959"/>
              <a:ext cx="50" cy="38"/>
            </a:xfrm>
            <a:prstGeom prst="rect">
              <a:avLst/>
            </a:prstGeom>
            <a:solidFill>
              <a:srgbClr val="0202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2178" name="Rectangle 260"/>
            <p:cNvSpPr>
              <a:spLocks noChangeArrowheads="1"/>
            </p:cNvSpPr>
            <p:nvPr/>
          </p:nvSpPr>
          <p:spPr bwMode="auto">
            <a:xfrm>
              <a:off x="3999" y="1964"/>
              <a:ext cx="37" cy="28"/>
            </a:xfrm>
            <a:prstGeom prst="rect">
              <a:avLst/>
            </a:prstGeom>
            <a:solidFill>
              <a:srgbClr val="0202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2179" name="Rectangle 261"/>
            <p:cNvSpPr>
              <a:spLocks noChangeArrowheads="1"/>
            </p:cNvSpPr>
            <p:nvPr/>
          </p:nvSpPr>
          <p:spPr bwMode="auto">
            <a:xfrm>
              <a:off x="4006" y="1969"/>
              <a:ext cx="22"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2180" name="Freeform 262"/>
            <p:cNvSpPr>
              <a:spLocks/>
            </p:cNvSpPr>
            <p:nvPr/>
          </p:nvSpPr>
          <p:spPr bwMode="auto">
            <a:xfrm>
              <a:off x="3885" y="1907"/>
              <a:ext cx="265" cy="142"/>
            </a:xfrm>
            <a:custGeom>
              <a:avLst/>
              <a:gdLst>
                <a:gd name="T0" fmla="*/ 0 w 2644"/>
                <a:gd name="T1" fmla="*/ 0 h 1845"/>
                <a:gd name="T2" fmla="*/ 0 w 2644"/>
                <a:gd name="T3" fmla="*/ 0 h 1845"/>
                <a:gd name="T4" fmla="*/ 0 w 2644"/>
                <a:gd name="T5" fmla="*/ 0 h 1845"/>
                <a:gd name="T6" fmla="*/ 0 w 2644"/>
                <a:gd name="T7" fmla="*/ 0 h 1845"/>
                <a:gd name="T8" fmla="*/ 0 w 2644"/>
                <a:gd name="T9" fmla="*/ 0 h 1845"/>
                <a:gd name="T10" fmla="*/ 0 w 2644"/>
                <a:gd name="T11" fmla="*/ 0 h 1845"/>
                <a:gd name="T12" fmla="*/ 0 w 2644"/>
                <a:gd name="T13" fmla="*/ 0 h 1845"/>
                <a:gd name="T14" fmla="*/ 0 w 2644"/>
                <a:gd name="T15" fmla="*/ 0 h 1845"/>
                <a:gd name="T16" fmla="*/ 0 w 2644"/>
                <a:gd name="T17" fmla="*/ 0 h 1845"/>
                <a:gd name="T18" fmla="*/ 0 w 2644"/>
                <a:gd name="T19" fmla="*/ 0 h 1845"/>
                <a:gd name="T20" fmla="*/ 0 w 2644"/>
                <a:gd name="T21" fmla="*/ 0 h 1845"/>
                <a:gd name="T22" fmla="*/ 0 w 2644"/>
                <a:gd name="T23" fmla="*/ 0 h 1845"/>
                <a:gd name="T24" fmla="*/ 0 w 2644"/>
                <a:gd name="T25" fmla="*/ 0 h 1845"/>
                <a:gd name="T26" fmla="*/ 0 w 2644"/>
                <a:gd name="T27" fmla="*/ 0 h 1845"/>
                <a:gd name="T28" fmla="*/ 0 w 2644"/>
                <a:gd name="T29" fmla="*/ 0 h 1845"/>
                <a:gd name="T30" fmla="*/ 0 w 2644"/>
                <a:gd name="T31" fmla="*/ 0 h 1845"/>
                <a:gd name="T32" fmla="*/ 0 w 2644"/>
                <a:gd name="T33" fmla="*/ 0 h 1845"/>
                <a:gd name="T34" fmla="*/ 0 w 2644"/>
                <a:gd name="T35" fmla="*/ 0 h 1845"/>
                <a:gd name="T36" fmla="*/ 0 w 2644"/>
                <a:gd name="T37" fmla="*/ 0 h 1845"/>
                <a:gd name="T38" fmla="*/ 0 w 2644"/>
                <a:gd name="T39" fmla="*/ 0 h 1845"/>
                <a:gd name="T40" fmla="*/ 0 w 2644"/>
                <a:gd name="T41" fmla="*/ 0 h 1845"/>
                <a:gd name="T42" fmla="*/ 0 w 2644"/>
                <a:gd name="T43" fmla="*/ 0 h 1845"/>
                <a:gd name="T44" fmla="*/ 0 w 2644"/>
                <a:gd name="T45" fmla="*/ 0 h 1845"/>
                <a:gd name="T46" fmla="*/ 0 w 2644"/>
                <a:gd name="T47" fmla="*/ 0 h 1845"/>
                <a:gd name="T48" fmla="*/ 0 w 2644"/>
                <a:gd name="T49" fmla="*/ 0 h 1845"/>
                <a:gd name="T50" fmla="*/ 0 w 2644"/>
                <a:gd name="T51" fmla="*/ 0 h 1845"/>
                <a:gd name="T52" fmla="*/ 0 w 2644"/>
                <a:gd name="T53" fmla="*/ 0 h 1845"/>
                <a:gd name="T54" fmla="*/ 0 w 2644"/>
                <a:gd name="T55" fmla="*/ 0 h 1845"/>
                <a:gd name="T56" fmla="*/ 0 w 2644"/>
                <a:gd name="T57" fmla="*/ 0 h 1845"/>
                <a:gd name="T58" fmla="*/ 0 w 2644"/>
                <a:gd name="T59" fmla="*/ 0 h 1845"/>
                <a:gd name="T60" fmla="*/ 0 w 2644"/>
                <a:gd name="T61" fmla="*/ 0 h 1845"/>
                <a:gd name="T62" fmla="*/ 0 w 2644"/>
                <a:gd name="T63" fmla="*/ 0 h 1845"/>
                <a:gd name="T64" fmla="*/ 0 w 2644"/>
                <a:gd name="T65" fmla="*/ 0 h 1845"/>
                <a:gd name="T66" fmla="*/ 0 w 2644"/>
                <a:gd name="T67" fmla="*/ 0 h 1845"/>
                <a:gd name="T68" fmla="*/ 0 w 2644"/>
                <a:gd name="T69" fmla="*/ 0 h 18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44"/>
                <a:gd name="T106" fmla="*/ 0 h 1845"/>
                <a:gd name="T107" fmla="*/ 2644 w 2644"/>
                <a:gd name="T108" fmla="*/ 1845 h 18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44" h="1845">
                  <a:moveTo>
                    <a:pt x="474" y="0"/>
                  </a:moveTo>
                  <a:lnTo>
                    <a:pt x="0" y="1328"/>
                  </a:lnTo>
                  <a:lnTo>
                    <a:pt x="2157" y="1845"/>
                  </a:lnTo>
                  <a:lnTo>
                    <a:pt x="2172" y="1823"/>
                  </a:lnTo>
                  <a:lnTo>
                    <a:pt x="2172" y="1814"/>
                  </a:lnTo>
                  <a:lnTo>
                    <a:pt x="2179" y="1786"/>
                  </a:lnTo>
                  <a:lnTo>
                    <a:pt x="2187" y="1757"/>
                  </a:lnTo>
                  <a:lnTo>
                    <a:pt x="2209" y="1720"/>
                  </a:lnTo>
                  <a:lnTo>
                    <a:pt x="2209" y="1684"/>
                  </a:lnTo>
                  <a:lnTo>
                    <a:pt x="2229" y="1647"/>
                  </a:lnTo>
                  <a:lnTo>
                    <a:pt x="2246" y="1594"/>
                  </a:lnTo>
                  <a:lnTo>
                    <a:pt x="2266" y="1550"/>
                  </a:lnTo>
                  <a:lnTo>
                    <a:pt x="2288" y="1499"/>
                  </a:lnTo>
                  <a:lnTo>
                    <a:pt x="2302" y="1440"/>
                  </a:lnTo>
                  <a:lnTo>
                    <a:pt x="2324" y="1388"/>
                  </a:lnTo>
                  <a:lnTo>
                    <a:pt x="2347" y="1328"/>
                  </a:lnTo>
                  <a:lnTo>
                    <a:pt x="2369" y="1269"/>
                  </a:lnTo>
                  <a:lnTo>
                    <a:pt x="2390" y="1204"/>
                  </a:lnTo>
                  <a:lnTo>
                    <a:pt x="2412" y="1150"/>
                  </a:lnTo>
                  <a:lnTo>
                    <a:pt x="2434" y="1085"/>
                  </a:lnTo>
                  <a:lnTo>
                    <a:pt x="2448" y="1025"/>
                  </a:lnTo>
                  <a:lnTo>
                    <a:pt x="2484" y="965"/>
                  </a:lnTo>
                  <a:lnTo>
                    <a:pt x="2499" y="908"/>
                  </a:lnTo>
                  <a:lnTo>
                    <a:pt x="2521" y="849"/>
                  </a:lnTo>
                  <a:lnTo>
                    <a:pt x="2535" y="789"/>
                  </a:lnTo>
                  <a:lnTo>
                    <a:pt x="2551" y="753"/>
                  </a:lnTo>
                  <a:lnTo>
                    <a:pt x="2571" y="693"/>
                  </a:lnTo>
                  <a:lnTo>
                    <a:pt x="2588" y="657"/>
                  </a:lnTo>
                  <a:lnTo>
                    <a:pt x="2601" y="613"/>
                  </a:lnTo>
                  <a:lnTo>
                    <a:pt x="2616" y="576"/>
                  </a:lnTo>
                  <a:lnTo>
                    <a:pt x="2624" y="545"/>
                  </a:lnTo>
                  <a:lnTo>
                    <a:pt x="2638" y="523"/>
                  </a:lnTo>
                  <a:lnTo>
                    <a:pt x="2644" y="509"/>
                  </a:lnTo>
                  <a:lnTo>
                    <a:pt x="2644" y="486"/>
                  </a:lnTo>
                  <a:lnTo>
                    <a:pt x="47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81" name="Freeform 263"/>
            <p:cNvSpPr>
              <a:spLocks/>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82" name="Freeform 264"/>
            <p:cNvSpPr>
              <a:spLocks/>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83" name="Freeform 265"/>
            <p:cNvSpPr>
              <a:spLocks/>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84" name="Freeform 266"/>
            <p:cNvSpPr>
              <a:spLocks/>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85" name="Freeform 267"/>
            <p:cNvSpPr>
              <a:spLocks/>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86" name="Freeform 268"/>
            <p:cNvSpPr>
              <a:spLocks/>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187" name="Line 269"/>
            <p:cNvSpPr>
              <a:spLocks noChangeShapeType="1"/>
            </p:cNvSpPr>
            <p:nvPr/>
          </p:nvSpPr>
          <p:spPr bwMode="auto">
            <a:xfrm flipH="1">
              <a:off x="3894" y="1728"/>
              <a:ext cx="33" cy="1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949" name="Group 270"/>
          <p:cNvGrpSpPr>
            <a:grpSpLocks/>
          </p:cNvGrpSpPr>
          <p:nvPr/>
        </p:nvGrpSpPr>
        <p:grpSpPr bwMode="auto">
          <a:xfrm>
            <a:off x="1663700" y="4959350"/>
            <a:ext cx="469900" cy="685800"/>
            <a:chOff x="1104" y="3024"/>
            <a:chExt cx="296" cy="432"/>
          </a:xfrm>
        </p:grpSpPr>
        <p:sp>
          <p:nvSpPr>
            <p:cNvPr id="82054" name="Freeform 271"/>
            <p:cNvSpPr>
              <a:spLocks/>
            </p:cNvSpPr>
            <p:nvPr/>
          </p:nvSpPr>
          <p:spPr bwMode="auto">
            <a:xfrm>
              <a:off x="1138" y="3298"/>
              <a:ext cx="9" cy="5"/>
            </a:xfrm>
            <a:custGeom>
              <a:avLst/>
              <a:gdLst>
                <a:gd name="T0" fmla="*/ 0 w 206"/>
                <a:gd name="T1" fmla="*/ 0 h 84"/>
                <a:gd name="T2" fmla="*/ 0 w 206"/>
                <a:gd name="T3" fmla="*/ 0 h 84"/>
                <a:gd name="T4" fmla="*/ 0 w 206"/>
                <a:gd name="T5" fmla="*/ 0 h 84"/>
                <a:gd name="T6" fmla="*/ 0 w 206"/>
                <a:gd name="T7" fmla="*/ 0 h 84"/>
                <a:gd name="T8" fmla="*/ 0 w 206"/>
                <a:gd name="T9" fmla="*/ 0 h 84"/>
                <a:gd name="T10" fmla="*/ 0 60000 65536"/>
                <a:gd name="T11" fmla="*/ 0 60000 65536"/>
                <a:gd name="T12" fmla="*/ 0 60000 65536"/>
                <a:gd name="T13" fmla="*/ 0 60000 65536"/>
                <a:gd name="T14" fmla="*/ 0 60000 65536"/>
                <a:gd name="T15" fmla="*/ 0 w 206"/>
                <a:gd name="T16" fmla="*/ 0 h 84"/>
                <a:gd name="T17" fmla="*/ 206 w 206"/>
                <a:gd name="T18" fmla="*/ 84 h 84"/>
              </a:gdLst>
              <a:ahLst/>
              <a:cxnLst>
                <a:cxn ang="T10">
                  <a:pos x="T0" y="T1"/>
                </a:cxn>
                <a:cxn ang="T11">
                  <a:pos x="T2" y="T3"/>
                </a:cxn>
                <a:cxn ang="T12">
                  <a:pos x="T4" y="T5"/>
                </a:cxn>
                <a:cxn ang="T13">
                  <a:pos x="T6" y="T7"/>
                </a:cxn>
                <a:cxn ang="T14">
                  <a:pos x="T8" y="T9"/>
                </a:cxn>
              </a:cxnLst>
              <a:rect l="T15" t="T16" r="T17" b="T18"/>
              <a:pathLst>
                <a:path w="206" h="84">
                  <a:moveTo>
                    <a:pt x="0" y="67"/>
                  </a:moveTo>
                  <a:lnTo>
                    <a:pt x="199" y="0"/>
                  </a:lnTo>
                  <a:lnTo>
                    <a:pt x="206" y="17"/>
                  </a:lnTo>
                  <a:lnTo>
                    <a:pt x="7" y="84"/>
                  </a:lnTo>
                  <a:lnTo>
                    <a:pt x="0" y="6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55" name="Freeform 272"/>
            <p:cNvSpPr>
              <a:spLocks/>
            </p:cNvSpPr>
            <p:nvPr/>
          </p:nvSpPr>
          <p:spPr bwMode="auto">
            <a:xfrm>
              <a:off x="1197" y="3450"/>
              <a:ext cx="3" cy="6"/>
            </a:xfrm>
            <a:custGeom>
              <a:avLst/>
              <a:gdLst>
                <a:gd name="T0" fmla="*/ 0 w 82"/>
                <a:gd name="T1" fmla="*/ 0 h 108"/>
                <a:gd name="T2" fmla="*/ 0 w 82"/>
                <a:gd name="T3" fmla="*/ 0 h 108"/>
                <a:gd name="T4" fmla="*/ 0 w 82"/>
                <a:gd name="T5" fmla="*/ 0 h 108"/>
                <a:gd name="T6" fmla="*/ 0 w 82"/>
                <a:gd name="T7" fmla="*/ 0 h 108"/>
                <a:gd name="T8" fmla="*/ 0 w 82"/>
                <a:gd name="T9" fmla="*/ 0 h 108"/>
                <a:gd name="T10" fmla="*/ 0 w 82"/>
                <a:gd name="T11" fmla="*/ 0 h 108"/>
                <a:gd name="T12" fmla="*/ 0 w 82"/>
                <a:gd name="T13" fmla="*/ 0 h 108"/>
                <a:gd name="T14" fmla="*/ 0 w 82"/>
                <a:gd name="T15" fmla="*/ 0 h 108"/>
                <a:gd name="T16" fmla="*/ 0 w 82"/>
                <a:gd name="T17" fmla="*/ 0 h 108"/>
                <a:gd name="T18" fmla="*/ 0 w 82"/>
                <a:gd name="T19" fmla="*/ 0 h 108"/>
                <a:gd name="T20" fmla="*/ 0 w 82"/>
                <a:gd name="T21" fmla="*/ 0 h 108"/>
                <a:gd name="T22" fmla="*/ 0 w 82"/>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8"/>
                <a:gd name="T38" fmla="*/ 82 w 82"/>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8">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56" name="Freeform 273"/>
            <p:cNvSpPr>
              <a:spLocks/>
            </p:cNvSpPr>
            <p:nvPr/>
          </p:nvSpPr>
          <p:spPr bwMode="auto">
            <a:xfrm>
              <a:off x="1187" y="3433"/>
              <a:ext cx="13" cy="18"/>
            </a:xfrm>
            <a:custGeom>
              <a:avLst/>
              <a:gdLst>
                <a:gd name="T0" fmla="*/ 0 w 293"/>
                <a:gd name="T1" fmla="*/ 0 h 319"/>
                <a:gd name="T2" fmla="*/ 0 w 293"/>
                <a:gd name="T3" fmla="*/ 0 h 319"/>
                <a:gd name="T4" fmla="*/ 0 w 293"/>
                <a:gd name="T5" fmla="*/ 0 h 319"/>
                <a:gd name="T6" fmla="*/ 0 w 293"/>
                <a:gd name="T7" fmla="*/ 0 h 319"/>
                <a:gd name="T8" fmla="*/ 0 w 293"/>
                <a:gd name="T9" fmla="*/ 0 h 319"/>
                <a:gd name="T10" fmla="*/ 0 w 293"/>
                <a:gd name="T11" fmla="*/ 0 h 319"/>
                <a:gd name="T12" fmla="*/ 0 w 293"/>
                <a:gd name="T13" fmla="*/ 0 h 319"/>
                <a:gd name="T14" fmla="*/ 0 w 293"/>
                <a:gd name="T15" fmla="*/ 0 h 319"/>
                <a:gd name="T16" fmla="*/ 0 w 293"/>
                <a:gd name="T17" fmla="*/ 0 h 319"/>
                <a:gd name="T18" fmla="*/ 0 w 293"/>
                <a:gd name="T19" fmla="*/ 0 h 319"/>
                <a:gd name="T20" fmla="*/ 0 w 293"/>
                <a:gd name="T21" fmla="*/ 0 h 319"/>
                <a:gd name="T22" fmla="*/ 0 w 293"/>
                <a:gd name="T23" fmla="*/ 0 h 319"/>
                <a:gd name="T24" fmla="*/ 0 w 293"/>
                <a:gd name="T25" fmla="*/ 0 h 319"/>
                <a:gd name="T26" fmla="*/ 0 w 293"/>
                <a:gd name="T27" fmla="*/ 0 h 319"/>
                <a:gd name="T28" fmla="*/ 0 w 293"/>
                <a:gd name="T29" fmla="*/ 0 h 319"/>
                <a:gd name="T30" fmla="*/ 0 w 293"/>
                <a:gd name="T31" fmla="*/ 0 h 319"/>
                <a:gd name="T32" fmla="*/ 0 w 293"/>
                <a:gd name="T33" fmla="*/ 0 h 319"/>
                <a:gd name="T34" fmla="*/ 0 w 293"/>
                <a:gd name="T35" fmla="*/ 0 h 319"/>
                <a:gd name="T36" fmla="*/ 0 w 293"/>
                <a:gd name="T37" fmla="*/ 0 h 319"/>
                <a:gd name="T38" fmla="*/ 0 w 293"/>
                <a:gd name="T39" fmla="*/ 0 h 319"/>
                <a:gd name="T40" fmla="*/ 0 w 293"/>
                <a:gd name="T41" fmla="*/ 0 h 319"/>
                <a:gd name="T42" fmla="*/ 0 w 293"/>
                <a:gd name="T43" fmla="*/ 0 h 319"/>
                <a:gd name="T44" fmla="*/ 0 w 293"/>
                <a:gd name="T45" fmla="*/ 0 h 319"/>
                <a:gd name="T46" fmla="*/ 0 w 293"/>
                <a:gd name="T47" fmla="*/ 0 h 319"/>
                <a:gd name="T48" fmla="*/ 0 w 293"/>
                <a:gd name="T49" fmla="*/ 0 h 319"/>
                <a:gd name="T50" fmla="*/ 0 w 293"/>
                <a:gd name="T51" fmla="*/ 0 h 319"/>
                <a:gd name="T52" fmla="*/ 0 w 293"/>
                <a:gd name="T53" fmla="*/ 0 h 319"/>
                <a:gd name="T54" fmla="*/ 0 w 293"/>
                <a:gd name="T55" fmla="*/ 0 h 319"/>
                <a:gd name="T56" fmla="*/ 0 w 293"/>
                <a:gd name="T57" fmla="*/ 0 h 319"/>
                <a:gd name="T58" fmla="*/ 0 w 293"/>
                <a:gd name="T59" fmla="*/ 0 h 319"/>
                <a:gd name="T60" fmla="*/ 0 w 293"/>
                <a:gd name="T61" fmla="*/ 0 h 319"/>
                <a:gd name="T62" fmla="*/ 0 w 293"/>
                <a:gd name="T63" fmla="*/ 0 h 319"/>
                <a:gd name="T64" fmla="*/ 0 w 293"/>
                <a:gd name="T65" fmla="*/ 0 h 319"/>
                <a:gd name="T66" fmla="*/ 0 w 293"/>
                <a:gd name="T67" fmla="*/ 0 h 319"/>
                <a:gd name="T68" fmla="*/ 0 w 293"/>
                <a:gd name="T69" fmla="*/ 0 h 319"/>
                <a:gd name="T70" fmla="*/ 0 w 293"/>
                <a:gd name="T71" fmla="*/ 0 h 319"/>
                <a:gd name="T72" fmla="*/ 0 w 293"/>
                <a:gd name="T73" fmla="*/ 0 h 319"/>
                <a:gd name="T74" fmla="*/ 0 w 293"/>
                <a:gd name="T75" fmla="*/ 0 h 319"/>
                <a:gd name="T76" fmla="*/ 0 w 293"/>
                <a:gd name="T77" fmla="*/ 0 h 319"/>
                <a:gd name="T78" fmla="*/ 0 w 293"/>
                <a:gd name="T79" fmla="*/ 0 h 319"/>
                <a:gd name="T80" fmla="*/ 0 w 293"/>
                <a:gd name="T81" fmla="*/ 0 h 3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
                <a:gd name="T124" fmla="*/ 0 h 319"/>
                <a:gd name="T125" fmla="*/ 293 w 293"/>
                <a:gd name="T126" fmla="*/ 319 h 3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 h="319">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57" name="Freeform 274"/>
            <p:cNvSpPr>
              <a:spLocks/>
            </p:cNvSpPr>
            <p:nvPr/>
          </p:nvSpPr>
          <p:spPr bwMode="auto">
            <a:xfrm>
              <a:off x="1138" y="3299"/>
              <a:ext cx="60" cy="139"/>
            </a:xfrm>
            <a:custGeom>
              <a:avLst/>
              <a:gdLst>
                <a:gd name="T0" fmla="*/ 0 w 1314"/>
                <a:gd name="T1" fmla="*/ 0 h 2506"/>
                <a:gd name="T2" fmla="*/ 0 w 1314"/>
                <a:gd name="T3" fmla="*/ 0 h 2506"/>
                <a:gd name="T4" fmla="*/ 0 w 1314"/>
                <a:gd name="T5" fmla="*/ 0 h 2506"/>
                <a:gd name="T6" fmla="*/ 0 w 1314"/>
                <a:gd name="T7" fmla="*/ 0 h 2506"/>
                <a:gd name="T8" fmla="*/ 0 w 1314"/>
                <a:gd name="T9" fmla="*/ 0 h 2506"/>
                <a:gd name="T10" fmla="*/ 0 60000 65536"/>
                <a:gd name="T11" fmla="*/ 0 60000 65536"/>
                <a:gd name="T12" fmla="*/ 0 60000 65536"/>
                <a:gd name="T13" fmla="*/ 0 60000 65536"/>
                <a:gd name="T14" fmla="*/ 0 60000 65536"/>
                <a:gd name="T15" fmla="*/ 0 w 1314"/>
                <a:gd name="T16" fmla="*/ 0 h 2506"/>
                <a:gd name="T17" fmla="*/ 1314 w 1314"/>
                <a:gd name="T18" fmla="*/ 2506 h 2506"/>
              </a:gdLst>
              <a:ahLst/>
              <a:cxnLst>
                <a:cxn ang="T10">
                  <a:pos x="T0" y="T1"/>
                </a:cxn>
                <a:cxn ang="T11">
                  <a:pos x="T2" y="T3"/>
                </a:cxn>
                <a:cxn ang="T12">
                  <a:pos x="T4" y="T5"/>
                </a:cxn>
                <a:cxn ang="T13">
                  <a:pos x="T6" y="T7"/>
                </a:cxn>
                <a:cxn ang="T14">
                  <a:pos x="T8" y="T9"/>
                </a:cxn>
              </a:cxnLst>
              <a:rect l="T15" t="T16" r="T17" b="T18"/>
              <a:pathLst>
                <a:path w="1314" h="2506">
                  <a:moveTo>
                    <a:pt x="198" y="0"/>
                  </a:moveTo>
                  <a:lnTo>
                    <a:pt x="0" y="66"/>
                  </a:lnTo>
                  <a:lnTo>
                    <a:pt x="1064" y="2506"/>
                  </a:lnTo>
                  <a:lnTo>
                    <a:pt x="1314" y="2421"/>
                  </a:lnTo>
                  <a:lnTo>
                    <a:pt x="198"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58" name="Freeform 275"/>
            <p:cNvSpPr>
              <a:spLocks/>
            </p:cNvSpPr>
            <p:nvPr/>
          </p:nvSpPr>
          <p:spPr bwMode="auto">
            <a:xfrm>
              <a:off x="1136" y="3292"/>
              <a:ext cx="11" cy="10"/>
            </a:xfrm>
            <a:custGeom>
              <a:avLst/>
              <a:gdLst>
                <a:gd name="T0" fmla="*/ 0 w 235"/>
                <a:gd name="T1" fmla="*/ 0 h 179"/>
                <a:gd name="T2" fmla="*/ 0 w 235"/>
                <a:gd name="T3" fmla="*/ 0 h 179"/>
                <a:gd name="T4" fmla="*/ 0 w 235"/>
                <a:gd name="T5" fmla="*/ 0 h 179"/>
                <a:gd name="T6" fmla="*/ 0 w 235"/>
                <a:gd name="T7" fmla="*/ 0 h 179"/>
                <a:gd name="T8" fmla="*/ 0 w 235"/>
                <a:gd name="T9" fmla="*/ 0 h 179"/>
                <a:gd name="T10" fmla="*/ 0 w 235"/>
                <a:gd name="T11" fmla="*/ 0 h 179"/>
                <a:gd name="T12" fmla="*/ 0 60000 65536"/>
                <a:gd name="T13" fmla="*/ 0 60000 65536"/>
                <a:gd name="T14" fmla="*/ 0 60000 65536"/>
                <a:gd name="T15" fmla="*/ 0 60000 65536"/>
                <a:gd name="T16" fmla="*/ 0 60000 65536"/>
                <a:gd name="T17" fmla="*/ 0 60000 65536"/>
                <a:gd name="T18" fmla="*/ 0 w 235"/>
                <a:gd name="T19" fmla="*/ 0 h 179"/>
                <a:gd name="T20" fmla="*/ 235 w 235"/>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35" h="179">
                  <a:moveTo>
                    <a:pt x="235" y="111"/>
                  </a:moveTo>
                  <a:lnTo>
                    <a:pt x="36" y="179"/>
                  </a:lnTo>
                  <a:lnTo>
                    <a:pt x="0" y="97"/>
                  </a:lnTo>
                  <a:lnTo>
                    <a:pt x="70" y="0"/>
                  </a:lnTo>
                  <a:lnTo>
                    <a:pt x="199" y="30"/>
                  </a:lnTo>
                  <a:lnTo>
                    <a:pt x="235" y="111"/>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59" name="Freeform 276"/>
            <p:cNvSpPr>
              <a:spLocks/>
            </p:cNvSpPr>
            <p:nvPr/>
          </p:nvSpPr>
          <p:spPr bwMode="auto">
            <a:xfrm>
              <a:off x="1147" y="3103"/>
              <a:ext cx="208"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6"/>
                  </a:moveTo>
                  <a:lnTo>
                    <a:pt x="3650" y="0"/>
                  </a:lnTo>
                  <a:lnTo>
                    <a:pt x="4569" y="1998"/>
                  </a:lnTo>
                  <a:lnTo>
                    <a:pt x="873" y="3641"/>
                  </a:lnTo>
                  <a:lnTo>
                    <a:pt x="0" y="162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0" name="Freeform 277"/>
            <p:cNvSpPr>
              <a:spLocks/>
            </p:cNvSpPr>
            <p:nvPr/>
          </p:nvSpPr>
          <p:spPr bwMode="auto">
            <a:xfrm>
              <a:off x="1129" y="3045"/>
              <a:ext cx="271" cy="393"/>
            </a:xfrm>
            <a:custGeom>
              <a:avLst/>
              <a:gdLst>
                <a:gd name="T0" fmla="*/ 0 w 5957"/>
                <a:gd name="T1" fmla="*/ 0 h 7066"/>
                <a:gd name="T2" fmla="*/ 0 w 5957"/>
                <a:gd name="T3" fmla="*/ 0 h 7066"/>
                <a:gd name="T4" fmla="*/ 0 w 5957"/>
                <a:gd name="T5" fmla="*/ 0 h 7066"/>
                <a:gd name="T6" fmla="*/ 0 w 5957"/>
                <a:gd name="T7" fmla="*/ 0 h 7066"/>
                <a:gd name="T8" fmla="*/ 0 w 5957"/>
                <a:gd name="T9" fmla="*/ 0 h 7066"/>
                <a:gd name="T10" fmla="*/ 0 w 5957"/>
                <a:gd name="T11" fmla="*/ 0 h 7066"/>
                <a:gd name="T12" fmla="*/ 0 w 5957"/>
                <a:gd name="T13" fmla="*/ 0 h 7066"/>
                <a:gd name="T14" fmla="*/ 0 w 5957"/>
                <a:gd name="T15" fmla="*/ 0 h 7066"/>
                <a:gd name="T16" fmla="*/ 0 w 5957"/>
                <a:gd name="T17" fmla="*/ 0 h 7066"/>
                <a:gd name="T18" fmla="*/ 0 w 5957"/>
                <a:gd name="T19" fmla="*/ 0 h 7066"/>
                <a:gd name="T20" fmla="*/ 0 w 5957"/>
                <a:gd name="T21" fmla="*/ 0 h 7066"/>
                <a:gd name="T22" fmla="*/ 0 w 5957"/>
                <a:gd name="T23" fmla="*/ 0 h 7066"/>
                <a:gd name="T24" fmla="*/ 0 w 5957"/>
                <a:gd name="T25" fmla="*/ 0 h 7066"/>
                <a:gd name="T26" fmla="*/ 0 w 5957"/>
                <a:gd name="T27" fmla="*/ 0 h 7066"/>
                <a:gd name="T28" fmla="*/ 0 w 5957"/>
                <a:gd name="T29" fmla="*/ 0 h 7066"/>
                <a:gd name="T30" fmla="*/ 0 w 5957"/>
                <a:gd name="T31" fmla="*/ 0 h 7066"/>
                <a:gd name="T32" fmla="*/ 0 w 5957"/>
                <a:gd name="T33" fmla="*/ 0 h 7066"/>
                <a:gd name="T34" fmla="*/ 0 w 5957"/>
                <a:gd name="T35" fmla="*/ 0 h 7066"/>
                <a:gd name="T36" fmla="*/ 0 w 5957"/>
                <a:gd name="T37" fmla="*/ 0 h 7066"/>
                <a:gd name="T38" fmla="*/ 0 w 5957"/>
                <a:gd name="T39" fmla="*/ 0 h 7066"/>
                <a:gd name="T40" fmla="*/ 0 w 5957"/>
                <a:gd name="T41" fmla="*/ 0 h 7066"/>
                <a:gd name="T42" fmla="*/ 0 w 5957"/>
                <a:gd name="T43" fmla="*/ 0 h 7066"/>
                <a:gd name="T44" fmla="*/ 0 w 5957"/>
                <a:gd name="T45" fmla="*/ 0 h 7066"/>
                <a:gd name="T46" fmla="*/ 0 w 5957"/>
                <a:gd name="T47" fmla="*/ 0 h 7066"/>
                <a:gd name="T48" fmla="*/ 0 w 5957"/>
                <a:gd name="T49" fmla="*/ 0 h 7066"/>
                <a:gd name="T50" fmla="*/ 0 w 5957"/>
                <a:gd name="T51" fmla="*/ 0 h 7066"/>
                <a:gd name="T52" fmla="*/ 0 w 5957"/>
                <a:gd name="T53" fmla="*/ 0 h 7066"/>
                <a:gd name="T54" fmla="*/ 0 w 5957"/>
                <a:gd name="T55" fmla="*/ 0 h 7066"/>
                <a:gd name="T56" fmla="*/ 0 w 5957"/>
                <a:gd name="T57" fmla="*/ 0 h 7066"/>
                <a:gd name="T58" fmla="*/ 0 w 5957"/>
                <a:gd name="T59" fmla="*/ 0 h 7066"/>
                <a:gd name="T60" fmla="*/ 0 w 5957"/>
                <a:gd name="T61" fmla="*/ 0 h 7066"/>
                <a:gd name="T62" fmla="*/ 0 w 5957"/>
                <a:gd name="T63" fmla="*/ 0 h 7066"/>
                <a:gd name="T64" fmla="*/ 0 w 5957"/>
                <a:gd name="T65" fmla="*/ 0 h 7066"/>
                <a:gd name="T66" fmla="*/ 0 w 5957"/>
                <a:gd name="T67" fmla="*/ 0 h 7066"/>
                <a:gd name="T68" fmla="*/ 0 w 5957"/>
                <a:gd name="T69" fmla="*/ 0 h 7066"/>
                <a:gd name="T70" fmla="*/ 0 w 5957"/>
                <a:gd name="T71" fmla="*/ 0 h 7066"/>
                <a:gd name="T72" fmla="*/ 0 w 5957"/>
                <a:gd name="T73" fmla="*/ 0 h 70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6"/>
                <a:gd name="T113" fmla="*/ 5957 w 5957"/>
                <a:gd name="T114" fmla="*/ 7066 h 70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6">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1" name="Freeform 278"/>
            <p:cNvSpPr>
              <a:spLocks/>
            </p:cNvSpPr>
            <p:nvPr/>
          </p:nvSpPr>
          <p:spPr bwMode="auto">
            <a:xfrm>
              <a:off x="1313" y="3096"/>
              <a:ext cx="51" cy="121"/>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2" name="Freeform 279"/>
            <p:cNvSpPr>
              <a:spLocks/>
            </p:cNvSpPr>
            <p:nvPr/>
          </p:nvSpPr>
          <p:spPr bwMode="auto">
            <a:xfrm>
              <a:off x="1122" y="3082"/>
              <a:ext cx="207"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5"/>
                  </a:moveTo>
                  <a:lnTo>
                    <a:pt x="3650" y="0"/>
                  </a:lnTo>
                  <a:lnTo>
                    <a:pt x="4569" y="1997"/>
                  </a:lnTo>
                  <a:lnTo>
                    <a:pt x="873" y="3641"/>
                  </a:lnTo>
                  <a:lnTo>
                    <a:pt x="0" y="1625"/>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3" name="Freeform 280"/>
            <p:cNvSpPr>
              <a:spLocks/>
            </p:cNvSpPr>
            <p:nvPr/>
          </p:nvSpPr>
          <p:spPr bwMode="auto">
            <a:xfrm>
              <a:off x="1104" y="3024"/>
              <a:ext cx="271" cy="393"/>
            </a:xfrm>
            <a:custGeom>
              <a:avLst/>
              <a:gdLst>
                <a:gd name="T0" fmla="*/ 0 w 5957"/>
                <a:gd name="T1" fmla="*/ 0 h 7065"/>
                <a:gd name="T2" fmla="*/ 0 w 5957"/>
                <a:gd name="T3" fmla="*/ 0 h 7065"/>
                <a:gd name="T4" fmla="*/ 0 w 5957"/>
                <a:gd name="T5" fmla="*/ 0 h 7065"/>
                <a:gd name="T6" fmla="*/ 0 w 5957"/>
                <a:gd name="T7" fmla="*/ 0 h 7065"/>
                <a:gd name="T8" fmla="*/ 0 w 5957"/>
                <a:gd name="T9" fmla="*/ 0 h 7065"/>
                <a:gd name="T10" fmla="*/ 0 w 5957"/>
                <a:gd name="T11" fmla="*/ 0 h 7065"/>
                <a:gd name="T12" fmla="*/ 0 w 5957"/>
                <a:gd name="T13" fmla="*/ 0 h 7065"/>
                <a:gd name="T14" fmla="*/ 0 w 5957"/>
                <a:gd name="T15" fmla="*/ 0 h 7065"/>
                <a:gd name="T16" fmla="*/ 0 w 5957"/>
                <a:gd name="T17" fmla="*/ 0 h 7065"/>
                <a:gd name="T18" fmla="*/ 0 w 5957"/>
                <a:gd name="T19" fmla="*/ 0 h 7065"/>
                <a:gd name="T20" fmla="*/ 0 w 5957"/>
                <a:gd name="T21" fmla="*/ 0 h 7065"/>
                <a:gd name="T22" fmla="*/ 0 w 5957"/>
                <a:gd name="T23" fmla="*/ 0 h 7065"/>
                <a:gd name="T24" fmla="*/ 0 w 5957"/>
                <a:gd name="T25" fmla="*/ 0 h 7065"/>
                <a:gd name="T26" fmla="*/ 0 w 5957"/>
                <a:gd name="T27" fmla="*/ 0 h 7065"/>
                <a:gd name="T28" fmla="*/ 0 w 5957"/>
                <a:gd name="T29" fmla="*/ 0 h 7065"/>
                <a:gd name="T30" fmla="*/ 0 w 5957"/>
                <a:gd name="T31" fmla="*/ 0 h 7065"/>
                <a:gd name="T32" fmla="*/ 0 w 5957"/>
                <a:gd name="T33" fmla="*/ 0 h 7065"/>
                <a:gd name="T34" fmla="*/ 0 w 5957"/>
                <a:gd name="T35" fmla="*/ 0 h 7065"/>
                <a:gd name="T36" fmla="*/ 0 w 5957"/>
                <a:gd name="T37" fmla="*/ 0 h 7065"/>
                <a:gd name="T38" fmla="*/ 0 w 5957"/>
                <a:gd name="T39" fmla="*/ 0 h 7065"/>
                <a:gd name="T40" fmla="*/ 0 w 5957"/>
                <a:gd name="T41" fmla="*/ 0 h 7065"/>
                <a:gd name="T42" fmla="*/ 0 w 5957"/>
                <a:gd name="T43" fmla="*/ 0 h 7065"/>
                <a:gd name="T44" fmla="*/ 0 w 5957"/>
                <a:gd name="T45" fmla="*/ 0 h 7065"/>
                <a:gd name="T46" fmla="*/ 0 w 5957"/>
                <a:gd name="T47" fmla="*/ 0 h 7065"/>
                <a:gd name="T48" fmla="*/ 0 w 5957"/>
                <a:gd name="T49" fmla="*/ 0 h 7065"/>
                <a:gd name="T50" fmla="*/ 0 w 5957"/>
                <a:gd name="T51" fmla="*/ 0 h 7065"/>
                <a:gd name="T52" fmla="*/ 0 w 5957"/>
                <a:gd name="T53" fmla="*/ 0 h 7065"/>
                <a:gd name="T54" fmla="*/ 0 w 5957"/>
                <a:gd name="T55" fmla="*/ 0 h 7065"/>
                <a:gd name="T56" fmla="*/ 0 w 5957"/>
                <a:gd name="T57" fmla="*/ 0 h 7065"/>
                <a:gd name="T58" fmla="*/ 0 w 5957"/>
                <a:gd name="T59" fmla="*/ 0 h 7065"/>
                <a:gd name="T60" fmla="*/ 0 w 5957"/>
                <a:gd name="T61" fmla="*/ 0 h 7065"/>
                <a:gd name="T62" fmla="*/ 0 w 5957"/>
                <a:gd name="T63" fmla="*/ 0 h 7065"/>
                <a:gd name="T64" fmla="*/ 0 w 5957"/>
                <a:gd name="T65" fmla="*/ 0 h 7065"/>
                <a:gd name="T66" fmla="*/ 0 w 5957"/>
                <a:gd name="T67" fmla="*/ 0 h 7065"/>
                <a:gd name="T68" fmla="*/ 0 w 5957"/>
                <a:gd name="T69" fmla="*/ 0 h 7065"/>
                <a:gd name="T70" fmla="*/ 0 w 5957"/>
                <a:gd name="T71" fmla="*/ 0 h 7065"/>
                <a:gd name="T72" fmla="*/ 0 w 5957"/>
                <a:gd name="T73" fmla="*/ 0 h 70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5"/>
                <a:gd name="T113" fmla="*/ 5957 w 5957"/>
                <a:gd name="T114" fmla="*/ 7065 h 70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5">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4" name="Freeform 281"/>
            <p:cNvSpPr>
              <a:spLocks/>
            </p:cNvSpPr>
            <p:nvPr/>
          </p:nvSpPr>
          <p:spPr bwMode="auto">
            <a:xfrm>
              <a:off x="1104" y="3024"/>
              <a:ext cx="162" cy="99"/>
            </a:xfrm>
            <a:custGeom>
              <a:avLst/>
              <a:gdLst>
                <a:gd name="T0" fmla="*/ 0 w 3562"/>
                <a:gd name="T1" fmla="*/ 0 h 1773"/>
                <a:gd name="T2" fmla="*/ 0 w 3562"/>
                <a:gd name="T3" fmla="*/ 0 h 1773"/>
                <a:gd name="T4" fmla="*/ 0 w 3562"/>
                <a:gd name="T5" fmla="*/ 0 h 1773"/>
                <a:gd name="T6" fmla="*/ 0 w 3562"/>
                <a:gd name="T7" fmla="*/ 0 h 1773"/>
                <a:gd name="T8" fmla="*/ 0 w 3562"/>
                <a:gd name="T9" fmla="*/ 0 h 1773"/>
                <a:gd name="T10" fmla="*/ 0 w 3562"/>
                <a:gd name="T11" fmla="*/ 0 h 1773"/>
                <a:gd name="T12" fmla="*/ 0 w 3562"/>
                <a:gd name="T13" fmla="*/ 0 h 1773"/>
                <a:gd name="T14" fmla="*/ 0 w 3562"/>
                <a:gd name="T15" fmla="*/ 0 h 1773"/>
                <a:gd name="T16" fmla="*/ 0 w 3562"/>
                <a:gd name="T17" fmla="*/ 0 h 1773"/>
                <a:gd name="T18" fmla="*/ 0 w 3562"/>
                <a:gd name="T19" fmla="*/ 0 h 1773"/>
                <a:gd name="T20" fmla="*/ 0 w 3562"/>
                <a:gd name="T21" fmla="*/ 0 h 1773"/>
                <a:gd name="T22" fmla="*/ 0 w 3562"/>
                <a:gd name="T23" fmla="*/ 0 h 1773"/>
                <a:gd name="T24" fmla="*/ 0 w 3562"/>
                <a:gd name="T25" fmla="*/ 0 h 1773"/>
                <a:gd name="T26" fmla="*/ 0 w 3562"/>
                <a:gd name="T27" fmla="*/ 0 h 1773"/>
                <a:gd name="T28" fmla="*/ 0 w 3562"/>
                <a:gd name="T29" fmla="*/ 0 h 1773"/>
                <a:gd name="T30" fmla="*/ 0 w 3562"/>
                <a:gd name="T31" fmla="*/ 0 h 1773"/>
                <a:gd name="T32" fmla="*/ 0 w 3562"/>
                <a:gd name="T33" fmla="*/ 0 h 1773"/>
                <a:gd name="T34" fmla="*/ 0 w 3562"/>
                <a:gd name="T35" fmla="*/ 0 h 1773"/>
                <a:gd name="T36" fmla="*/ 0 w 3562"/>
                <a:gd name="T37" fmla="*/ 0 h 1773"/>
                <a:gd name="T38" fmla="*/ 0 w 3562"/>
                <a:gd name="T39" fmla="*/ 0 h 1773"/>
                <a:gd name="T40" fmla="*/ 0 w 3562"/>
                <a:gd name="T41" fmla="*/ 0 h 17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2"/>
                <a:gd name="T64" fmla="*/ 0 h 1773"/>
                <a:gd name="T65" fmla="*/ 3562 w 3562"/>
                <a:gd name="T66" fmla="*/ 1773 h 17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2" h="1773">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5" name="Freeform 282"/>
            <p:cNvSpPr>
              <a:spLocks/>
            </p:cNvSpPr>
            <p:nvPr/>
          </p:nvSpPr>
          <p:spPr bwMode="auto">
            <a:xfrm>
              <a:off x="1104" y="3024"/>
              <a:ext cx="161" cy="97"/>
            </a:xfrm>
            <a:custGeom>
              <a:avLst/>
              <a:gdLst>
                <a:gd name="T0" fmla="*/ 0 w 3550"/>
                <a:gd name="T1" fmla="*/ 0 h 1748"/>
                <a:gd name="T2" fmla="*/ 0 w 3550"/>
                <a:gd name="T3" fmla="*/ 0 h 1748"/>
                <a:gd name="T4" fmla="*/ 0 w 3550"/>
                <a:gd name="T5" fmla="*/ 0 h 1748"/>
                <a:gd name="T6" fmla="*/ 0 w 3550"/>
                <a:gd name="T7" fmla="*/ 0 h 1748"/>
                <a:gd name="T8" fmla="*/ 0 w 3550"/>
                <a:gd name="T9" fmla="*/ 0 h 1748"/>
                <a:gd name="T10" fmla="*/ 0 w 3550"/>
                <a:gd name="T11" fmla="*/ 0 h 1748"/>
                <a:gd name="T12" fmla="*/ 0 w 3550"/>
                <a:gd name="T13" fmla="*/ 0 h 1748"/>
                <a:gd name="T14" fmla="*/ 0 w 3550"/>
                <a:gd name="T15" fmla="*/ 0 h 1748"/>
                <a:gd name="T16" fmla="*/ 0 w 3550"/>
                <a:gd name="T17" fmla="*/ 0 h 1748"/>
                <a:gd name="T18" fmla="*/ 0 w 3550"/>
                <a:gd name="T19" fmla="*/ 0 h 1748"/>
                <a:gd name="T20" fmla="*/ 0 w 3550"/>
                <a:gd name="T21" fmla="*/ 0 h 1748"/>
                <a:gd name="T22" fmla="*/ 0 w 3550"/>
                <a:gd name="T23" fmla="*/ 0 h 1748"/>
                <a:gd name="T24" fmla="*/ 0 w 3550"/>
                <a:gd name="T25" fmla="*/ 0 h 1748"/>
                <a:gd name="T26" fmla="*/ 0 w 3550"/>
                <a:gd name="T27" fmla="*/ 0 h 1748"/>
                <a:gd name="T28" fmla="*/ 0 w 3550"/>
                <a:gd name="T29" fmla="*/ 0 h 1748"/>
                <a:gd name="T30" fmla="*/ 0 w 3550"/>
                <a:gd name="T31" fmla="*/ 0 h 1748"/>
                <a:gd name="T32" fmla="*/ 0 w 3550"/>
                <a:gd name="T33" fmla="*/ 0 h 1748"/>
                <a:gd name="T34" fmla="*/ 0 w 3550"/>
                <a:gd name="T35" fmla="*/ 0 h 1748"/>
                <a:gd name="T36" fmla="*/ 0 w 3550"/>
                <a:gd name="T37" fmla="*/ 0 h 1748"/>
                <a:gd name="T38" fmla="*/ 0 w 3550"/>
                <a:gd name="T39" fmla="*/ 0 h 1748"/>
                <a:gd name="T40" fmla="*/ 0 w 3550"/>
                <a:gd name="T41" fmla="*/ 0 h 1748"/>
                <a:gd name="T42" fmla="*/ 0 w 3550"/>
                <a:gd name="T43" fmla="*/ 0 h 1748"/>
                <a:gd name="T44" fmla="*/ 0 w 3550"/>
                <a:gd name="T45" fmla="*/ 0 h 1748"/>
                <a:gd name="T46" fmla="*/ 0 w 3550"/>
                <a:gd name="T47" fmla="*/ 0 h 1748"/>
                <a:gd name="T48" fmla="*/ 0 w 3550"/>
                <a:gd name="T49" fmla="*/ 0 h 1748"/>
                <a:gd name="T50" fmla="*/ 0 w 3550"/>
                <a:gd name="T51" fmla="*/ 0 h 1748"/>
                <a:gd name="T52" fmla="*/ 0 w 3550"/>
                <a:gd name="T53" fmla="*/ 0 h 1748"/>
                <a:gd name="T54" fmla="*/ 0 w 3550"/>
                <a:gd name="T55" fmla="*/ 0 h 1748"/>
                <a:gd name="T56" fmla="*/ 0 w 3550"/>
                <a:gd name="T57" fmla="*/ 0 h 1748"/>
                <a:gd name="T58" fmla="*/ 0 w 3550"/>
                <a:gd name="T59" fmla="*/ 0 h 1748"/>
                <a:gd name="T60" fmla="*/ 0 w 3550"/>
                <a:gd name="T61" fmla="*/ 0 h 1748"/>
                <a:gd name="T62" fmla="*/ 0 w 3550"/>
                <a:gd name="T63" fmla="*/ 0 h 1748"/>
                <a:gd name="T64" fmla="*/ 0 w 3550"/>
                <a:gd name="T65" fmla="*/ 0 h 1748"/>
                <a:gd name="T66" fmla="*/ 0 w 3550"/>
                <a:gd name="T67" fmla="*/ 0 h 1748"/>
                <a:gd name="T68" fmla="*/ 0 w 3550"/>
                <a:gd name="T69" fmla="*/ 0 h 1748"/>
                <a:gd name="T70" fmla="*/ 0 w 3550"/>
                <a:gd name="T71" fmla="*/ 0 h 1748"/>
                <a:gd name="T72" fmla="*/ 0 w 3550"/>
                <a:gd name="T73" fmla="*/ 0 h 1748"/>
                <a:gd name="T74" fmla="*/ 0 w 3550"/>
                <a:gd name="T75" fmla="*/ 0 h 1748"/>
                <a:gd name="T76" fmla="*/ 0 w 3550"/>
                <a:gd name="T77" fmla="*/ 0 h 1748"/>
                <a:gd name="T78" fmla="*/ 0 w 3550"/>
                <a:gd name="T79" fmla="*/ 0 h 1748"/>
                <a:gd name="T80" fmla="*/ 0 w 3550"/>
                <a:gd name="T81" fmla="*/ 0 h 1748"/>
                <a:gd name="T82" fmla="*/ 0 w 3550"/>
                <a:gd name="T83" fmla="*/ 0 h 1748"/>
                <a:gd name="T84" fmla="*/ 0 w 3550"/>
                <a:gd name="T85" fmla="*/ 0 h 1748"/>
                <a:gd name="T86" fmla="*/ 0 w 3550"/>
                <a:gd name="T87" fmla="*/ 0 h 1748"/>
                <a:gd name="T88" fmla="*/ 0 w 3550"/>
                <a:gd name="T89" fmla="*/ 0 h 1748"/>
                <a:gd name="T90" fmla="*/ 0 w 3550"/>
                <a:gd name="T91" fmla="*/ 0 h 1748"/>
                <a:gd name="T92" fmla="*/ 0 w 3550"/>
                <a:gd name="T93" fmla="*/ 0 h 1748"/>
                <a:gd name="T94" fmla="*/ 0 w 3550"/>
                <a:gd name="T95" fmla="*/ 0 h 17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50"/>
                <a:gd name="T145" fmla="*/ 0 h 1748"/>
                <a:gd name="T146" fmla="*/ 3550 w 3550"/>
                <a:gd name="T147" fmla="*/ 1748 h 17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50" h="1748">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6" name="Freeform 283"/>
            <p:cNvSpPr>
              <a:spLocks/>
            </p:cNvSpPr>
            <p:nvPr/>
          </p:nvSpPr>
          <p:spPr bwMode="auto">
            <a:xfrm>
              <a:off x="1104" y="3024"/>
              <a:ext cx="161" cy="96"/>
            </a:xfrm>
            <a:custGeom>
              <a:avLst/>
              <a:gdLst>
                <a:gd name="T0" fmla="*/ 0 w 3539"/>
                <a:gd name="T1" fmla="*/ 0 h 1724"/>
                <a:gd name="T2" fmla="*/ 0 w 3539"/>
                <a:gd name="T3" fmla="*/ 0 h 1724"/>
                <a:gd name="T4" fmla="*/ 0 w 3539"/>
                <a:gd name="T5" fmla="*/ 0 h 1724"/>
                <a:gd name="T6" fmla="*/ 0 w 3539"/>
                <a:gd name="T7" fmla="*/ 0 h 1724"/>
                <a:gd name="T8" fmla="*/ 0 w 3539"/>
                <a:gd name="T9" fmla="*/ 0 h 1724"/>
                <a:gd name="T10" fmla="*/ 0 w 3539"/>
                <a:gd name="T11" fmla="*/ 0 h 1724"/>
                <a:gd name="T12" fmla="*/ 0 w 3539"/>
                <a:gd name="T13" fmla="*/ 0 h 1724"/>
                <a:gd name="T14" fmla="*/ 0 w 3539"/>
                <a:gd name="T15" fmla="*/ 0 h 1724"/>
                <a:gd name="T16" fmla="*/ 0 w 3539"/>
                <a:gd name="T17" fmla="*/ 0 h 1724"/>
                <a:gd name="T18" fmla="*/ 0 w 3539"/>
                <a:gd name="T19" fmla="*/ 0 h 1724"/>
                <a:gd name="T20" fmla="*/ 0 w 3539"/>
                <a:gd name="T21" fmla="*/ 0 h 1724"/>
                <a:gd name="T22" fmla="*/ 0 w 3539"/>
                <a:gd name="T23" fmla="*/ 0 h 1724"/>
                <a:gd name="T24" fmla="*/ 0 w 3539"/>
                <a:gd name="T25" fmla="*/ 0 h 1724"/>
                <a:gd name="T26" fmla="*/ 0 w 3539"/>
                <a:gd name="T27" fmla="*/ 0 h 1724"/>
                <a:gd name="T28" fmla="*/ 0 w 3539"/>
                <a:gd name="T29" fmla="*/ 0 h 1724"/>
                <a:gd name="T30" fmla="*/ 0 w 3539"/>
                <a:gd name="T31" fmla="*/ 0 h 1724"/>
                <a:gd name="T32" fmla="*/ 0 w 3539"/>
                <a:gd name="T33" fmla="*/ 0 h 1724"/>
                <a:gd name="T34" fmla="*/ 0 w 3539"/>
                <a:gd name="T35" fmla="*/ 0 h 1724"/>
                <a:gd name="T36" fmla="*/ 0 w 3539"/>
                <a:gd name="T37" fmla="*/ 0 h 1724"/>
                <a:gd name="T38" fmla="*/ 0 w 3539"/>
                <a:gd name="T39" fmla="*/ 0 h 1724"/>
                <a:gd name="T40" fmla="*/ 0 w 3539"/>
                <a:gd name="T41" fmla="*/ 0 h 1724"/>
                <a:gd name="T42" fmla="*/ 0 w 3539"/>
                <a:gd name="T43" fmla="*/ 0 h 1724"/>
                <a:gd name="T44" fmla="*/ 0 w 3539"/>
                <a:gd name="T45" fmla="*/ 0 h 1724"/>
                <a:gd name="T46" fmla="*/ 0 w 3539"/>
                <a:gd name="T47" fmla="*/ 0 h 1724"/>
                <a:gd name="T48" fmla="*/ 0 w 3539"/>
                <a:gd name="T49" fmla="*/ 0 h 1724"/>
                <a:gd name="T50" fmla="*/ 0 w 3539"/>
                <a:gd name="T51" fmla="*/ 0 h 1724"/>
                <a:gd name="T52" fmla="*/ 0 w 3539"/>
                <a:gd name="T53" fmla="*/ 0 h 1724"/>
                <a:gd name="T54" fmla="*/ 0 w 3539"/>
                <a:gd name="T55" fmla="*/ 0 h 1724"/>
                <a:gd name="T56" fmla="*/ 0 w 3539"/>
                <a:gd name="T57" fmla="*/ 0 h 1724"/>
                <a:gd name="T58" fmla="*/ 0 w 3539"/>
                <a:gd name="T59" fmla="*/ 0 h 1724"/>
                <a:gd name="T60" fmla="*/ 0 w 3539"/>
                <a:gd name="T61" fmla="*/ 0 h 1724"/>
                <a:gd name="T62" fmla="*/ 0 w 3539"/>
                <a:gd name="T63" fmla="*/ 0 h 1724"/>
                <a:gd name="T64" fmla="*/ 0 w 3539"/>
                <a:gd name="T65" fmla="*/ 0 h 1724"/>
                <a:gd name="T66" fmla="*/ 0 w 3539"/>
                <a:gd name="T67" fmla="*/ 0 h 1724"/>
                <a:gd name="T68" fmla="*/ 0 w 3539"/>
                <a:gd name="T69" fmla="*/ 0 h 1724"/>
                <a:gd name="T70" fmla="*/ 0 w 3539"/>
                <a:gd name="T71" fmla="*/ 0 h 1724"/>
                <a:gd name="T72" fmla="*/ 0 w 3539"/>
                <a:gd name="T73" fmla="*/ 0 h 1724"/>
                <a:gd name="T74" fmla="*/ 0 w 3539"/>
                <a:gd name="T75" fmla="*/ 0 h 1724"/>
                <a:gd name="T76" fmla="*/ 0 w 3539"/>
                <a:gd name="T77" fmla="*/ 0 h 1724"/>
                <a:gd name="T78" fmla="*/ 0 w 3539"/>
                <a:gd name="T79" fmla="*/ 0 h 1724"/>
                <a:gd name="T80" fmla="*/ 0 w 3539"/>
                <a:gd name="T81" fmla="*/ 0 h 1724"/>
                <a:gd name="T82" fmla="*/ 0 w 3539"/>
                <a:gd name="T83" fmla="*/ 0 h 1724"/>
                <a:gd name="T84" fmla="*/ 0 w 3539"/>
                <a:gd name="T85" fmla="*/ 0 h 1724"/>
                <a:gd name="T86" fmla="*/ 0 w 3539"/>
                <a:gd name="T87" fmla="*/ 0 h 1724"/>
                <a:gd name="T88" fmla="*/ 0 w 3539"/>
                <a:gd name="T89" fmla="*/ 0 h 1724"/>
                <a:gd name="T90" fmla="*/ 0 w 3539"/>
                <a:gd name="T91" fmla="*/ 0 h 1724"/>
                <a:gd name="T92" fmla="*/ 0 w 3539"/>
                <a:gd name="T93" fmla="*/ 0 h 1724"/>
                <a:gd name="T94" fmla="*/ 0 w 3539"/>
                <a:gd name="T95" fmla="*/ 0 h 17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39"/>
                <a:gd name="T145" fmla="*/ 0 h 1724"/>
                <a:gd name="T146" fmla="*/ 3539 w 3539"/>
                <a:gd name="T147" fmla="*/ 1724 h 17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39" h="1724">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7" name="Freeform 284"/>
            <p:cNvSpPr>
              <a:spLocks/>
            </p:cNvSpPr>
            <p:nvPr/>
          </p:nvSpPr>
          <p:spPr bwMode="auto">
            <a:xfrm>
              <a:off x="1104" y="3024"/>
              <a:ext cx="160" cy="94"/>
            </a:xfrm>
            <a:custGeom>
              <a:avLst/>
              <a:gdLst>
                <a:gd name="T0" fmla="*/ 0 w 3526"/>
                <a:gd name="T1" fmla="*/ 0 h 1698"/>
                <a:gd name="T2" fmla="*/ 0 w 3526"/>
                <a:gd name="T3" fmla="*/ 0 h 1698"/>
                <a:gd name="T4" fmla="*/ 0 w 3526"/>
                <a:gd name="T5" fmla="*/ 0 h 1698"/>
                <a:gd name="T6" fmla="*/ 0 w 3526"/>
                <a:gd name="T7" fmla="*/ 0 h 1698"/>
                <a:gd name="T8" fmla="*/ 0 w 3526"/>
                <a:gd name="T9" fmla="*/ 0 h 1698"/>
                <a:gd name="T10" fmla="*/ 0 w 3526"/>
                <a:gd name="T11" fmla="*/ 0 h 1698"/>
                <a:gd name="T12" fmla="*/ 0 w 3526"/>
                <a:gd name="T13" fmla="*/ 0 h 1698"/>
                <a:gd name="T14" fmla="*/ 0 w 3526"/>
                <a:gd name="T15" fmla="*/ 0 h 1698"/>
                <a:gd name="T16" fmla="*/ 0 w 3526"/>
                <a:gd name="T17" fmla="*/ 0 h 1698"/>
                <a:gd name="T18" fmla="*/ 0 w 3526"/>
                <a:gd name="T19" fmla="*/ 0 h 1698"/>
                <a:gd name="T20" fmla="*/ 0 w 3526"/>
                <a:gd name="T21" fmla="*/ 0 h 1698"/>
                <a:gd name="T22" fmla="*/ 0 w 3526"/>
                <a:gd name="T23" fmla="*/ 0 h 1698"/>
                <a:gd name="T24" fmla="*/ 0 w 3526"/>
                <a:gd name="T25" fmla="*/ 0 h 1698"/>
                <a:gd name="T26" fmla="*/ 0 w 3526"/>
                <a:gd name="T27" fmla="*/ 0 h 1698"/>
                <a:gd name="T28" fmla="*/ 0 w 3526"/>
                <a:gd name="T29" fmla="*/ 0 h 1698"/>
                <a:gd name="T30" fmla="*/ 0 w 3526"/>
                <a:gd name="T31" fmla="*/ 0 h 1698"/>
                <a:gd name="T32" fmla="*/ 0 w 3526"/>
                <a:gd name="T33" fmla="*/ 0 h 1698"/>
                <a:gd name="T34" fmla="*/ 0 w 3526"/>
                <a:gd name="T35" fmla="*/ 0 h 1698"/>
                <a:gd name="T36" fmla="*/ 0 w 3526"/>
                <a:gd name="T37" fmla="*/ 0 h 1698"/>
                <a:gd name="T38" fmla="*/ 0 w 3526"/>
                <a:gd name="T39" fmla="*/ 0 h 1698"/>
                <a:gd name="T40" fmla="*/ 0 w 3526"/>
                <a:gd name="T41" fmla="*/ 0 h 1698"/>
                <a:gd name="T42" fmla="*/ 0 w 3526"/>
                <a:gd name="T43" fmla="*/ 0 h 1698"/>
                <a:gd name="T44" fmla="*/ 0 w 3526"/>
                <a:gd name="T45" fmla="*/ 0 h 1698"/>
                <a:gd name="T46" fmla="*/ 0 w 3526"/>
                <a:gd name="T47" fmla="*/ 0 h 1698"/>
                <a:gd name="T48" fmla="*/ 0 w 3526"/>
                <a:gd name="T49" fmla="*/ 0 h 1698"/>
                <a:gd name="T50" fmla="*/ 0 w 3526"/>
                <a:gd name="T51" fmla="*/ 0 h 1698"/>
                <a:gd name="T52" fmla="*/ 0 w 3526"/>
                <a:gd name="T53" fmla="*/ 0 h 1698"/>
                <a:gd name="T54" fmla="*/ 0 w 3526"/>
                <a:gd name="T55" fmla="*/ 0 h 1698"/>
                <a:gd name="T56" fmla="*/ 0 w 3526"/>
                <a:gd name="T57" fmla="*/ 0 h 1698"/>
                <a:gd name="T58" fmla="*/ 0 w 3526"/>
                <a:gd name="T59" fmla="*/ 0 h 1698"/>
                <a:gd name="T60" fmla="*/ 0 w 3526"/>
                <a:gd name="T61" fmla="*/ 0 h 1698"/>
                <a:gd name="T62" fmla="*/ 0 w 3526"/>
                <a:gd name="T63" fmla="*/ 0 h 1698"/>
                <a:gd name="T64" fmla="*/ 0 w 3526"/>
                <a:gd name="T65" fmla="*/ 0 h 1698"/>
                <a:gd name="T66" fmla="*/ 0 w 3526"/>
                <a:gd name="T67" fmla="*/ 0 h 1698"/>
                <a:gd name="T68" fmla="*/ 0 w 3526"/>
                <a:gd name="T69" fmla="*/ 0 h 1698"/>
                <a:gd name="T70" fmla="*/ 0 w 3526"/>
                <a:gd name="T71" fmla="*/ 0 h 1698"/>
                <a:gd name="T72" fmla="*/ 0 w 3526"/>
                <a:gd name="T73" fmla="*/ 0 h 1698"/>
                <a:gd name="T74" fmla="*/ 0 w 3526"/>
                <a:gd name="T75" fmla="*/ 0 h 1698"/>
                <a:gd name="T76" fmla="*/ 0 w 3526"/>
                <a:gd name="T77" fmla="*/ 0 h 1698"/>
                <a:gd name="T78" fmla="*/ 0 w 3526"/>
                <a:gd name="T79" fmla="*/ 0 h 1698"/>
                <a:gd name="T80" fmla="*/ 0 w 3526"/>
                <a:gd name="T81" fmla="*/ 0 h 1698"/>
                <a:gd name="T82" fmla="*/ 0 w 3526"/>
                <a:gd name="T83" fmla="*/ 0 h 1698"/>
                <a:gd name="T84" fmla="*/ 0 w 3526"/>
                <a:gd name="T85" fmla="*/ 0 h 1698"/>
                <a:gd name="T86" fmla="*/ 0 w 3526"/>
                <a:gd name="T87" fmla="*/ 0 h 16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26"/>
                <a:gd name="T133" fmla="*/ 0 h 1698"/>
                <a:gd name="T134" fmla="*/ 3526 w 3526"/>
                <a:gd name="T135" fmla="*/ 1698 h 16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26" h="1698">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8" name="Freeform 285"/>
            <p:cNvSpPr>
              <a:spLocks/>
            </p:cNvSpPr>
            <p:nvPr/>
          </p:nvSpPr>
          <p:spPr bwMode="auto">
            <a:xfrm>
              <a:off x="1104" y="3024"/>
              <a:ext cx="160" cy="93"/>
            </a:xfrm>
            <a:custGeom>
              <a:avLst/>
              <a:gdLst>
                <a:gd name="T0" fmla="*/ 0 w 3515"/>
                <a:gd name="T1" fmla="*/ 0 h 1674"/>
                <a:gd name="T2" fmla="*/ 0 w 3515"/>
                <a:gd name="T3" fmla="*/ 0 h 1674"/>
                <a:gd name="T4" fmla="*/ 0 w 3515"/>
                <a:gd name="T5" fmla="*/ 0 h 1674"/>
                <a:gd name="T6" fmla="*/ 0 w 3515"/>
                <a:gd name="T7" fmla="*/ 0 h 1674"/>
                <a:gd name="T8" fmla="*/ 0 w 3515"/>
                <a:gd name="T9" fmla="*/ 0 h 1674"/>
                <a:gd name="T10" fmla="*/ 0 w 3515"/>
                <a:gd name="T11" fmla="*/ 0 h 1674"/>
                <a:gd name="T12" fmla="*/ 0 w 3515"/>
                <a:gd name="T13" fmla="*/ 0 h 1674"/>
                <a:gd name="T14" fmla="*/ 0 w 3515"/>
                <a:gd name="T15" fmla="*/ 0 h 1674"/>
                <a:gd name="T16" fmla="*/ 0 w 3515"/>
                <a:gd name="T17" fmla="*/ 0 h 1674"/>
                <a:gd name="T18" fmla="*/ 0 w 3515"/>
                <a:gd name="T19" fmla="*/ 0 h 1674"/>
                <a:gd name="T20" fmla="*/ 0 w 3515"/>
                <a:gd name="T21" fmla="*/ 0 h 1674"/>
                <a:gd name="T22" fmla="*/ 0 w 3515"/>
                <a:gd name="T23" fmla="*/ 0 h 1674"/>
                <a:gd name="T24" fmla="*/ 0 w 3515"/>
                <a:gd name="T25" fmla="*/ 0 h 1674"/>
                <a:gd name="T26" fmla="*/ 0 w 3515"/>
                <a:gd name="T27" fmla="*/ 0 h 1674"/>
                <a:gd name="T28" fmla="*/ 0 w 3515"/>
                <a:gd name="T29" fmla="*/ 0 h 1674"/>
                <a:gd name="T30" fmla="*/ 0 w 3515"/>
                <a:gd name="T31" fmla="*/ 0 h 1674"/>
                <a:gd name="T32" fmla="*/ 0 w 3515"/>
                <a:gd name="T33" fmla="*/ 0 h 1674"/>
                <a:gd name="T34" fmla="*/ 0 w 3515"/>
                <a:gd name="T35" fmla="*/ 0 h 1674"/>
                <a:gd name="T36" fmla="*/ 0 w 3515"/>
                <a:gd name="T37" fmla="*/ 0 h 1674"/>
                <a:gd name="T38" fmla="*/ 0 w 3515"/>
                <a:gd name="T39" fmla="*/ 0 h 1674"/>
                <a:gd name="T40" fmla="*/ 0 w 3515"/>
                <a:gd name="T41" fmla="*/ 0 h 1674"/>
                <a:gd name="T42" fmla="*/ 0 w 3515"/>
                <a:gd name="T43" fmla="*/ 0 h 1674"/>
                <a:gd name="T44" fmla="*/ 0 w 3515"/>
                <a:gd name="T45" fmla="*/ 0 h 1674"/>
                <a:gd name="T46" fmla="*/ 0 w 3515"/>
                <a:gd name="T47" fmla="*/ 0 h 1674"/>
                <a:gd name="T48" fmla="*/ 0 w 3515"/>
                <a:gd name="T49" fmla="*/ 0 h 1674"/>
                <a:gd name="T50" fmla="*/ 0 w 3515"/>
                <a:gd name="T51" fmla="*/ 0 h 1674"/>
                <a:gd name="T52" fmla="*/ 0 w 3515"/>
                <a:gd name="T53" fmla="*/ 0 h 1674"/>
                <a:gd name="T54" fmla="*/ 0 w 3515"/>
                <a:gd name="T55" fmla="*/ 0 h 1674"/>
                <a:gd name="T56" fmla="*/ 0 w 3515"/>
                <a:gd name="T57" fmla="*/ 0 h 1674"/>
                <a:gd name="T58" fmla="*/ 0 w 3515"/>
                <a:gd name="T59" fmla="*/ 0 h 1674"/>
                <a:gd name="T60" fmla="*/ 0 w 3515"/>
                <a:gd name="T61" fmla="*/ 0 h 1674"/>
                <a:gd name="T62" fmla="*/ 0 w 3515"/>
                <a:gd name="T63" fmla="*/ 0 h 1674"/>
                <a:gd name="T64" fmla="*/ 0 w 3515"/>
                <a:gd name="T65" fmla="*/ 0 h 1674"/>
                <a:gd name="T66" fmla="*/ 0 w 3515"/>
                <a:gd name="T67" fmla="*/ 0 h 1674"/>
                <a:gd name="T68" fmla="*/ 0 w 3515"/>
                <a:gd name="T69" fmla="*/ 0 h 1674"/>
                <a:gd name="T70" fmla="*/ 0 w 3515"/>
                <a:gd name="T71" fmla="*/ 0 h 1674"/>
                <a:gd name="T72" fmla="*/ 0 w 3515"/>
                <a:gd name="T73" fmla="*/ 0 h 1674"/>
                <a:gd name="T74" fmla="*/ 0 w 3515"/>
                <a:gd name="T75" fmla="*/ 0 h 1674"/>
                <a:gd name="T76" fmla="*/ 0 w 3515"/>
                <a:gd name="T77" fmla="*/ 0 h 1674"/>
                <a:gd name="T78" fmla="*/ 0 w 3515"/>
                <a:gd name="T79" fmla="*/ 0 h 1674"/>
                <a:gd name="T80" fmla="*/ 0 w 3515"/>
                <a:gd name="T81" fmla="*/ 0 h 1674"/>
                <a:gd name="T82" fmla="*/ 0 w 3515"/>
                <a:gd name="T83" fmla="*/ 0 h 1674"/>
                <a:gd name="T84" fmla="*/ 0 w 3515"/>
                <a:gd name="T85" fmla="*/ 0 h 1674"/>
                <a:gd name="T86" fmla="*/ 0 w 3515"/>
                <a:gd name="T87" fmla="*/ 0 h 1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15"/>
                <a:gd name="T133" fmla="*/ 0 h 1674"/>
                <a:gd name="T134" fmla="*/ 3515 w 3515"/>
                <a:gd name="T135" fmla="*/ 1674 h 1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15" h="1674">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69" name="Freeform 286"/>
            <p:cNvSpPr>
              <a:spLocks/>
            </p:cNvSpPr>
            <p:nvPr/>
          </p:nvSpPr>
          <p:spPr bwMode="auto">
            <a:xfrm>
              <a:off x="1104" y="3024"/>
              <a:ext cx="159" cy="92"/>
            </a:xfrm>
            <a:custGeom>
              <a:avLst/>
              <a:gdLst>
                <a:gd name="T0" fmla="*/ 0 w 3503"/>
                <a:gd name="T1" fmla="*/ 0 h 1649"/>
                <a:gd name="T2" fmla="*/ 0 w 3503"/>
                <a:gd name="T3" fmla="*/ 0 h 1649"/>
                <a:gd name="T4" fmla="*/ 0 w 3503"/>
                <a:gd name="T5" fmla="*/ 0 h 1649"/>
                <a:gd name="T6" fmla="*/ 0 w 3503"/>
                <a:gd name="T7" fmla="*/ 0 h 1649"/>
                <a:gd name="T8" fmla="*/ 0 w 3503"/>
                <a:gd name="T9" fmla="*/ 0 h 1649"/>
                <a:gd name="T10" fmla="*/ 0 w 3503"/>
                <a:gd name="T11" fmla="*/ 0 h 1649"/>
                <a:gd name="T12" fmla="*/ 0 w 3503"/>
                <a:gd name="T13" fmla="*/ 0 h 1649"/>
                <a:gd name="T14" fmla="*/ 0 w 3503"/>
                <a:gd name="T15" fmla="*/ 0 h 1649"/>
                <a:gd name="T16" fmla="*/ 0 w 3503"/>
                <a:gd name="T17" fmla="*/ 0 h 1649"/>
                <a:gd name="T18" fmla="*/ 0 w 3503"/>
                <a:gd name="T19" fmla="*/ 0 h 1649"/>
                <a:gd name="T20" fmla="*/ 0 w 3503"/>
                <a:gd name="T21" fmla="*/ 0 h 1649"/>
                <a:gd name="T22" fmla="*/ 0 w 3503"/>
                <a:gd name="T23" fmla="*/ 0 h 1649"/>
                <a:gd name="T24" fmla="*/ 0 w 3503"/>
                <a:gd name="T25" fmla="*/ 0 h 1649"/>
                <a:gd name="T26" fmla="*/ 0 w 3503"/>
                <a:gd name="T27" fmla="*/ 0 h 1649"/>
                <a:gd name="T28" fmla="*/ 0 w 3503"/>
                <a:gd name="T29" fmla="*/ 0 h 1649"/>
                <a:gd name="T30" fmla="*/ 0 w 3503"/>
                <a:gd name="T31" fmla="*/ 0 h 1649"/>
                <a:gd name="T32" fmla="*/ 0 w 3503"/>
                <a:gd name="T33" fmla="*/ 0 h 1649"/>
                <a:gd name="T34" fmla="*/ 0 w 3503"/>
                <a:gd name="T35" fmla="*/ 0 h 1649"/>
                <a:gd name="T36" fmla="*/ 0 w 3503"/>
                <a:gd name="T37" fmla="*/ 0 h 1649"/>
                <a:gd name="T38" fmla="*/ 0 w 3503"/>
                <a:gd name="T39" fmla="*/ 0 h 1649"/>
                <a:gd name="T40" fmla="*/ 0 w 3503"/>
                <a:gd name="T41" fmla="*/ 0 h 16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03"/>
                <a:gd name="T64" fmla="*/ 0 h 1649"/>
                <a:gd name="T65" fmla="*/ 3503 w 3503"/>
                <a:gd name="T66" fmla="*/ 1649 h 16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03" h="1649">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0" name="Freeform 287"/>
            <p:cNvSpPr>
              <a:spLocks/>
            </p:cNvSpPr>
            <p:nvPr/>
          </p:nvSpPr>
          <p:spPr bwMode="auto">
            <a:xfrm>
              <a:off x="1277" y="3064"/>
              <a:ext cx="2" cy="3"/>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1" name="Freeform 288"/>
            <p:cNvSpPr>
              <a:spLocks/>
            </p:cNvSpPr>
            <p:nvPr/>
          </p:nvSpPr>
          <p:spPr bwMode="auto">
            <a:xfrm>
              <a:off x="1118" y="3064"/>
              <a:ext cx="160" cy="90"/>
            </a:xfrm>
            <a:custGeom>
              <a:avLst/>
              <a:gdLst>
                <a:gd name="T0" fmla="*/ 0 w 3529"/>
                <a:gd name="T1" fmla="*/ 0 h 1614"/>
                <a:gd name="T2" fmla="*/ 0 w 3529"/>
                <a:gd name="T3" fmla="*/ 0 h 1614"/>
                <a:gd name="T4" fmla="*/ 0 w 3529"/>
                <a:gd name="T5" fmla="*/ 0 h 1614"/>
                <a:gd name="T6" fmla="*/ 0 w 3529"/>
                <a:gd name="T7" fmla="*/ 0 h 1614"/>
                <a:gd name="T8" fmla="*/ 0 w 3529"/>
                <a:gd name="T9" fmla="*/ 0 h 1614"/>
                <a:gd name="T10" fmla="*/ 0 w 3529"/>
                <a:gd name="T11" fmla="*/ 0 h 1614"/>
                <a:gd name="T12" fmla="*/ 0 60000 65536"/>
                <a:gd name="T13" fmla="*/ 0 60000 65536"/>
                <a:gd name="T14" fmla="*/ 0 60000 65536"/>
                <a:gd name="T15" fmla="*/ 0 60000 65536"/>
                <a:gd name="T16" fmla="*/ 0 60000 65536"/>
                <a:gd name="T17" fmla="*/ 0 60000 65536"/>
                <a:gd name="T18" fmla="*/ 0 w 3529"/>
                <a:gd name="T19" fmla="*/ 0 h 1614"/>
                <a:gd name="T20" fmla="*/ 3529 w 3529"/>
                <a:gd name="T21" fmla="*/ 1614 h 1614"/>
              </a:gdLst>
              <a:ahLst/>
              <a:cxnLst>
                <a:cxn ang="T12">
                  <a:pos x="T0" y="T1"/>
                </a:cxn>
                <a:cxn ang="T13">
                  <a:pos x="T2" y="T3"/>
                </a:cxn>
                <a:cxn ang="T14">
                  <a:pos x="T4" y="T5"/>
                </a:cxn>
                <a:cxn ang="T15">
                  <a:pos x="T6" y="T7"/>
                </a:cxn>
                <a:cxn ang="T16">
                  <a:pos x="T8" y="T9"/>
                </a:cxn>
                <a:cxn ang="T17">
                  <a:pos x="T10" y="T11"/>
                </a:cxn>
              </a:cxnLst>
              <a:rect l="T18" t="T19" r="T20" b="T21"/>
              <a:pathLst>
                <a:path w="3529" h="1614">
                  <a:moveTo>
                    <a:pt x="8" y="1596"/>
                  </a:moveTo>
                  <a:lnTo>
                    <a:pt x="0" y="1577"/>
                  </a:lnTo>
                  <a:lnTo>
                    <a:pt x="3513" y="0"/>
                  </a:lnTo>
                  <a:lnTo>
                    <a:pt x="3529" y="38"/>
                  </a:lnTo>
                  <a:lnTo>
                    <a:pt x="16" y="1614"/>
                  </a:lnTo>
                  <a:lnTo>
                    <a:pt x="8" y="1596"/>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2" name="Freeform 289"/>
            <p:cNvSpPr>
              <a:spLocks/>
            </p:cNvSpPr>
            <p:nvPr/>
          </p:nvSpPr>
          <p:spPr bwMode="auto">
            <a:xfrm>
              <a:off x="1117" y="3152"/>
              <a:ext cx="1"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3" name="Freeform 290"/>
            <p:cNvSpPr>
              <a:spLocks/>
            </p:cNvSpPr>
            <p:nvPr/>
          </p:nvSpPr>
          <p:spPr bwMode="auto">
            <a:xfrm>
              <a:off x="1281" y="3075"/>
              <a:ext cx="2"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4" name="Freeform 291"/>
            <p:cNvSpPr>
              <a:spLocks/>
            </p:cNvSpPr>
            <p:nvPr/>
          </p:nvSpPr>
          <p:spPr bwMode="auto">
            <a:xfrm>
              <a:off x="1121" y="3075"/>
              <a:ext cx="161" cy="91"/>
            </a:xfrm>
            <a:custGeom>
              <a:avLst/>
              <a:gdLst>
                <a:gd name="T0" fmla="*/ 0 w 3547"/>
                <a:gd name="T1" fmla="*/ 0 h 1633"/>
                <a:gd name="T2" fmla="*/ 0 w 3547"/>
                <a:gd name="T3" fmla="*/ 0 h 1633"/>
                <a:gd name="T4" fmla="*/ 0 w 3547"/>
                <a:gd name="T5" fmla="*/ 0 h 1633"/>
                <a:gd name="T6" fmla="*/ 0 w 3547"/>
                <a:gd name="T7" fmla="*/ 0 h 1633"/>
                <a:gd name="T8" fmla="*/ 0 w 3547"/>
                <a:gd name="T9" fmla="*/ 0 h 1633"/>
                <a:gd name="T10" fmla="*/ 0 w 3547"/>
                <a:gd name="T11" fmla="*/ 0 h 1633"/>
                <a:gd name="T12" fmla="*/ 0 60000 65536"/>
                <a:gd name="T13" fmla="*/ 0 60000 65536"/>
                <a:gd name="T14" fmla="*/ 0 60000 65536"/>
                <a:gd name="T15" fmla="*/ 0 60000 65536"/>
                <a:gd name="T16" fmla="*/ 0 60000 65536"/>
                <a:gd name="T17" fmla="*/ 0 60000 65536"/>
                <a:gd name="T18" fmla="*/ 0 w 3547"/>
                <a:gd name="T19" fmla="*/ 0 h 1633"/>
                <a:gd name="T20" fmla="*/ 3547 w 3547"/>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3547" h="1633">
                  <a:moveTo>
                    <a:pt x="8" y="1614"/>
                  </a:moveTo>
                  <a:lnTo>
                    <a:pt x="0" y="1595"/>
                  </a:lnTo>
                  <a:lnTo>
                    <a:pt x="3531" y="0"/>
                  </a:lnTo>
                  <a:lnTo>
                    <a:pt x="3547" y="38"/>
                  </a:lnTo>
                  <a:lnTo>
                    <a:pt x="17" y="1633"/>
                  </a:lnTo>
                  <a:lnTo>
                    <a:pt x="8" y="161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5" name="Freeform 292"/>
            <p:cNvSpPr>
              <a:spLocks/>
            </p:cNvSpPr>
            <p:nvPr/>
          </p:nvSpPr>
          <p:spPr bwMode="auto">
            <a:xfrm>
              <a:off x="1120" y="3164"/>
              <a:ext cx="2" cy="2"/>
            </a:xfrm>
            <a:custGeom>
              <a:avLst/>
              <a:gdLst>
                <a:gd name="T0" fmla="*/ 0 w 29"/>
                <a:gd name="T1" fmla="*/ 0 h 40"/>
                <a:gd name="T2" fmla="*/ 0 w 29"/>
                <a:gd name="T3" fmla="*/ 0 h 40"/>
                <a:gd name="T4" fmla="*/ 0 w 29"/>
                <a:gd name="T5" fmla="*/ 0 h 40"/>
                <a:gd name="T6" fmla="*/ 0 w 29"/>
                <a:gd name="T7" fmla="*/ 0 h 40"/>
                <a:gd name="T8" fmla="*/ 0 w 29"/>
                <a:gd name="T9" fmla="*/ 0 h 40"/>
                <a:gd name="T10" fmla="*/ 0 w 29"/>
                <a:gd name="T11" fmla="*/ 0 h 40"/>
                <a:gd name="T12" fmla="*/ 0 w 29"/>
                <a:gd name="T13" fmla="*/ 0 h 40"/>
                <a:gd name="T14" fmla="*/ 0 w 29"/>
                <a:gd name="T15" fmla="*/ 0 h 40"/>
                <a:gd name="T16" fmla="*/ 0 w 29"/>
                <a:gd name="T17" fmla="*/ 0 h 40"/>
                <a:gd name="T18" fmla="*/ 0 w 29"/>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6" name="Freeform 293"/>
            <p:cNvSpPr>
              <a:spLocks/>
            </p:cNvSpPr>
            <p:nvPr/>
          </p:nvSpPr>
          <p:spPr bwMode="auto">
            <a:xfrm>
              <a:off x="1112" y="3169"/>
              <a:ext cx="50" cy="122"/>
            </a:xfrm>
            <a:custGeom>
              <a:avLst/>
              <a:gdLst>
                <a:gd name="T0" fmla="*/ 0 w 1103"/>
                <a:gd name="T1" fmla="*/ 0 h 2201"/>
                <a:gd name="T2" fmla="*/ 0 w 1103"/>
                <a:gd name="T3" fmla="*/ 0 h 2201"/>
                <a:gd name="T4" fmla="*/ 0 w 1103"/>
                <a:gd name="T5" fmla="*/ 0 h 2201"/>
                <a:gd name="T6" fmla="*/ 0 w 1103"/>
                <a:gd name="T7" fmla="*/ 0 h 2201"/>
                <a:gd name="T8" fmla="*/ 0 w 1103"/>
                <a:gd name="T9" fmla="*/ 0 h 2201"/>
                <a:gd name="T10" fmla="*/ 0 w 1103"/>
                <a:gd name="T11" fmla="*/ 0 h 2201"/>
                <a:gd name="T12" fmla="*/ 0 w 1103"/>
                <a:gd name="T13" fmla="*/ 0 h 2201"/>
                <a:gd name="T14" fmla="*/ 0 w 1103"/>
                <a:gd name="T15" fmla="*/ 0 h 2201"/>
                <a:gd name="T16" fmla="*/ 0 w 1103"/>
                <a:gd name="T17" fmla="*/ 0 h 2201"/>
                <a:gd name="T18" fmla="*/ 0 w 1103"/>
                <a:gd name="T19" fmla="*/ 0 h 2201"/>
                <a:gd name="T20" fmla="*/ 0 w 1103"/>
                <a:gd name="T21" fmla="*/ 0 h 2201"/>
                <a:gd name="T22" fmla="*/ 0 w 1103"/>
                <a:gd name="T23" fmla="*/ 0 h 2201"/>
                <a:gd name="T24" fmla="*/ 0 w 1103"/>
                <a:gd name="T25" fmla="*/ 0 h 2201"/>
                <a:gd name="T26" fmla="*/ 0 w 1103"/>
                <a:gd name="T27" fmla="*/ 0 h 2201"/>
                <a:gd name="T28" fmla="*/ 0 w 1103"/>
                <a:gd name="T29" fmla="*/ 0 h 2201"/>
                <a:gd name="T30" fmla="*/ 0 w 1103"/>
                <a:gd name="T31" fmla="*/ 0 h 2201"/>
                <a:gd name="T32" fmla="*/ 0 w 1103"/>
                <a:gd name="T33" fmla="*/ 0 h 2201"/>
                <a:gd name="T34" fmla="*/ 0 w 1103"/>
                <a:gd name="T35" fmla="*/ 0 h 2201"/>
                <a:gd name="T36" fmla="*/ 0 w 1103"/>
                <a:gd name="T37" fmla="*/ 0 h 2201"/>
                <a:gd name="T38" fmla="*/ 0 w 1103"/>
                <a:gd name="T39" fmla="*/ 0 h 2201"/>
                <a:gd name="T40" fmla="*/ 0 w 1103"/>
                <a:gd name="T41" fmla="*/ 0 h 2201"/>
                <a:gd name="T42" fmla="*/ 0 w 1103"/>
                <a:gd name="T43" fmla="*/ 0 h 2201"/>
                <a:gd name="T44" fmla="*/ 0 w 1103"/>
                <a:gd name="T45" fmla="*/ 0 h 2201"/>
                <a:gd name="T46" fmla="*/ 0 w 1103"/>
                <a:gd name="T47" fmla="*/ 0 h 2201"/>
                <a:gd name="T48" fmla="*/ 0 w 1103"/>
                <a:gd name="T49" fmla="*/ 0 h 2201"/>
                <a:gd name="T50" fmla="*/ 0 w 1103"/>
                <a:gd name="T51" fmla="*/ 0 h 2201"/>
                <a:gd name="T52" fmla="*/ 0 w 1103"/>
                <a:gd name="T53" fmla="*/ 0 h 2201"/>
                <a:gd name="T54" fmla="*/ 0 w 1103"/>
                <a:gd name="T55" fmla="*/ 0 h 2201"/>
                <a:gd name="T56" fmla="*/ 0 w 1103"/>
                <a:gd name="T57" fmla="*/ 0 h 2201"/>
                <a:gd name="T58" fmla="*/ 0 w 1103"/>
                <a:gd name="T59" fmla="*/ 0 h 2201"/>
                <a:gd name="T60" fmla="*/ 0 w 1103"/>
                <a:gd name="T61" fmla="*/ 0 h 2201"/>
                <a:gd name="T62" fmla="*/ 0 w 1103"/>
                <a:gd name="T63" fmla="*/ 0 h 2201"/>
                <a:gd name="T64" fmla="*/ 0 w 1103"/>
                <a:gd name="T65" fmla="*/ 0 h 2201"/>
                <a:gd name="T66" fmla="*/ 0 w 1103"/>
                <a:gd name="T67" fmla="*/ 0 h 2201"/>
                <a:gd name="T68" fmla="*/ 0 w 1103"/>
                <a:gd name="T69" fmla="*/ 0 h 2201"/>
                <a:gd name="T70" fmla="*/ 0 w 1103"/>
                <a:gd name="T71" fmla="*/ 0 h 2201"/>
                <a:gd name="T72" fmla="*/ 0 w 1103"/>
                <a:gd name="T73" fmla="*/ 0 h 2201"/>
                <a:gd name="T74" fmla="*/ 0 w 1103"/>
                <a:gd name="T75" fmla="*/ 0 h 2201"/>
                <a:gd name="T76" fmla="*/ 0 w 1103"/>
                <a:gd name="T77" fmla="*/ 0 h 2201"/>
                <a:gd name="T78" fmla="*/ 0 w 1103"/>
                <a:gd name="T79" fmla="*/ 0 h 2201"/>
                <a:gd name="T80" fmla="*/ 0 w 1103"/>
                <a:gd name="T81" fmla="*/ 0 h 2201"/>
                <a:gd name="T82" fmla="*/ 0 w 1103"/>
                <a:gd name="T83" fmla="*/ 0 h 2201"/>
                <a:gd name="T84" fmla="*/ 0 w 1103"/>
                <a:gd name="T85" fmla="*/ 0 h 2201"/>
                <a:gd name="T86" fmla="*/ 0 w 1103"/>
                <a:gd name="T87" fmla="*/ 0 h 2201"/>
                <a:gd name="T88" fmla="*/ 0 w 1103"/>
                <a:gd name="T89" fmla="*/ 0 h 2201"/>
                <a:gd name="T90" fmla="*/ 0 w 1103"/>
                <a:gd name="T91" fmla="*/ 0 h 2201"/>
                <a:gd name="T92" fmla="*/ 0 w 1103"/>
                <a:gd name="T93" fmla="*/ 0 h 2201"/>
                <a:gd name="T94" fmla="*/ 0 w 1103"/>
                <a:gd name="T95" fmla="*/ 0 h 2201"/>
                <a:gd name="T96" fmla="*/ 0 w 1103"/>
                <a:gd name="T97" fmla="*/ 0 h 2201"/>
                <a:gd name="T98" fmla="*/ 0 w 1103"/>
                <a:gd name="T99" fmla="*/ 0 h 2201"/>
                <a:gd name="T100" fmla="*/ 0 w 1103"/>
                <a:gd name="T101" fmla="*/ 0 h 2201"/>
                <a:gd name="T102" fmla="*/ 0 w 1103"/>
                <a:gd name="T103" fmla="*/ 0 h 2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1"/>
                <a:gd name="T158" fmla="*/ 1103 w 1103"/>
                <a:gd name="T159" fmla="*/ 2201 h 2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1">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7" name="Freeform 294"/>
            <p:cNvSpPr>
              <a:spLocks/>
            </p:cNvSpPr>
            <p:nvPr/>
          </p:nvSpPr>
          <p:spPr bwMode="auto">
            <a:xfrm>
              <a:off x="1111" y="3169"/>
              <a:ext cx="50" cy="122"/>
            </a:xfrm>
            <a:custGeom>
              <a:avLst/>
              <a:gdLst>
                <a:gd name="T0" fmla="*/ 0 w 1103"/>
                <a:gd name="T1" fmla="*/ 0 h 2202"/>
                <a:gd name="T2" fmla="*/ 0 w 1103"/>
                <a:gd name="T3" fmla="*/ 0 h 2202"/>
                <a:gd name="T4" fmla="*/ 0 w 1103"/>
                <a:gd name="T5" fmla="*/ 0 h 2202"/>
                <a:gd name="T6" fmla="*/ 0 w 1103"/>
                <a:gd name="T7" fmla="*/ 0 h 2202"/>
                <a:gd name="T8" fmla="*/ 0 w 1103"/>
                <a:gd name="T9" fmla="*/ 0 h 2202"/>
                <a:gd name="T10" fmla="*/ 0 w 1103"/>
                <a:gd name="T11" fmla="*/ 0 h 2202"/>
                <a:gd name="T12" fmla="*/ 0 w 1103"/>
                <a:gd name="T13" fmla="*/ 0 h 2202"/>
                <a:gd name="T14" fmla="*/ 0 w 1103"/>
                <a:gd name="T15" fmla="*/ 0 h 2202"/>
                <a:gd name="T16" fmla="*/ 0 w 1103"/>
                <a:gd name="T17" fmla="*/ 0 h 2202"/>
                <a:gd name="T18" fmla="*/ 0 w 1103"/>
                <a:gd name="T19" fmla="*/ 0 h 2202"/>
                <a:gd name="T20" fmla="*/ 0 w 1103"/>
                <a:gd name="T21" fmla="*/ 0 h 2202"/>
                <a:gd name="T22" fmla="*/ 0 w 1103"/>
                <a:gd name="T23" fmla="*/ 0 h 2202"/>
                <a:gd name="T24" fmla="*/ 0 w 1103"/>
                <a:gd name="T25" fmla="*/ 0 h 2202"/>
                <a:gd name="T26" fmla="*/ 0 w 1103"/>
                <a:gd name="T27" fmla="*/ 0 h 2202"/>
                <a:gd name="T28" fmla="*/ 0 w 1103"/>
                <a:gd name="T29" fmla="*/ 0 h 2202"/>
                <a:gd name="T30" fmla="*/ 0 w 1103"/>
                <a:gd name="T31" fmla="*/ 0 h 2202"/>
                <a:gd name="T32" fmla="*/ 0 w 1103"/>
                <a:gd name="T33" fmla="*/ 0 h 2202"/>
                <a:gd name="T34" fmla="*/ 0 w 1103"/>
                <a:gd name="T35" fmla="*/ 0 h 2202"/>
                <a:gd name="T36" fmla="*/ 0 w 1103"/>
                <a:gd name="T37" fmla="*/ 0 h 2202"/>
                <a:gd name="T38" fmla="*/ 0 w 1103"/>
                <a:gd name="T39" fmla="*/ 0 h 2202"/>
                <a:gd name="T40" fmla="*/ 0 w 1103"/>
                <a:gd name="T41" fmla="*/ 0 h 2202"/>
                <a:gd name="T42" fmla="*/ 0 w 1103"/>
                <a:gd name="T43" fmla="*/ 0 h 2202"/>
                <a:gd name="T44" fmla="*/ 0 w 1103"/>
                <a:gd name="T45" fmla="*/ 0 h 2202"/>
                <a:gd name="T46" fmla="*/ 0 w 1103"/>
                <a:gd name="T47" fmla="*/ 0 h 2202"/>
                <a:gd name="T48" fmla="*/ 0 w 1103"/>
                <a:gd name="T49" fmla="*/ 0 h 2202"/>
                <a:gd name="T50" fmla="*/ 0 w 1103"/>
                <a:gd name="T51" fmla="*/ 0 h 2202"/>
                <a:gd name="T52" fmla="*/ 0 w 1103"/>
                <a:gd name="T53" fmla="*/ 0 h 2202"/>
                <a:gd name="T54" fmla="*/ 0 w 1103"/>
                <a:gd name="T55" fmla="*/ 0 h 2202"/>
                <a:gd name="T56" fmla="*/ 0 w 1103"/>
                <a:gd name="T57" fmla="*/ 0 h 2202"/>
                <a:gd name="T58" fmla="*/ 0 w 1103"/>
                <a:gd name="T59" fmla="*/ 0 h 2202"/>
                <a:gd name="T60" fmla="*/ 0 w 1103"/>
                <a:gd name="T61" fmla="*/ 0 h 2202"/>
                <a:gd name="T62" fmla="*/ 0 w 1103"/>
                <a:gd name="T63" fmla="*/ 0 h 2202"/>
                <a:gd name="T64" fmla="*/ 0 w 1103"/>
                <a:gd name="T65" fmla="*/ 0 h 2202"/>
                <a:gd name="T66" fmla="*/ 0 w 1103"/>
                <a:gd name="T67" fmla="*/ 0 h 2202"/>
                <a:gd name="T68" fmla="*/ 0 w 1103"/>
                <a:gd name="T69" fmla="*/ 0 h 2202"/>
                <a:gd name="T70" fmla="*/ 0 w 1103"/>
                <a:gd name="T71" fmla="*/ 0 h 2202"/>
                <a:gd name="T72" fmla="*/ 0 w 1103"/>
                <a:gd name="T73" fmla="*/ 0 h 2202"/>
                <a:gd name="T74" fmla="*/ 0 w 1103"/>
                <a:gd name="T75" fmla="*/ 0 h 2202"/>
                <a:gd name="T76" fmla="*/ 0 w 1103"/>
                <a:gd name="T77" fmla="*/ 0 h 2202"/>
                <a:gd name="T78" fmla="*/ 0 w 1103"/>
                <a:gd name="T79" fmla="*/ 0 h 2202"/>
                <a:gd name="T80" fmla="*/ 0 w 1103"/>
                <a:gd name="T81" fmla="*/ 0 h 2202"/>
                <a:gd name="T82" fmla="*/ 0 w 1103"/>
                <a:gd name="T83" fmla="*/ 0 h 2202"/>
                <a:gd name="T84" fmla="*/ 0 w 1103"/>
                <a:gd name="T85" fmla="*/ 0 h 2202"/>
                <a:gd name="T86" fmla="*/ 0 w 1103"/>
                <a:gd name="T87" fmla="*/ 0 h 2202"/>
                <a:gd name="T88" fmla="*/ 0 w 1103"/>
                <a:gd name="T89" fmla="*/ 0 h 2202"/>
                <a:gd name="T90" fmla="*/ 0 w 1103"/>
                <a:gd name="T91" fmla="*/ 0 h 2202"/>
                <a:gd name="T92" fmla="*/ 0 w 1103"/>
                <a:gd name="T93" fmla="*/ 0 h 2202"/>
                <a:gd name="T94" fmla="*/ 0 w 1103"/>
                <a:gd name="T95" fmla="*/ 0 h 2202"/>
                <a:gd name="T96" fmla="*/ 0 w 1103"/>
                <a:gd name="T97" fmla="*/ 0 h 2202"/>
                <a:gd name="T98" fmla="*/ 0 w 1103"/>
                <a:gd name="T99" fmla="*/ 0 h 2202"/>
                <a:gd name="T100" fmla="*/ 0 w 1103"/>
                <a:gd name="T101" fmla="*/ 0 h 2202"/>
                <a:gd name="T102" fmla="*/ 0 w 1103"/>
                <a:gd name="T103" fmla="*/ 0 h 2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2"/>
                <a:gd name="T158" fmla="*/ 1103 w 1103"/>
                <a:gd name="T159" fmla="*/ 2202 h 2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2">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8" name="Freeform 295"/>
            <p:cNvSpPr>
              <a:spLocks/>
            </p:cNvSpPr>
            <p:nvPr/>
          </p:nvSpPr>
          <p:spPr bwMode="auto">
            <a:xfrm>
              <a:off x="1288" y="3074"/>
              <a:ext cx="52" cy="121"/>
            </a:xfrm>
            <a:custGeom>
              <a:avLst/>
              <a:gdLst>
                <a:gd name="T0" fmla="*/ 0 w 1133"/>
                <a:gd name="T1" fmla="*/ 0 h 2181"/>
                <a:gd name="T2" fmla="*/ 0 w 1133"/>
                <a:gd name="T3" fmla="*/ 0 h 2181"/>
                <a:gd name="T4" fmla="*/ 0 w 1133"/>
                <a:gd name="T5" fmla="*/ 0 h 2181"/>
                <a:gd name="T6" fmla="*/ 0 w 1133"/>
                <a:gd name="T7" fmla="*/ 0 h 2181"/>
                <a:gd name="T8" fmla="*/ 0 w 1133"/>
                <a:gd name="T9" fmla="*/ 0 h 2181"/>
                <a:gd name="T10" fmla="*/ 0 w 1133"/>
                <a:gd name="T11" fmla="*/ 0 h 2181"/>
                <a:gd name="T12" fmla="*/ 0 w 1133"/>
                <a:gd name="T13" fmla="*/ 0 h 2181"/>
                <a:gd name="T14" fmla="*/ 0 w 1133"/>
                <a:gd name="T15" fmla="*/ 0 h 2181"/>
                <a:gd name="T16" fmla="*/ 0 w 1133"/>
                <a:gd name="T17" fmla="*/ 0 h 2181"/>
                <a:gd name="T18" fmla="*/ 0 w 1133"/>
                <a:gd name="T19" fmla="*/ 0 h 2181"/>
                <a:gd name="T20" fmla="*/ 0 w 1133"/>
                <a:gd name="T21" fmla="*/ 0 h 2181"/>
                <a:gd name="T22" fmla="*/ 0 w 1133"/>
                <a:gd name="T23" fmla="*/ 0 h 2181"/>
                <a:gd name="T24" fmla="*/ 0 w 1133"/>
                <a:gd name="T25" fmla="*/ 0 h 2181"/>
                <a:gd name="T26" fmla="*/ 0 w 1133"/>
                <a:gd name="T27" fmla="*/ 0 h 2181"/>
                <a:gd name="T28" fmla="*/ 0 w 1133"/>
                <a:gd name="T29" fmla="*/ 0 h 2181"/>
                <a:gd name="T30" fmla="*/ 0 w 1133"/>
                <a:gd name="T31" fmla="*/ 0 h 2181"/>
                <a:gd name="T32" fmla="*/ 0 w 1133"/>
                <a:gd name="T33" fmla="*/ 0 h 2181"/>
                <a:gd name="T34" fmla="*/ 0 w 1133"/>
                <a:gd name="T35" fmla="*/ 0 h 2181"/>
                <a:gd name="T36" fmla="*/ 0 w 1133"/>
                <a:gd name="T37" fmla="*/ 0 h 2181"/>
                <a:gd name="T38" fmla="*/ 0 w 1133"/>
                <a:gd name="T39" fmla="*/ 0 h 2181"/>
                <a:gd name="T40" fmla="*/ 0 w 1133"/>
                <a:gd name="T41" fmla="*/ 0 h 2181"/>
                <a:gd name="T42" fmla="*/ 0 w 1133"/>
                <a:gd name="T43" fmla="*/ 0 h 2181"/>
                <a:gd name="T44" fmla="*/ 0 w 1133"/>
                <a:gd name="T45" fmla="*/ 0 h 2181"/>
                <a:gd name="T46" fmla="*/ 0 w 1133"/>
                <a:gd name="T47" fmla="*/ 0 h 2181"/>
                <a:gd name="T48" fmla="*/ 0 w 1133"/>
                <a:gd name="T49" fmla="*/ 0 h 2181"/>
                <a:gd name="T50" fmla="*/ 0 w 1133"/>
                <a:gd name="T51" fmla="*/ 0 h 2181"/>
                <a:gd name="T52" fmla="*/ 0 w 1133"/>
                <a:gd name="T53" fmla="*/ 0 h 2181"/>
                <a:gd name="T54" fmla="*/ 0 w 1133"/>
                <a:gd name="T55" fmla="*/ 0 h 2181"/>
                <a:gd name="T56" fmla="*/ 0 w 1133"/>
                <a:gd name="T57" fmla="*/ 0 h 2181"/>
                <a:gd name="T58" fmla="*/ 0 w 1133"/>
                <a:gd name="T59" fmla="*/ 0 h 2181"/>
                <a:gd name="T60" fmla="*/ 0 w 1133"/>
                <a:gd name="T61" fmla="*/ 0 h 2181"/>
                <a:gd name="T62" fmla="*/ 0 w 1133"/>
                <a:gd name="T63" fmla="*/ 0 h 2181"/>
                <a:gd name="T64" fmla="*/ 0 w 1133"/>
                <a:gd name="T65" fmla="*/ 0 h 2181"/>
                <a:gd name="T66" fmla="*/ 0 w 1133"/>
                <a:gd name="T67" fmla="*/ 0 h 2181"/>
                <a:gd name="T68" fmla="*/ 0 w 1133"/>
                <a:gd name="T69" fmla="*/ 0 h 2181"/>
                <a:gd name="T70" fmla="*/ 0 w 1133"/>
                <a:gd name="T71" fmla="*/ 0 h 2181"/>
                <a:gd name="T72" fmla="*/ 0 w 1133"/>
                <a:gd name="T73" fmla="*/ 0 h 2181"/>
                <a:gd name="T74" fmla="*/ 0 w 1133"/>
                <a:gd name="T75" fmla="*/ 0 h 2181"/>
                <a:gd name="T76" fmla="*/ 0 w 1133"/>
                <a:gd name="T77" fmla="*/ 0 h 2181"/>
                <a:gd name="T78" fmla="*/ 0 w 1133"/>
                <a:gd name="T79" fmla="*/ 0 h 2181"/>
                <a:gd name="T80" fmla="*/ 0 w 1133"/>
                <a:gd name="T81" fmla="*/ 0 h 2181"/>
                <a:gd name="T82" fmla="*/ 0 w 1133"/>
                <a:gd name="T83" fmla="*/ 0 h 2181"/>
                <a:gd name="T84" fmla="*/ 0 w 1133"/>
                <a:gd name="T85" fmla="*/ 0 h 2181"/>
                <a:gd name="T86" fmla="*/ 0 w 1133"/>
                <a:gd name="T87" fmla="*/ 0 h 2181"/>
                <a:gd name="T88" fmla="*/ 0 w 1133"/>
                <a:gd name="T89" fmla="*/ 0 h 2181"/>
                <a:gd name="T90" fmla="*/ 0 w 1133"/>
                <a:gd name="T91" fmla="*/ 0 h 2181"/>
                <a:gd name="T92" fmla="*/ 0 w 1133"/>
                <a:gd name="T93" fmla="*/ 0 h 2181"/>
                <a:gd name="T94" fmla="*/ 0 w 1133"/>
                <a:gd name="T95" fmla="*/ 0 h 2181"/>
                <a:gd name="T96" fmla="*/ 0 w 1133"/>
                <a:gd name="T97" fmla="*/ 0 h 2181"/>
                <a:gd name="T98" fmla="*/ 0 w 1133"/>
                <a:gd name="T99" fmla="*/ 0 h 2181"/>
                <a:gd name="T100" fmla="*/ 0 w 1133"/>
                <a:gd name="T101" fmla="*/ 0 h 2181"/>
                <a:gd name="T102" fmla="*/ 0 w 1133"/>
                <a:gd name="T103" fmla="*/ 0 h 2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3"/>
                <a:gd name="T157" fmla="*/ 0 h 2181"/>
                <a:gd name="T158" fmla="*/ 1133 w 1133"/>
                <a:gd name="T159" fmla="*/ 2181 h 2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3" h="2181">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9" name="Freeform 296"/>
            <p:cNvSpPr>
              <a:spLocks/>
            </p:cNvSpPr>
            <p:nvPr/>
          </p:nvSpPr>
          <p:spPr bwMode="auto">
            <a:xfrm>
              <a:off x="1288" y="3074"/>
              <a:ext cx="51" cy="122"/>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0" name="Freeform 297"/>
            <p:cNvSpPr>
              <a:spLocks/>
            </p:cNvSpPr>
            <p:nvPr/>
          </p:nvSpPr>
          <p:spPr bwMode="auto">
            <a:xfrm>
              <a:off x="1170" y="3144"/>
              <a:ext cx="164" cy="228"/>
            </a:xfrm>
            <a:custGeom>
              <a:avLst/>
              <a:gdLst>
                <a:gd name="T0" fmla="*/ 0 w 3622"/>
                <a:gd name="T1" fmla="*/ 0 h 4112"/>
                <a:gd name="T2" fmla="*/ 0 w 3622"/>
                <a:gd name="T3" fmla="*/ 0 h 4112"/>
                <a:gd name="T4" fmla="*/ 0 w 3622"/>
                <a:gd name="T5" fmla="*/ 0 h 4112"/>
                <a:gd name="T6" fmla="*/ 0 w 3622"/>
                <a:gd name="T7" fmla="*/ 0 h 4112"/>
                <a:gd name="T8" fmla="*/ 0 w 3622"/>
                <a:gd name="T9" fmla="*/ 0 h 4112"/>
                <a:gd name="T10" fmla="*/ 0 60000 65536"/>
                <a:gd name="T11" fmla="*/ 0 60000 65536"/>
                <a:gd name="T12" fmla="*/ 0 60000 65536"/>
                <a:gd name="T13" fmla="*/ 0 60000 65536"/>
                <a:gd name="T14" fmla="*/ 0 60000 65536"/>
                <a:gd name="T15" fmla="*/ 0 w 3622"/>
                <a:gd name="T16" fmla="*/ 0 h 4112"/>
                <a:gd name="T17" fmla="*/ 3622 w 3622"/>
                <a:gd name="T18" fmla="*/ 4112 h 4112"/>
              </a:gdLst>
              <a:ahLst/>
              <a:cxnLst>
                <a:cxn ang="T10">
                  <a:pos x="T0" y="T1"/>
                </a:cxn>
                <a:cxn ang="T11">
                  <a:pos x="T2" y="T3"/>
                </a:cxn>
                <a:cxn ang="T12">
                  <a:pos x="T4" y="T5"/>
                </a:cxn>
                <a:cxn ang="T13">
                  <a:pos x="T6" y="T7"/>
                </a:cxn>
                <a:cxn ang="T14">
                  <a:pos x="T8" y="T9"/>
                </a:cxn>
              </a:cxnLst>
              <a:rect l="T15" t="T16" r="T17" b="T18"/>
              <a:pathLst>
                <a:path w="3622" h="4112">
                  <a:moveTo>
                    <a:pt x="1404" y="4112"/>
                  </a:moveTo>
                  <a:lnTo>
                    <a:pt x="3622" y="3023"/>
                  </a:lnTo>
                  <a:lnTo>
                    <a:pt x="2218" y="0"/>
                  </a:lnTo>
                  <a:lnTo>
                    <a:pt x="0" y="989"/>
                  </a:lnTo>
                  <a:lnTo>
                    <a:pt x="1404" y="411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1" name="Freeform 298"/>
            <p:cNvSpPr>
              <a:spLocks/>
            </p:cNvSpPr>
            <p:nvPr/>
          </p:nvSpPr>
          <p:spPr bwMode="auto">
            <a:xfrm>
              <a:off x="1170" y="3141"/>
              <a:ext cx="164" cy="228"/>
            </a:xfrm>
            <a:custGeom>
              <a:avLst/>
              <a:gdLst>
                <a:gd name="T0" fmla="*/ 0 w 3622"/>
                <a:gd name="T1" fmla="*/ 0 h 4113"/>
                <a:gd name="T2" fmla="*/ 0 w 3622"/>
                <a:gd name="T3" fmla="*/ 0 h 4113"/>
                <a:gd name="T4" fmla="*/ 0 w 3622"/>
                <a:gd name="T5" fmla="*/ 0 h 4113"/>
                <a:gd name="T6" fmla="*/ 0 w 3622"/>
                <a:gd name="T7" fmla="*/ 0 h 4113"/>
                <a:gd name="T8" fmla="*/ 0 w 3622"/>
                <a:gd name="T9" fmla="*/ 0 h 4113"/>
                <a:gd name="T10" fmla="*/ 0 60000 65536"/>
                <a:gd name="T11" fmla="*/ 0 60000 65536"/>
                <a:gd name="T12" fmla="*/ 0 60000 65536"/>
                <a:gd name="T13" fmla="*/ 0 60000 65536"/>
                <a:gd name="T14" fmla="*/ 0 60000 65536"/>
                <a:gd name="T15" fmla="*/ 0 w 3622"/>
                <a:gd name="T16" fmla="*/ 0 h 4113"/>
                <a:gd name="T17" fmla="*/ 3622 w 3622"/>
                <a:gd name="T18" fmla="*/ 4113 h 4113"/>
              </a:gdLst>
              <a:ahLst/>
              <a:cxnLst>
                <a:cxn ang="T10">
                  <a:pos x="T0" y="T1"/>
                </a:cxn>
                <a:cxn ang="T11">
                  <a:pos x="T2" y="T3"/>
                </a:cxn>
                <a:cxn ang="T12">
                  <a:pos x="T4" y="T5"/>
                </a:cxn>
                <a:cxn ang="T13">
                  <a:pos x="T6" y="T7"/>
                </a:cxn>
                <a:cxn ang="T14">
                  <a:pos x="T8" y="T9"/>
                </a:cxn>
              </a:cxnLst>
              <a:rect l="T15" t="T16" r="T17" b="T18"/>
              <a:pathLst>
                <a:path w="3622" h="4113">
                  <a:moveTo>
                    <a:pt x="1404" y="4113"/>
                  </a:moveTo>
                  <a:lnTo>
                    <a:pt x="3622" y="3024"/>
                  </a:lnTo>
                  <a:lnTo>
                    <a:pt x="2218" y="0"/>
                  </a:lnTo>
                  <a:lnTo>
                    <a:pt x="0" y="989"/>
                  </a:lnTo>
                  <a:lnTo>
                    <a:pt x="1404" y="4113"/>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2" name="Freeform 299"/>
            <p:cNvSpPr>
              <a:spLocks/>
            </p:cNvSpPr>
            <p:nvPr/>
          </p:nvSpPr>
          <p:spPr bwMode="auto">
            <a:xfrm>
              <a:off x="1176" y="3146"/>
              <a:ext cx="157" cy="218"/>
            </a:xfrm>
            <a:custGeom>
              <a:avLst/>
              <a:gdLst>
                <a:gd name="T0" fmla="*/ 0 w 3446"/>
                <a:gd name="T1" fmla="*/ 0 h 3913"/>
                <a:gd name="T2" fmla="*/ 0 w 3446"/>
                <a:gd name="T3" fmla="*/ 0 h 3913"/>
                <a:gd name="T4" fmla="*/ 0 w 3446"/>
                <a:gd name="T5" fmla="*/ 0 h 3913"/>
                <a:gd name="T6" fmla="*/ 0 w 3446"/>
                <a:gd name="T7" fmla="*/ 0 h 3913"/>
                <a:gd name="T8" fmla="*/ 0 w 3446"/>
                <a:gd name="T9" fmla="*/ 0 h 3913"/>
                <a:gd name="T10" fmla="*/ 0 60000 65536"/>
                <a:gd name="T11" fmla="*/ 0 60000 65536"/>
                <a:gd name="T12" fmla="*/ 0 60000 65536"/>
                <a:gd name="T13" fmla="*/ 0 60000 65536"/>
                <a:gd name="T14" fmla="*/ 0 60000 65536"/>
                <a:gd name="T15" fmla="*/ 0 w 3446"/>
                <a:gd name="T16" fmla="*/ 0 h 3913"/>
                <a:gd name="T17" fmla="*/ 3446 w 3446"/>
                <a:gd name="T18" fmla="*/ 3913 h 3913"/>
              </a:gdLst>
              <a:ahLst/>
              <a:cxnLst>
                <a:cxn ang="T10">
                  <a:pos x="T0" y="T1"/>
                </a:cxn>
                <a:cxn ang="T11">
                  <a:pos x="T2" y="T3"/>
                </a:cxn>
                <a:cxn ang="T12">
                  <a:pos x="T4" y="T5"/>
                </a:cxn>
                <a:cxn ang="T13">
                  <a:pos x="T6" y="T7"/>
                </a:cxn>
                <a:cxn ang="T14">
                  <a:pos x="T8" y="T9"/>
                </a:cxn>
              </a:cxnLst>
              <a:rect l="T15" t="T16" r="T17" b="T18"/>
              <a:pathLst>
                <a:path w="3446" h="3913">
                  <a:moveTo>
                    <a:pt x="1335" y="3913"/>
                  </a:moveTo>
                  <a:lnTo>
                    <a:pt x="3446" y="2878"/>
                  </a:lnTo>
                  <a:lnTo>
                    <a:pt x="2111" y="0"/>
                  </a:lnTo>
                  <a:lnTo>
                    <a:pt x="0" y="942"/>
                  </a:lnTo>
                  <a:lnTo>
                    <a:pt x="1335" y="3913"/>
                  </a:lnTo>
                  <a:close/>
                </a:path>
              </a:pathLst>
            </a:custGeom>
            <a:solidFill>
              <a:srgbClr val="1A78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3" name="Freeform 300"/>
            <p:cNvSpPr>
              <a:spLocks/>
            </p:cNvSpPr>
            <p:nvPr/>
          </p:nvSpPr>
          <p:spPr bwMode="auto">
            <a:xfrm>
              <a:off x="1183" y="3109"/>
              <a:ext cx="19" cy="19"/>
            </a:xfrm>
            <a:custGeom>
              <a:avLst/>
              <a:gdLst>
                <a:gd name="T0" fmla="*/ 0 w 431"/>
                <a:gd name="T1" fmla="*/ 0 h 343"/>
                <a:gd name="T2" fmla="*/ 0 w 431"/>
                <a:gd name="T3" fmla="*/ 0 h 343"/>
                <a:gd name="T4" fmla="*/ 0 w 431"/>
                <a:gd name="T5" fmla="*/ 0 h 343"/>
                <a:gd name="T6" fmla="*/ 0 w 431"/>
                <a:gd name="T7" fmla="*/ 0 h 343"/>
                <a:gd name="T8" fmla="*/ 0 w 431"/>
                <a:gd name="T9" fmla="*/ 0 h 343"/>
                <a:gd name="T10" fmla="*/ 0 60000 65536"/>
                <a:gd name="T11" fmla="*/ 0 60000 65536"/>
                <a:gd name="T12" fmla="*/ 0 60000 65536"/>
                <a:gd name="T13" fmla="*/ 0 60000 65536"/>
                <a:gd name="T14" fmla="*/ 0 60000 65536"/>
                <a:gd name="T15" fmla="*/ 0 w 431"/>
                <a:gd name="T16" fmla="*/ 0 h 343"/>
                <a:gd name="T17" fmla="*/ 431 w 431"/>
                <a:gd name="T18" fmla="*/ 343 h 343"/>
              </a:gdLst>
              <a:ahLst/>
              <a:cxnLst>
                <a:cxn ang="T10">
                  <a:pos x="T0" y="T1"/>
                </a:cxn>
                <a:cxn ang="T11">
                  <a:pos x="T2" y="T3"/>
                </a:cxn>
                <a:cxn ang="T12">
                  <a:pos x="T4" y="T5"/>
                </a:cxn>
                <a:cxn ang="T13">
                  <a:pos x="T6" y="T7"/>
                </a:cxn>
                <a:cxn ang="T14">
                  <a:pos x="T8" y="T9"/>
                </a:cxn>
              </a:cxnLst>
              <a:rect l="T15" t="T16" r="T17" b="T18"/>
              <a:pathLst>
                <a:path w="431" h="343">
                  <a:moveTo>
                    <a:pt x="431" y="186"/>
                  </a:moveTo>
                  <a:lnTo>
                    <a:pt x="79" y="343"/>
                  </a:lnTo>
                  <a:lnTo>
                    <a:pt x="0" y="157"/>
                  </a:lnTo>
                  <a:lnTo>
                    <a:pt x="352" y="0"/>
                  </a:lnTo>
                  <a:lnTo>
                    <a:pt x="431"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4" name="Freeform 301"/>
            <p:cNvSpPr>
              <a:spLocks/>
            </p:cNvSpPr>
            <p:nvPr/>
          </p:nvSpPr>
          <p:spPr bwMode="auto">
            <a:xfrm>
              <a:off x="1186" y="3112"/>
              <a:ext cx="16" cy="15"/>
            </a:xfrm>
            <a:custGeom>
              <a:avLst/>
              <a:gdLst>
                <a:gd name="T0" fmla="*/ 0 w 347"/>
                <a:gd name="T1" fmla="*/ 0 h 257"/>
                <a:gd name="T2" fmla="*/ 0 w 347"/>
                <a:gd name="T3" fmla="*/ 0 h 257"/>
                <a:gd name="T4" fmla="*/ 0 w 347"/>
                <a:gd name="T5" fmla="*/ 0 h 257"/>
                <a:gd name="T6" fmla="*/ 0 w 347"/>
                <a:gd name="T7" fmla="*/ 0 h 257"/>
                <a:gd name="T8" fmla="*/ 0 w 347"/>
                <a:gd name="T9" fmla="*/ 0 h 257"/>
                <a:gd name="T10" fmla="*/ 0 60000 65536"/>
                <a:gd name="T11" fmla="*/ 0 60000 65536"/>
                <a:gd name="T12" fmla="*/ 0 60000 65536"/>
                <a:gd name="T13" fmla="*/ 0 60000 65536"/>
                <a:gd name="T14" fmla="*/ 0 60000 65536"/>
                <a:gd name="T15" fmla="*/ 0 w 347"/>
                <a:gd name="T16" fmla="*/ 0 h 257"/>
                <a:gd name="T17" fmla="*/ 347 w 347"/>
                <a:gd name="T18" fmla="*/ 257 h 257"/>
              </a:gdLst>
              <a:ahLst/>
              <a:cxnLst>
                <a:cxn ang="T10">
                  <a:pos x="T0" y="T1"/>
                </a:cxn>
                <a:cxn ang="T11">
                  <a:pos x="T2" y="T3"/>
                </a:cxn>
                <a:cxn ang="T12">
                  <a:pos x="T4" y="T5"/>
                </a:cxn>
                <a:cxn ang="T13">
                  <a:pos x="T6" y="T7"/>
                </a:cxn>
                <a:cxn ang="T14">
                  <a:pos x="T8" y="T9"/>
                </a:cxn>
              </a:cxnLst>
              <a:rect l="T15" t="T16" r="T17" b="T18"/>
              <a:pathLst>
                <a:path w="347" h="257">
                  <a:moveTo>
                    <a:pt x="347" y="126"/>
                  </a:moveTo>
                  <a:lnTo>
                    <a:pt x="53" y="257"/>
                  </a:lnTo>
                  <a:lnTo>
                    <a:pt x="0" y="132"/>
                  </a:lnTo>
                  <a:lnTo>
                    <a:pt x="294" y="0"/>
                  </a:lnTo>
                  <a:lnTo>
                    <a:pt x="347" y="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5" name="Freeform 302"/>
            <p:cNvSpPr>
              <a:spLocks/>
            </p:cNvSpPr>
            <p:nvPr/>
          </p:nvSpPr>
          <p:spPr bwMode="auto">
            <a:xfrm>
              <a:off x="1191" y="311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6" name="Freeform 303"/>
            <p:cNvSpPr>
              <a:spLocks/>
            </p:cNvSpPr>
            <p:nvPr/>
          </p:nvSpPr>
          <p:spPr bwMode="auto">
            <a:xfrm>
              <a:off x="1191" y="311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7" name="Freeform 304"/>
            <p:cNvSpPr>
              <a:spLocks/>
            </p:cNvSpPr>
            <p:nvPr/>
          </p:nvSpPr>
          <p:spPr bwMode="auto">
            <a:xfrm>
              <a:off x="1194" y="3113"/>
              <a:ext cx="6" cy="8"/>
            </a:xfrm>
            <a:custGeom>
              <a:avLst/>
              <a:gdLst>
                <a:gd name="T0" fmla="*/ 0 w 118"/>
                <a:gd name="T1" fmla="*/ 0 h 154"/>
                <a:gd name="T2" fmla="*/ 0 w 118"/>
                <a:gd name="T3" fmla="*/ 0 h 154"/>
                <a:gd name="T4" fmla="*/ 0 w 118"/>
                <a:gd name="T5" fmla="*/ 0 h 154"/>
                <a:gd name="T6" fmla="*/ 0 w 118"/>
                <a:gd name="T7" fmla="*/ 0 h 154"/>
                <a:gd name="T8" fmla="*/ 0 w 118"/>
                <a:gd name="T9" fmla="*/ 0 h 154"/>
                <a:gd name="T10" fmla="*/ 0 w 118"/>
                <a:gd name="T11" fmla="*/ 0 h 154"/>
                <a:gd name="T12" fmla="*/ 0 w 118"/>
                <a:gd name="T13" fmla="*/ 0 h 154"/>
                <a:gd name="T14" fmla="*/ 0 w 118"/>
                <a:gd name="T15" fmla="*/ 0 h 154"/>
                <a:gd name="T16" fmla="*/ 0 w 118"/>
                <a:gd name="T17" fmla="*/ 0 h 154"/>
                <a:gd name="T18" fmla="*/ 0 w 118"/>
                <a:gd name="T19" fmla="*/ 0 h 154"/>
                <a:gd name="T20" fmla="*/ 0 w 118"/>
                <a:gd name="T21" fmla="*/ 0 h 154"/>
                <a:gd name="T22" fmla="*/ 0 w 118"/>
                <a:gd name="T23" fmla="*/ 0 h 154"/>
                <a:gd name="T24" fmla="*/ 0 w 118"/>
                <a:gd name="T25" fmla="*/ 0 h 154"/>
                <a:gd name="T26" fmla="*/ 0 w 118"/>
                <a:gd name="T27" fmla="*/ 0 h 154"/>
                <a:gd name="T28" fmla="*/ 0 w 118"/>
                <a:gd name="T29" fmla="*/ 0 h 154"/>
                <a:gd name="T30" fmla="*/ 0 w 118"/>
                <a:gd name="T31" fmla="*/ 0 h 154"/>
                <a:gd name="T32" fmla="*/ 0 w 118"/>
                <a:gd name="T33" fmla="*/ 0 h 154"/>
                <a:gd name="T34" fmla="*/ 0 w 118"/>
                <a:gd name="T35" fmla="*/ 0 h 154"/>
                <a:gd name="T36" fmla="*/ 0 w 118"/>
                <a:gd name="T37" fmla="*/ 0 h 154"/>
                <a:gd name="T38" fmla="*/ 0 w 118"/>
                <a:gd name="T39" fmla="*/ 0 h 154"/>
                <a:gd name="T40" fmla="*/ 0 w 118"/>
                <a:gd name="T41" fmla="*/ 0 h 154"/>
                <a:gd name="T42" fmla="*/ 0 w 118"/>
                <a:gd name="T43" fmla="*/ 0 h 154"/>
                <a:gd name="T44" fmla="*/ 0 w 118"/>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154"/>
                <a:gd name="T71" fmla="*/ 118 w 118"/>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154">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8" name="Freeform 305"/>
            <p:cNvSpPr>
              <a:spLocks/>
            </p:cNvSpPr>
            <p:nvPr/>
          </p:nvSpPr>
          <p:spPr bwMode="auto">
            <a:xfrm>
              <a:off x="1207" y="3099"/>
              <a:ext cx="13" cy="16"/>
            </a:xfrm>
            <a:custGeom>
              <a:avLst/>
              <a:gdLst>
                <a:gd name="T0" fmla="*/ 0 w 287"/>
                <a:gd name="T1" fmla="*/ 0 h 280"/>
                <a:gd name="T2" fmla="*/ 0 w 287"/>
                <a:gd name="T3" fmla="*/ 0 h 280"/>
                <a:gd name="T4" fmla="*/ 0 w 287"/>
                <a:gd name="T5" fmla="*/ 0 h 280"/>
                <a:gd name="T6" fmla="*/ 0 w 287"/>
                <a:gd name="T7" fmla="*/ 0 h 280"/>
                <a:gd name="T8" fmla="*/ 0 w 287"/>
                <a:gd name="T9" fmla="*/ 0 h 280"/>
                <a:gd name="T10" fmla="*/ 0 60000 65536"/>
                <a:gd name="T11" fmla="*/ 0 60000 65536"/>
                <a:gd name="T12" fmla="*/ 0 60000 65536"/>
                <a:gd name="T13" fmla="*/ 0 60000 65536"/>
                <a:gd name="T14" fmla="*/ 0 60000 65536"/>
                <a:gd name="T15" fmla="*/ 0 w 287"/>
                <a:gd name="T16" fmla="*/ 0 h 280"/>
                <a:gd name="T17" fmla="*/ 287 w 287"/>
                <a:gd name="T18" fmla="*/ 280 h 280"/>
              </a:gdLst>
              <a:ahLst/>
              <a:cxnLst>
                <a:cxn ang="T10">
                  <a:pos x="T0" y="T1"/>
                </a:cxn>
                <a:cxn ang="T11">
                  <a:pos x="T2" y="T3"/>
                </a:cxn>
                <a:cxn ang="T12">
                  <a:pos x="T4" y="T5"/>
                </a:cxn>
                <a:cxn ang="T13">
                  <a:pos x="T6" y="T7"/>
                </a:cxn>
                <a:cxn ang="T14">
                  <a:pos x="T8" y="T9"/>
                </a:cxn>
              </a:cxnLst>
              <a:rect l="T15" t="T16" r="T17" b="T18"/>
              <a:pathLst>
                <a:path w="287" h="280">
                  <a:moveTo>
                    <a:pt x="287" y="186"/>
                  </a:moveTo>
                  <a:lnTo>
                    <a:pt x="78" y="280"/>
                  </a:lnTo>
                  <a:lnTo>
                    <a:pt x="0" y="93"/>
                  </a:lnTo>
                  <a:lnTo>
                    <a:pt x="210" y="0"/>
                  </a:lnTo>
                  <a:lnTo>
                    <a:pt x="287"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9" name="Freeform 306"/>
            <p:cNvSpPr>
              <a:spLocks/>
            </p:cNvSpPr>
            <p:nvPr/>
          </p:nvSpPr>
          <p:spPr bwMode="auto">
            <a:xfrm>
              <a:off x="1209" y="3102"/>
              <a:ext cx="11" cy="12"/>
            </a:xfrm>
            <a:custGeom>
              <a:avLst/>
              <a:gdLst>
                <a:gd name="T0" fmla="*/ 0 w 227"/>
                <a:gd name="T1" fmla="*/ 0 h 203"/>
                <a:gd name="T2" fmla="*/ 0 w 227"/>
                <a:gd name="T3" fmla="*/ 0 h 203"/>
                <a:gd name="T4" fmla="*/ 0 w 227"/>
                <a:gd name="T5" fmla="*/ 0 h 203"/>
                <a:gd name="T6" fmla="*/ 0 w 227"/>
                <a:gd name="T7" fmla="*/ 0 h 203"/>
                <a:gd name="T8" fmla="*/ 0 w 227"/>
                <a:gd name="T9" fmla="*/ 0 h 203"/>
                <a:gd name="T10" fmla="*/ 0 60000 65536"/>
                <a:gd name="T11" fmla="*/ 0 60000 65536"/>
                <a:gd name="T12" fmla="*/ 0 60000 65536"/>
                <a:gd name="T13" fmla="*/ 0 60000 65536"/>
                <a:gd name="T14" fmla="*/ 0 60000 65536"/>
                <a:gd name="T15" fmla="*/ 0 w 227"/>
                <a:gd name="T16" fmla="*/ 0 h 203"/>
                <a:gd name="T17" fmla="*/ 227 w 227"/>
                <a:gd name="T18" fmla="*/ 203 h 203"/>
              </a:gdLst>
              <a:ahLst/>
              <a:cxnLst>
                <a:cxn ang="T10">
                  <a:pos x="T0" y="T1"/>
                </a:cxn>
                <a:cxn ang="T11">
                  <a:pos x="T2" y="T3"/>
                </a:cxn>
                <a:cxn ang="T12">
                  <a:pos x="T4" y="T5"/>
                </a:cxn>
                <a:cxn ang="T13">
                  <a:pos x="T6" y="T7"/>
                </a:cxn>
                <a:cxn ang="T14">
                  <a:pos x="T8" y="T9"/>
                </a:cxn>
              </a:cxnLst>
              <a:rect l="T15" t="T16" r="T17" b="T18"/>
              <a:pathLst>
                <a:path w="227" h="203">
                  <a:moveTo>
                    <a:pt x="227" y="125"/>
                  </a:moveTo>
                  <a:lnTo>
                    <a:pt x="53" y="203"/>
                  </a:lnTo>
                  <a:lnTo>
                    <a:pt x="0" y="78"/>
                  </a:lnTo>
                  <a:lnTo>
                    <a:pt x="175" y="0"/>
                  </a:lnTo>
                  <a:lnTo>
                    <a:pt x="227" y="125"/>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0" name="Freeform 307"/>
            <p:cNvSpPr>
              <a:spLocks/>
            </p:cNvSpPr>
            <p:nvPr/>
          </p:nvSpPr>
          <p:spPr bwMode="auto">
            <a:xfrm>
              <a:off x="1209" y="310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1" name="Freeform 308"/>
            <p:cNvSpPr>
              <a:spLocks/>
            </p:cNvSpPr>
            <p:nvPr/>
          </p:nvSpPr>
          <p:spPr bwMode="auto">
            <a:xfrm>
              <a:off x="1209" y="310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2" name="Freeform 309"/>
            <p:cNvSpPr>
              <a:spLocks/>
            </p:cNvSpPr>
            <p:nvPr/>
          </p:nvSpPr>
          <p:spPr bwMode="auto">
            <a:xfrm>
              <a:off x="1212" y="3103"/>
              <a:ext cx="6" cy="8"/>
            </a:xfrm>
            <a:custGeom>
              <a:avLst/>
              <a:gdLst>
                <a:gd name="T0" fmla="*/ 0 w 119"/>
                <a:gd name="T1" fmla="*/ 0 h 154"/>
                <a:gd name="T2" fmla="*/ 0 w 119"/>
                <a:gd name="T3" fmla="*/ 0 h 154"/>
                <a:gd name="T4" fmla="*/ 0 w 119"/>
                <a:gd name="T5" fmla="*/ 0 h 154"/>
                <a:gd name="T6" fmla="*/ 0 w 119"/>
                <a:gd name="T7" fmla="*/ 0 h 154"/>
                <a:gd name="T8" fmla="*/ 0 w 119"/>
                <a:gd name="T9" fmla="*/ 0 h 154"/>
                <a:gd name="T10" fmla="*/ 0 w 119"/>
                <a:gd name="T11" fmla="*/ 0 h 154"/>
                <a:gd name="T12" fmla="*/ 0 w 119"/>
                <a:gd name="T13" fmla="*/ 0 h 154"/>
                <a:gd name="T14" fmla="*/ 0 w 119"/>
                <a:gd name="T15" fmla="*/ 0 h 154"/>
                <a:gd name="T16" fmla="*/ 0 w 119"/>
                <a:gd name="T17" fmla="*/ 0 h 154"/>
                <a:gd name="T18" fmla="*/ 0 w 119"/>
                <a:gd name="T19" fmla="*/ 0 h 154"/>
                <a:gd name="T20" fmla="*/ 0 w 119"/>
                <a:gd name="T21" fmla="*/ 0 h 154"/>
                <a:gd name="T22" fmla="*/ 0 w 119"/>
                <a:gd name="T23" fmla="*/ 0 h 154"/>
                <a:gd name="T24" fmla="*/ 0 w 119"/>
                <a:gd name="T25" fmla="*/ 0 h 154"/>
                <a:gd name="T26" fmla="*/ 0 w 119"/>
                <a:gd name="T27" fmla="*/ 0 h 154"/>
                <a:gd name="T28" fmla="*/ 0 w 119"/>
                <a:gd name="T29" fmla="*/ 0 h 154"/>
                <a:gd name="T30" fmla="*/ 0 w 119"/>
                <a:gd name="T31" fmla="*/ 0 h 154"/>
                <a:gd name="T32" fmla="*/ 0 w 119"/>
                <a:gd name="T33" fmla="*/ 0 h 154"/>
                <a:gd name="T34" fmla="*/ 0 w 119"/>
                <a:gd name="T35" fmla="*/ 0 h 154"/>
                <a:gd name="T36" fmla="*/ 0 w 119"/>
                <a:gd name="T37" fmla="*/ 0 h 154"/>
                <a:gd name="T38" fmla="*/ 0 w 119"/>
                <a:gd name="T39" fmla="*/ 0 h 154"/>
                <a:gd name="T40" fmla="*/ 0 w 119"/>
                <a:gd name="T41" fmla="*/ 0 h 154"/>
                <a:gd name="T42" fmla="*/ 0 w 119"/>
                <a:gd name="T43" fmla="*/ 0 h 154"/>
                <a:gd name="T44" fmla="*/ 0 w 119"/>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4"/>
                <a:gd name="T71" fmla="*/ 119 w 119"/>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4">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3" name="Freeform 310"/>
            <p:cNvSpPr>
              <a:spLocks/>
            </p:cNvSpPr>
            <p:nvPr/>
          </p:nvSpPr>
          <p:spPr bwMode="auto">
            <a:xfrm>
              <a:off x="1232" y="3092"/>
              <a:ext cx="4" cy="6"/>
            </a:xfrm>
            <a:custGeom>
              <a:avLst/>
              <a:gdLst>
                <a:gd name="T0" fmla="*/ 0 w 100"/>
                <a:gd name="T1" fmla="*/ 0 h 104"/>
                <a:gd name="T2" fmla="*/ 0 w 100"/>
                <a:gd name="T3" fmla="*/ 0 h 104"/>
                <a:gd name="T4" fmla="*/ 0 w 100"/>
                <a:gd name="T5" fmla="*/ 0 h 104"/>
                <a:gd name="T6" fmla="*/ 0 w 100"/>
                <a:gd name="T7" fmla="*/ 0 h 104"/>
                <a:gd name="T8" fmla="*/ 0 w 100"/>
                <a:gd name="T9" fmla="*/ 0 h 104"/>
                <a:gd name="T10" fmla="*/ 0 w 100"/>
                <a:gd name="T11" fmla="*/ 0 h 104"/>
                <a:gd name="T12" fmla="*/ 0 w 100"/>
                <a:gd name="T13" fmla="*/ 0 h 104"/>
                <a:gd name="T14" fmla="*/ 0 w 100"/>
                <a:gd name="T15" fmla="*/ 0 h 104"/>
                <a:gd name="T16" fmla="*/ 0 w 100"/>
                <a:gd name="T17" fmla="*/ 0 h 104"/>
                <a:gd name="T18" fmla="*/ 0 w 100"/>
                <a:gd name="T19" fmla="*/ 0 h 104"/>
                <a:gd name="T20" fmla="*/ 0 w 100"/>
                <a:gd name="T21" fmla="*/ 0 h 104"/>
                <a:gd name="T22" fmla="*/ 0 w 100"/>
                <a:gd name="T23" fmla="*/ 0 h 104"/>
                <a:gd name="T24" fmla="*/ 0 w 100"/>
                <a:gd name="T25" fmla="*/ 0 h 104"/>
                <a:gd name="T26" fmla="*/ 0 w 100"/>
                <a:gd name="T27" fmla="*/ 0 h 104"/>
                <a:gd name="T28" fmla="*/ 0 w 100"/>
                <a:gd name="T29" fmla="*/ 0 h 104"/>
                <a:gd name="T30" fmla="*/ 0 w 100"/>
                <a:gd name="T31" fmla="*/ 0 h 104"/>
                <a:gd name="T32" fmla="*/ 0 w 100"/>
                <a:gd name="T33" fmla="*/ 0 h 104"/>
                <a:gd name="T34" fmla="*/ 0 w 100"/>
                <a:gd name="T35" fmla="*/ 0 h 104"/>
                <a:gd name="T36" fmla="*/ 0 w 100"/>
                <a:gd name="T37" fmla="*/ 0 h 104"/>
                <a:gd name="T38" fmla="*/ 0 w 100"/>
                <a:gd name="T39" fmla="*/ 0 h 104"/>
                <a:gd name="T40" fmla="*/ 0 w 100"/>
                <a:gd name="T41" fmla="*/ 0 h 104"/>
                <a:gd name="T42" fmla="*/ 0 w 100"/>
                <a:gd name="T43" fmla="*/ 0 h 104"/>
                <a:gd name="T44" fmla="*/ 0 w 100"/>
                <a:gd name="T45" fmla="*/ 0 h 104"/>
                <a:gd name="T46" fmla="*/ 0 w 100"/>
                <a:gd name="T47" fmla="*/ 0 h 104"/>
                <a:gd name="T48" fmla="*/ 0 w 100"/>
                <a:gd name="T49" fmla="*/ 0 h 104"/>
                <a:gd name="T50" fmla="*/ 0 w 100"/>
                <a:gd name="T51" fmla="*/ 0 h 104"/>
                <a:gd name="T52" fmla="*/ 0 w 100"/>
                <a:gd name="T53" fmla="*/ 0 h 104"/>
                <a:gd name="T54" fmla="*/ 0 w 100"/>
                <a:gd name="T55" fmla="*/ 0 h 104"/>
                <a:gd name="T56" fmla="*/ 0 w 100"/>
                <a:gd name="T57" fmla="*/ 0 h 104"/>
                <a:gd name="T58" fmla="*/ 0 w 100"/>
                <a:gd name="T59" fmla="*/ 0 h 104"/>
                <a:gd name="T60" fmla="*/ 0 w 100"/>
                <a:gd name="T61" fmla="*/ 0 h 104"/>
                <a:gd name="T62" fmla="*/ 0 w 100"/>
                <a:gd name="T63" fmla="*/ 0 h 104"/>
                <a:gd name="T64" fmla="*/ 0 w 10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4" name="Freeform 311"/>
            <p:cNvSpPr>
              <a:spLocks/>
            </p:cNvSpPr>
            <p:nvPr/>
          </p:nvSpPr>
          <p:spPr bwMode="auto">
            <a:xfrm>
              <a:off x="1163" y="3131"/>
              <a:ext cx="5" cy="5"/>
            </a:xfrm>
            <a:custGeom>
              <a:avLst/>
              <a:gdLst>
                <a:gd name="T0" fmla="*/ 0 w 100"/>
                <a:gd name="T1" fmla="*/ 0 h 103"/>
                <a:gd name="T2" fmla="*/ 0 w 100"/>
                <a:gd name="T3" fmla="*/ 0 h 103"/>
                <a:gd name="T4" fmla="*/ 0 w 100"/>
                <a:gd name="T5" fmla="*/ 0 h 103"/>
                <a:gd name="T6" fmla="*/ 0 w 100"/>
                <a:gd name="T7" fmla="*/ 0 h 103"/>
                <a:gd name="T8" fmla="*/ 0 w 100"/>
                <a:gd name="T9" fmla="*/ 0 h 103"/>
                <a:gd name="T10" fmla="*/ 0 w 100"/>
                <a:gd name="T11" fmla="*/ 0 h 103"/>
                <a:gd name="T12" fmla="*/ 0 w 100"/>
                <a:gd name="T13" fmla="*/ 0 h 103"/>
                <a:gd name="T14" fmla="*/ 0 w 100"/>
                <a:gd name="T15" fmla="*/ 0 h 103"/>
                <a:gd name="T16" fmla="*/ 0 w 100"/>
                <a:gd name="T17" fmla="*/ 0 h 103"/>
                <a:gd name="T18" fmla="*/ 0 w 100"/>
                <a:gd name="T19" fmla="*/ 0 h 103"/>
                <a:gd name="T20" fmla="*/ 0 w 100"/>
                <a:gd name="T21" fmla="*/ 0 h 103"/>
                <a:gd name="T22" fmla="*/ 0 w 100"/>
                <a:gd name="T23" fmla="*/ 0 h 103"/>
                <a:gd name="T24" fmla="*/ 0 w 100"/>
                <a:gd name="T25" fmla="*/ 0 h 103"/>
                <a:gd name="T26" fmla="*/ 0 w 100"/>
                <a:gd name="T27" fmla="*/ 0 h 103"/>
                <a:gd name="T28" fmla="*/ 0 w 100"/>
                <a:gd name="T29" fmla="*/ 0 h 103"/>
                <a:gd name="T30" fmla="*/ 0 w 100"/>
                <a:gd name="T31" fmla="*/ 0 h 103"/>
                <a:gd name="T32" fmla="*/ 0 w 100"/>
                <a:gd name="T33" fmla="*/ 0 h 103"/>
                <a:gd name="T34" fmla="*/ 0 w 100"/>
                <a:gd name="T35" fmla="*/ 0 h 103"/>
                <a:gd name="T36" fmla="*/ 0 w 100"/>
                <a:gd name="T37" fmla="*/ 0 h 103"/>
                <a:gd name="T38" fmla="*/ 0 w 100"/>
                <a:gd name="T39" fmla="*/ 0 h 103"/>
                <a:gd name="T40" fmla="*/ 0 w 100"/>
                <a:gd name="T41" fmla="*/ 0 h 103"/>
                <a:gd name="T42" fmla="*/ 0 w 100"/>
                <a:gd name="T43" fmla="*/ 0 h 103"/>
                <a:gd name="T44" fmla="*/ 0 w 100"/>
                <a:gd name="T45" fmla="*/ 0 h 103"/>
                <a:gd name="T46" fmla="*/ 0 w 100"/>
                <a:gd name="T47" fmla="*/ 0 h 103"/>
                <a:gd name="T48" fmla="*/ 0 w 100"/>
                <a:gd name="T49" fmla="*/ 0 h 103"/>
                <a:gd name="T50" fmla="*/ 0 w 100"/>
                <a:gd name="T51" fmla="*/ 0 h 103"/>
                <a:gd name="T52" fmla="*/ 0 w 100"/>
                <a:gd name="T53" fmla="*/ 0 h 103"/>
                <a:gd name="T54" fmla="*/ 0 w 100"/>
                <a:gd name="T55" fmla="*/ 0 h 103"/>
                <a:gd name="T56" fmla="*/ 0 w 100"/>
                <a:gd name="T57" fmla="*/ 0 h 103"/>
                <a:gd name="T58" fmla="*/ 0 w 100"/>
                <a:gd name="T59" fmla="*/ 0 h 103"/>
                <a:gd name="T60" fmla="*/ 0 w 100"/>
                <a:gd name="T61" fmla="*/ 0 h 103"/>
                <a:gd name="T62" fmla="*/ 0 w 100"/>
                <a:gd name="T63" fmla="*/ 0 h 103"/>
                <a:gd name="T64" fmla="*/ 0 w 100"/>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3"/>
                <a:gd name="T101" fmla="*/ 100 w 100"/>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3">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5" name="Freeform 312"/>
            <p:cNvSpPr>
              <a:spLocks/>
            </p:cNvSpPr>
            <p:nvPr/>
          </p:nvSpPr>
          <p:spPr bwMode="auto">
            <a:xfrm>
              <a:off x="1234" y="3094"/>
              <a:ext cx="2" cy="3"/>
            </a:xfrm>
            <a:custGeom>
              <a:avLst/>
              <a:gdLst>
                <a:gd name="T0" fmla="*/ 0 w 55"/>
                <a:gd name="T1" fmla="*/ 0 h 57"/>
                <a:gd name="T2" fmla="*/ 0 w 55"/>
                <a:gd name="T3" fmla="*/ 0 h 57"/>
                <a:gd name="T4" fmla="*/ 0 w 55"/>
                <a:gd name="T5" fmla="*/ 0 h 57"/>
                <a:gd name="T6" fmla="*/ 0 w 55"/>
                <a:gd name="T7" fmla="*/ 0 h 57"/>
                <a:gd name="T8" fmla="*/ 0 w 55"/>
                <a:gd name="T9" fmla="*/ 0 h 57"/>
                <a:gd name="T10" fmla="*/ 0 w 55"/>
                <a:gd name="T11" fmla="*/ 0 h 57"/>
                <a:gd name="T12" fmla="*/ 0 w 55"/>
                <a:gd name="T13" fmla="*/ 0 h 57"/>
                <a:gd name="T14" fmla="*/ 0 w 55"/>
                <a:gd name="T15" fmla="*/ 0 h 57"/>
                <a:gd name="T16" fmla="*/ 0 w 55"/>
                <a:gd name="T17" fmla="*/ 0 h 57"/>
                <a:gd name="T18" fmla="*/ 0 w 55"/>
                <a:gd name="T19" fmla="*/ 0 h 57"/>
                <a:gd name="T20" fmla="*/ 0 w 55"/>
                <a:gd name="T21" fmla="*/ 0 h 57"/>
                <a:gd name="T22" fmla="*/ 0 w 55"/>
                <a:gd name="T23" fmla="*/ 0 h 57"/>
                <a:gd name="T24" fmla="*/ 0 w 55"/>
                <a:gd name="T25" fmla="*/ 0 h 57"/>
                <a:gd name="T26" fmla="*/ 0 w 55"/>
                <a:gd name="T27" fmla="*/ 0 h 57"/>
                <a:gd name="T28" fmla="*/ 0 w 55"/>
                <a:gd name="T29" fmla="*/ 0 h 57"/>
                <a:gd name="T30" fmla="*/ 0 w 55"/>
                <a:gd name="T31" fmla="*/ 0 h 57"/>
                <a:gd name="T32" fmla="*/ 0 w 55"/>
                <a:gd name="T33" fmla="*/ 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6" name="Freeform 313"/>
            <p:cNvSpPr>
              <a:spLocks/>
            </p:cNvSpPr>
            <p:nvPr/>
          </p:nvSpPr>
          <p:spPr bwMode="auto">
            <a:xfrm>
              <a:off x="1165" y="3133"/>
              <a:ext cx="2" cy="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w 55"/>
                <a:gd name="T27" fmla="*/ 0 h 56"/>
                <a:gd name="T28" fmla="*/ 0 w 55"/>
                <a:gd name="T29" fmla="*/ 0 h 56"/>
                <a:gd name="T30" fmla="*/ 0 w 55"/>
                <a:gd name="T31" fmla="*/ 0 h 56"/>
                <a:gd name="T32" fmla="*/ 0 w 55"/>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6"/>
                <a:gd name="T53" fmla="*/ 55 w 55"/>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6">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7" name="Freeform 314"/>
            <p:cNvSpPr>
              <a:spLocks/>
            </p:cNvSpPr>
            <p:nvPr/>
          </p:nvSpPr>
          <p:spPr bwMode="auto">
            <a:xfrm>
              <a:off x="1177" y="3076"/>
              <a:ext cx="29" cy="29"/>
            </a:xfrm>
            <a:custGeom>
              <a:avLst/>
              <a:gdLst>
                <a:gd name="T0" fmla="*/ 0 w 624"/>
                <a:gd name="T1" fmla="*/ 0 h 522"/>
                <a:gd name="T2" fmla="*/ 0 w 624"/>
                <a:gd name="T3" fmla="*/ 0 h 522"/>
                <a:gd name="T4" fmla="*/ 0 w 624"/>
                <a:gd name="T5" fmla="*/ 0 h 522"/>
                <a:gd name="T6" fmla="*/ 0 w 624"/>
                <a:gd name="T7" fmla="*/ 0 h 522"/>
                <a:gd name="T8" fmla="*/ 0 w 624"/>
                <a:gd name="T9" fmla="*/ 0 h 522"/>
                <a:gd name="T10" fmla="*/ 0 60000 65536"/>
                <a:gd name="T11" fmla="*/ 0 60000 65536"/>
                <a:gd name="T12" fmla="*/ 0 60000 65536"/>
                <a:gd name="T13" fmla="*/ 0 60000 65536"/>
                <a:gd name="T14" fmla="*/ 0 60000 65536"/>
                <a:gd name="T15" fmla="*/ 0 w 624"/>
                <a:gd name="T16" fmla="*/ 0 h 522"/>
                <a:gd name="T17" fmla="*/ 624 w 624"/>
                <a:gd name="T18" fmla="*/ 522 h 522"/>
              </a:gdLst>
              <a:ahLst/>
              <a:cxnLst>
                <a:cxn ang="T10">
                  <a:pos x="T0" y="T1"/>
                </a:cxn>
                <a:cxn ang="T11">
                  <a:pos x="T2" y="T3"/>
                </a:cxn>
                <a:cxn ang="T12">
                  <a:pos x="T4" y="T5"/>
                </a:cxn>
                <a:cxn ang="T13">
                  <a:pos x="T6" y="T7"/>
                </a:cxn>
                <a:cxn ang="T14">
                  <a:pos x="T8" y="T9"/>
                </a:cxn>
              </a:cxnLst>
              <a:rect l="T15" t="T16" r="T17" b="T18"/>
              <a:pathLst>
                <a:path w="624" h="522">
                  <a:moveTo>
                    <a:pt x="498" y="0"/>
                  </a:moveTo>
                  <a:lnTo>
                    <a:pt x="0" y="222"/>
                  </a:lnTo>
                  <a:lnTo>
                    <a:pt x="125" y="522"/>
                  </a:lnTo>
                  <a:lnTo>
                    <a:pt x="624" y="301"/>
                  </a:lnTo>
                  <a:lnTo>
                    <a:pt x="498" y="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8" name="Freeform 315"/>
            <p:cNvSpPr>
              <a:spLocks/>
            </p:cNvSpPr>
            <p:nvPr/>
          </p:nvSpPr>
          <p:spPr bwMode="auto">
            <a:xfrm>
              <a:off x="1178" y="3077"/>
              <a:ext cx="27" cy="27"/>
            </a:xfrm>
            <a:custGeom>
              <a:avLst/>
              <a:gdLst>
                <a:gd name="T0" fmla="*/ 0 w 589"/>
                <a:gd name="T1" fmla="*/ 0 h 484"/>
                <a:gd name="T2" fmla="*/ 0 w 589"/>
                <a:gd name="T3" fmla="*/ 0 h 484"/>
                <a:gd name="T4" fmla="*/ 0 w 589"/>
                <a:gd name="T5" fmla="*/ 0 h 484"/>
                <a:gd name="T6" fmla="*/ 0 w 589"/>
                <a:gd name="T7" fmla="*/ 0 h 484"/>
                <a:gd name="T8" fmla="*/ 0 w 589"/>
                <a:gd name="T9" fmla="*/ 0 h 484"/>
                <a:gd name="T10" fmla="*/ 0 60000 65536"/>
                <a:gd name="T11" fmla="*/ 0 60000 65536"/>
                <a:gd name="T12" fmla="*/ 0 60000 65536"/>
                <a:gd name="T13" fmla="*/ 0 60000 65536"/>
                <a:gd name="T14" fmla="*/ 0 60000 65536"/>
                <a:gd name="T15" fmla="*/ 0 w 589"/>
                <a:gd name="T16" fmla="*/ 0 h 484"/>
                <a:gd name="T17" fmla="*/ 589 w 589"/>
                <a:gd name="T18" fmla="*/ 484 h 484"/>
              </a:gdLst>
              <a:ahLst/>
              <a:cxnLst>
                <a:cxn ang="T10">
                  <a:pos x="T0" y="T1"/>
                </a:cxn>
                <a:cxn ang="T11">
                  <a:pos x="T2" y="T3"/>
                </a:cxn>
                <a:cxn ang="T12">
                  <a:pos x="T4" y="T5"/>
                </a:cxn>
                <a:cxn ang="T13">
                  <a:pos x="T6" y="T7"/>
                </a:cxn>
                <a:cxn ang="T14">
                  <a:pos x="T8" y="T9"/>
                </a:cxn>
              </a:cxnLst>
              <a:rect l="T15" t="T16" r="T17" b="T18"/>
              <a:pathLst>
                <a:path w="589" h="484">
                  <a:moveTo>
                    <a:pt x="474" y="0"/>
                  </a:moveTo>
                  <a:lnTo>
                    <a:pt x="0" y="211"/>
                  </a:lnTo>
                  <a:lnTo>
                    <a:pt x="114" y="484"/>
                  </a:lnTo>
                  <a:lnTo>
                    <a:pt x="589" y="273"/>
                  </a:lnTo>
                  <a:lnTo>
                    <a:pt x="474" y="0"/>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99" name="Freeform 316"/>
            <p:cNvSpPr>
              <a:spLocks/>
            </p:cNvSpPr>
            <p:nvPr/>
          </p:nvSpPr>
          <p:spPr bwMode="auto">
            <a:xfrm>
              <a:off x="1178" y="3078"/>
              <a:ext cx="27" cy="26"/>
            </a:xfrm>
            <a:custGeom>
              <a:avLst/>
              <a:gdLst>
                <a:gd name="T0" fmla="*/ 0 w 583"/>
                <a:gd name="T1" fmla="*/ 0 h 471"/>
                <a:gd name="T2" fmla="*/ 0 w 583"/>
                <a:gd name="T3" fmla="*/ 0 h 471"/>
                <a:gd name="T4" fmla="*/ 0 w 583"/>
                <a:gd name="T5" fmla="*/ 0 h 471"/>
                <a:gd name="T6" fmla="*/ 0 w 583"/>
                <a:gd name="T7" fmla="*/ 0 h 471"/>
                <a:gd name="T8" fmla="*/ 0 w 583"/>
                <a:gd name="T9" fmla="*/ 0 h 471"/>
                <a:gd name="T10" fmla="*/ 0 60000 65536"/>
                <a:gd name="T11" fmla="*/ 0 60000 65536"/>
                <a:gd name="T12" fmla="*/ 0 60000 65536"/>
                <a:gd name="T13" fmla="*/ 0 60000 65536"/>
                <a:gd name="T14" fmla="*/ 0 60000 65536"/>
                <a:gd name="T15" fmla="*/ 0 w 583"/>
                <a:gd name="T16" fmla="*/ 0 h 471"/>
                <a:gd name="T17" fmla="*/ 583 w 583"/>
                <a:gd name="T18" fmla="*/ 471 h 471"/>
              </a:gdLst>
              <a:ahLst/>
              <a:cxnLst>
                <a:cxn ang="T10">
                  <a:pos x="T0" y="T1"/>
                </a:cxn>
                <a:cxn ang="T11">
                  <a:pos x="T2" y="T3"/>
                </a:cxn>
                <a:cxn ang="T12">
                  <a:pos x="T4" y="T5"/>
                </a:cxn>
                <a:cxn ang="T13">
                  <a:pos x="T6" y="T7"/>
                </a:cxn>
                <a:cxn ang="T14">
                  <a:pos x="T8" y="T9"/>
                </a:cxn>
              </a:cxnLst>
              <a:rect l="T15" t="T16" r="T17" b="T18"/>
              <a:pathLst>
                <a:path w="583" h="471">
                  <a:moveTo>
                    <a:pt x="473" y="0"/>
                  </a:moveTo>
                  <a:lnTo>
                    <a:pt x="0" y="211"/>
                  </a:lnTo>
                  <a:lnTo>
                    <a:pt x="108" y="471"/>
                  </a:lnTo>
                  <a:lnTo>
                    <a:pt x="583" y="260"/>
                  </a:lnTo>
                  <a:lnTo>
                    <a:pt x="473" y="0"/>
                  </a:lnTo>
                  <a:close/>
                </a:path>
              </a:pathLst>
            </a:custGeom>
            <a:solidFill>
              <a:srgbClr val="87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0" name="Freeform 317"/>
            <p:cNvSpPr>
              <a:spLocks/>
            </p:cNvSpPr>
            <p:nvPr/>
          </p:nvSpPr>
          <p:spPr bwMode="auto">
            <a:xfrm>
              <a:off x="1191" y="3082"/>
              <a:ext cx="10" cy="13"/>
            </a:xfrm>
            <a:custGeom>
              <a:avLst/>
              <a:gdLst>
                <a:gd name="T0" fmla="*/ 0 w 227"/>
                <a:gd name="T1" fmla="*/ 0 h 234"/>
                <a:gd name="T2" fmla="*/ 0 w 227"/>
                <a:gd name="T3" fmla="*/ 0 h 234"/>
                <a:gd name="T4" fmla="*/ 0 w 227"/>
                <a:gd name="T5" fmla="*/ 0 h 234"/>
                <a:gd name="T6" fmla="*/ 0 w 227"/>
                <a:gd name="T7" fmla="*/ 0 h 234"/>
                <a:gd name="T8" fmla="*/ 0 w 227"/>
                <a:gd name="T9" fmla="*/ 0 h 234"/>
                <a:gd name="T10" fmla="*/ 0 w 227"/>
                <a:gd name="T11" fmla="*/ 0 h 234"/>
                <a:gd name="T12" fmla="*/ 0 w 227"/>
                <a:gd name="T13" fmla="*/ 0 h 234"/>
                <a:gd name="T14" fmla="*/ 0 w 227"/>
                <a:gd name="T15" fmla="*/ 0 h 234"/>
                <a:gd name="T16" fmla="*/ 0 w 227"/>
                <a:gd name="T17" fmla="*/ 0 h 234"/>
                <a:gd name="T18" fmla="*/ 0 w 227"/>
                <a:gd name="T19" fmla="*/ 0 h 234"/>
                <a:gd name="T20" fmla="*/ 0 w 227"/>
                <a:gd name="T21" fmla="*/ 0 h 234"/>
                <a:gd name="T22" fmla="*/ 0 w 227"/>
                <a:gd name="T23" fmla="*/ 0 h 234"/>
                <a:gd name="T24" fmla="*/ 0 w 227"/>
                <a:gd name="T25" fmla="*/ 0 h 234"/>
                <a:gd name="T26" fmla="*/ 0 w 227"/>
                <a:gd name="T27" fmla="*/ 0 h 234"/>
                <a:gd name="T28" fmla="*/ 0 w 227"/>
                <a:gd name="T29" fmla="*/ 0 h 234"/>
                <a:gd name="T30" fmla="*/ 0 w 227"/>
                <a:gd name="T31" fmla="*/ 0 h 234"/>
                <a:gd name="T32" fmla="*/ 0 w 227"/>
                <a:gd name="T33" fmla="*/ 0 h 234"/>
                <a:gd name="T34" fmla="*/ 0 w 227"/>
                <a:gd name="T35" fmla="*/ 0 h 234"/>
                <a:gd name="T36" fmla="*/ 0 w 227"/>
                <a:gd name="T37" fmla="*/ 0 h 234"/>
                <a:gd name="T38" fmla="*/ 0 w 227"/>
                <a:gd name="T39" fmla="*/ 0 h 234"/>
                <a:gd name="T40" fmla="*/ 0 w 227"/>
                <a:gd name="T41" fmla="*/ 0 h 234"/>
                <a:gd name="T42" fmla="*/ 0 w 227"/>
                <a:gd name="T43" fmla="*/ 0 h 234"/>
                <a:gd name="T44" fmla="*/ 0 w 227"/>
                <a:gd name="T45" fmla="*/ 0 h 234"/>
                <a:gd name="T46" fmla="*/ 0 w 227"/>
                <a:gd name="T47" fmla="*/ 0 h 234"/>
                <a:gd name="T48" fmla="*/ 0 w 227"/>
                <a:gd name="T49" fmla="*/ 0 h 234"/>
                <a:gd name="T50" fmla="*/ 0 w 227"/>
                <a:gd name="T51" fmla="*/ 0 h 234"/>
                <a:gd name="T52" fmla="*/ 0 w 227"/>
                <a:gd name="T53" fmla="*/ 0 h 234"/>
                <a:gd name="T54" fmla="*/ 0 w 227"/>
                <a:gd name="T55" fmla="*/ 0 h 234"/>
                <a:gd name="T56" fmla="*/ 0 w 227"/>
                <a:gd name="T57" fmla="*/ 0 h 234"/>
                <a:gd name="T58" fmla="*/ 0 w 227"/>
                <a:gd name="T59" fmla="*/ 0 h 234"/>
                <a:gd name="T60" fmla="*/ 0 w 227"/>
                <a:gd name="T61" fmla="*/ 0 h 234"/>
                <a:gd name="T62" fmla="*/ 0 w 227"/>
                <a:gd name="T63" fmla="*/ 0 h 234"/>
                <a:gd name="T64" fmla="*/ 0 w 227"/>
                <a:gd name="T65" fmla="*/ 0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234"/>
                <a:gd name="T101" fmla="*/ 227 w 227"/>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234">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1" name="Freeform 318"/>
            <p:cNvSpPr>
              <a:spLocks/>
            </p:cNvSpPr>
            <p:nvPr/>
          </p:nvSpPr>
          <p:spPr bwMode="auto">
            <a:xfrm>
              <a:off x="1191" y="3082"/>
              <a:ext cx="10" cy="12"/>
            </a:xfrm>
            <a:custGeom>
              <a:avLst/>
              <a:gdLst>
                <a:gd name="T0" fmla="*/ 0 w 208"/>
                <a:gd name="T1" fmla="*/ 0 h 214"/>
                <a:gd name="T2" fmla="*/ 0 w 208"/>
                <a:gd name="T3" fmla="*/ 0 h 214"/>
                <a:gd name="T4" fmla="*/ 0 w 208"/>
                <a:gd name="T5" fmla="*/ 0 h 214"/>
                <a:gd name="T6" fmla="*/ 0 w 208"/>
                <a:gd name="T7" fmla="*/ 0 h 214"/>
                <a:gd name="T8" fmla="*/ 0 w 208"/>
                <a:gd name="T9" fmla="*/ 0 h 214"/>
                <a:gd name="T10" fmla="*/ 0 w 208"/>
                <a:gd name="T11" fmla="*/ 0 h 214"/>
                <a:gd name="T12" fmla="*/ 0 w 208"/>
                <a:gd name="T13" fmla="*/ 0 h 214"/>
                <a:gd name="T14" fmla="*/ 0 w 208"/>
                <a:gd name="T15" fmla="*/ 0 h 214"/>
                <a:gd name="T16" fmla="*/ 0 w 208"/>
                <a:gd name="T17" fmla="*/ 0 h 214"/>
                <a:gd name="T18" fmla="*/ 0 w 208"/>
                <a:gd name="T19" fmla="*/ 0 h 214"/>
                <a:gd name="T20" fmla="*/ 0 w 208"/>
                <a:gd name="T21" fmla="*/ 0 h 214"/>
                <a:gd name="T22" fmla="*/ 0 w 208"/>
                <a:gd name="T23" fmla="*/ 0 h 214"/>
                <a:gd name="T24" fmla="*/ 0 w 208"/>
                <a:gd name="T25" fmla="*/ 0 h 214"/>
                <a:gd name="T26" fmla="*/ 0 w 208"/>
                <a:gd name="T27" fmla="*/ 0 h 214"/>
                <a:gd name="T28" fmla="*/ 0 w 208"/>
                <a:gd name="T29" fmla="*/ 0 h 214"/>
                <a:gd name="T30" fmla="*/ 0 w 208"/>
                <a:gd name="T31" fmla="*/ 0 h 214"/>
                <a:gd name="T32" fmla="*/ 0 w 208"/>
                <a:gd name="T33" fmla="*/ 0 h 214"/>
                <a:gd name="T34" fmla="*/ 0 w 208"/>
                <a:gd name="T35" fmla="*/ 0 h 214"/>
                <a:gd name="T36" fmla="*/ 0 w 208"/>
                <a:gd name="T37" fmla="*/ 0 h 214"/>
                <a:gd name="T38" fmla="*/ 0 w 208"/>
                <a:gd name="T39" fmla="*/ 0 h 214"/>
                <a:gd name="T40" fmla="*/ 0 w 208"/>
                <a:gd name="T41" fmla="*/ 0 h 214"/>
                <a:gd name="T42" fmla="*/ 0 w 208"/>
                <a:gd name="T43" fmla="*/ 0 h 214"/>
                <a:gd name="T44" fmla="*/ 0 w 208"/>
                <a:gd name="T45" fmla="*/ 0 h 214"/>
                <a:gd name="T46" fmla="*/ 0 w 208"/>
                <a:gd name="T47" fmla="*/ 0 h 214"/>
                <a:gd name="T48" fmla="*/ 0 w 208"/>
                <a:gd name="T49" fmla="*/ 0 h 214"/>
                <a:gd name="T50" fmla="*/ 0 w 208"/>
                <a:gd name="T51" fmla="*/ 0 h 214"/>
                <a:gd name="T52" fmla="*/ 0 w 208"/>
                <a:gd name="T53" fmla="*/ 0 h 214"/>
                <a:gd name="T54" fmla="*/ 0 w 208"/>
                <a:gd name="T55" fmla="*/ 0 h 214"/>
                <a:gd name="T56" fmla="*/ 0 w 208"/>
                <a:gd name="T57" fmla="*/ 0 h 214"/>
                <a:gd name="T58" fmla="*/ 0 w 208"/>
                <a:gd name="T59" fmla="*/ 0 h 214"/>
                <a:gd name="T60" fmla="*/ 0 w 208"/>
                <a:gd name="T61" fmla="*/ 0 h 214"/>
                <a:gd name="T62" fmla="*/ 0 w 208"/>
                <a:gd name="T63" fmla="*/ 0 h 214"/>
                <a:gd name="T64" fmla="*/ 0 w 208"/>
                <a:gd name="T65" fmla="*/ 0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214"/>
                <a:gd name="T101" fmla="*/ 208 w 208"/>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214">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2" name="Freeform 319"/>
            <p:cNvSpPr>
              <a:spLocks/>
            </p:cNvSpPr>
            <p:nvPr/>
          </p:nvSpPr>
          <p:spPr bwMode="auto">
            <a:xfrm>
              <a:off x="1192" y="3083"/>
              <a:ext cx="8" cy="10"/>
            </a:xfrm>
            <a:custGeom>
              <a:avLst/>
              <a:gdLst>
                <a:gd name="T0" fmla="*/ 0 w 189"/>
                <a:gd name="T1" fmla="*/ 0 h 194"/>
                <a:gd name="T2" fmla="*/ 0 w 189"/>
                <a:gd name="T3" fmla="*/ 0 h 194"/>
                <a:gd name="T4" fmla="*/ 0 w 189"/>
                <a:gd name="T5" fmla="*/ 0 h 194"/>
                <a:gd name="T6" fmla="*/ 0 w 189"/>
                <a:gd name="T7" fmla="*/ 0 h 194"/>
                <a:gd name="T8" fmla="*/ 0 w 189"/>
                <a:gd name="T9" fmla="*/ 0 h 194"/>
                <a:gd name="T10" fmla="*/ 0 w 189"/>
                <a:gd name="T11" fmla="*/ 0 h 194"/>
                <a:gd name="T12" fmla="*/ 0 w 189"/>
                <a:gd name="T13" fmla="*/ 0 h 194"/>
                <a:gd name="T14" fmla="*/ 0 w 189"/>
                <a:gd name="T15" fmla="*/ 0 h 194"/>
                <a:gd name="T16" fmla="*/ 0 w 189"/>
                <a:gd name="T17" fmla="*/ 0 h 194"/>
                <a:gd name="T18" fmla="*/ 0 w 189"/>
                <a:gd name="T19" fmla="*/ 0 h 194"/>
                <a:gd name="T20" fmla="*/ 0 w 189"/>
                <a:gd name="T21" fmla="*/ 0 h 194"/>
                <a:gd name="T22" fmla="*/ 0 w 189"/>
                <a:gd name="T23" fmla="*/ 0 h 194"/>
                <a:gd name="T24" fmla="*/ 0 w 189"/>
                <a:gd name="T25" fmla="*/ 0 h 194"/>
                <a:gd name="T26" fmla="*/ 0 w 189"/>
                <a:gd name="T27" fmla="*/ 0 h 194"/>
                <a:gd name="T28" fmla="*/ 0 w 189"/>
                <a:gd name="T29" fmla="*/ 0 h 194"/>
                <a:gd name="T30" fmla="*/ 0 w 189"/>
                <a:gd name="T31" fmla="*/ 0 h 194"/>
                <a:gd name="T32" fmla="*/ 0 w 189"/>
                <a:gd name="T33" fmla="*/ 0 h 194"/>
                <a:gd name="T34" fmla="*/ 0 w 189"/>
                <a:gd name="T35" fmla="*/ 0 h 194"/>
                <a:gd name="T36" fmla="*/ 0 w 189"/>
                <a:gd name="T37" fmla="*/ 0 h 194"/>
                <a:gd name="T38" fmla="*/ 0 w 189"/>
                <a:gd name="T39" fmla="*/ 0 h 194"/>
                <a:gd name="T40" fmla="*/ 0 w 189"/>
                <a:gd name="T41" fmla="*/ 0 h 194"/>
                <a:gd name="T42" fmla="*/ 0 w 189"/>
                <a:gd name="T43" fmla="*/ 0 h 194"/>
                <a:gd name="T44" fmla="*/ 0 w 189"/>
                <a:gd name="T45" fmla="*/ 0 h 194"/>
                <a:gd name="T46" fmla="*/ 0 w 189"/>
                <a:gd name="T47" fmla="*/ 0 h 194"/>
                <a:gd name="T48" fmla="*/ 0 w 189"/>
                <a:gd name="T49" fmla="*/ 0 h 194"/>
                <a:gd name="T50" fmla="*/ 0 w 189"/>
                <a:gd name="T51" fmla="*/ 0 h 194"/>
                <a:gd name="T52" fmla="*/ 0 w 189"/>
                <a:gd name="T53" fmla="*/ 0 h 194"/>
                <a:gd name="T54" fmla="*/ 0 w 189"/>
                <a:gd name="T55" fmla="*/ 0 h 194"/>
                <a:gd name="T56" fmla="*/ 0 w 189"/>
                <a:gd name="T57" fmla="*/ 0 h 194"/>
                <a:gd name="T58" fmla="*/ 0 w 189"/>
                <a:gd name="T59" fmla="*/ 0 h 194"/>
                <a:gd name="T60" fmla="*/ 0 w 189"/>
                <a:gd name="T61" fmla="*/ 0 h 194"/>
                <a:gd name="T62" fmla="*/ 0 w 189"/>
                <a:gd name="T63" fmla="*/ 0 h 194"/>
                <a:gd name="T64" fmla="*/ 0 w 189"/>
                <a:gd name="T65" fmla="*/ 0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194"/>
                <a:gd name="T101" fmla="*/ 189 w 18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194">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3" name="Freeform 320"/>
            <p:cNvSpPr>
              <a:spLocks/>
            </p:cNvSpPr>
            <p:nvPr/>
          </p:nvSpPr>
          <p:spPr bwMode="auto">
            <a:xfrm>
              <a:off x="1192" y="3083"/>
              <a:ext cx="8" cy="10"/>
            </a:xfrm>
            <a:custGeom>
              <a:avLst/>
              <a:gdLst>
                <a:gd name="T0" fmla="*/ 0 w 171"/>
                <a:gd name="T1" fmla="*/ 0 h 177"/>
                <a:gd name="T2" fmla="*/ 0 w 171"/>
                <a:gd name="T3" fmla="*/ 0 h 177"/>
                <a:gd name="T4" fmla="*/ 0 w 171"/>
                <a:gd name="T5" fmla="*/ 0 h 177"/>
                <a:gd name="T6" fmla="*/ 0 w 171"/>
                <a:gd name="T7" fmla="*/ 0 h 177"/>
                <a:gd name="T8" fmla="*/ 0 w 171"/>
                <a:gd name="T9" fmla="*/ 0 h 177"/>
                <a:gd name="T10" fmla="*/ 0 w 171"/>
                <a:gd name="T11" fmla="*/ 0 h 177"/>
                <a:gd name="T12" fmla="*/ 0 w 171"/>
                <a:gd name="T13" fmla="*/ 0 h 177"/>
                <a:gd name="T14" fmla="*/ 0 w 171"/>
                <a:gd name="T15" fmla="*/ 0 h 177"/>
                <a:gd name="T16" fmla="*/ 0 w 171"/>
                <a:gd name="T17" fmla="*/ 0 h 177"/>
                <a:gd name="T18" fmla="*/ 0 w 171"/>
                <a:gd name="T19" fmla="*/ 0 h 177"/>
                <a:gd name="T20" fmla="*/ 0 w 171"/>
                <a:gd name="T21" fmla="*/ 0 h 177"/>
                <a:gd name="T22" fmla="*/ 0 w 171"/>
                <a:gd name="T23" fmla="*/ 0 h 177"/>
                <a:gd name="T24" fmla="*/ 0 w 171"/>
                <a:gd name="T25" fmla="*/ 0 h 177"/>
                <a:gd name="T26" fmla="*/ 0 w 171"/>
                <a:gd name="T27" fmla="*/ 0 h 177"/>
                <a:gd name="T28" fmla="*/ 0 w 171"/>
                <a:gd name="T29" fmla="*/ 0 h 177"/>
                <a:gd name="T30" fmla="*/ 0 w 171"/>
                <a:gd name="T31" fmla="*/ 0 h 177"/>
                <a:gd name="T32" fmla="*/ 0 w 171"/>
                <a:gd name="T33" fmla="*/ 0 h 177"/>
                <a:gd name="T34" fmla="*/ 0 w 171"/>
                <a:gd name="T35" fmla="*/ 0 h 177"/>
                <a:gd name="T36" fmla="*/ 0 w 171"/>
                <a:gd name="T37" fmla="*/ 0 h 177"/>
                <a:gd name="T38" fmla="*/ 0 w 171"/>
                <a:gd name="T39" fmla="*/ 0 h 177"/>
                <a:gd name="T40" fmla="*/ 0 w 171"/>
                <a:gd name="T41" fmla="*/ 0 h 177"/>
                <a:gd name="T42" fmla="*/ 0 w 171"/>
                <a:gd name="T43" fmla="*/ 0 h 177"/>
                <a:gd name="T44" fmla="*/ 0 w 171"/>
                <a:gd name="T45" fmla="*/ 0 h 177"/>
                <a:gd name="T46" fmla="*/ 0 w 171"/>
                <a:gd name="T47" fmla="*/ 0 h 177"/>
                <a:gd name="T48" fmla="*/ 0 w 171"/>
                <a:gd name="T49" fmla="*/ 0 h 177"/>
                <a:gd name="T50" fmla="*/ 0 w 171"/>
                <a:gd name="T51" fmla="*/ 0 h 177"/>
                <a:gd name="T52" fmla="*/ 0 w 171"/>
                <a:gd name="T53" fmla="*/ 0 h 177"/>
                <a:gd name="T54" fmla="*/ 0 w 171"/>
                <a:gd name="T55" fmla="*/ 0 h 177"/>
                <a:gd name="T56" fmla="*/ 0 w 171"/>
                <a:gd name="T57" fmla="*/ 0 h 177"/>
                <a:gd name="T58" fmla="*/ 0 w 171"/>
                <a:gd name="T59" fmla="*/ 0 h 177"/>
                <a:gd name="T60" fmla="*/ 0 w 171"/>
                <a:gd name="T61" fmla="*/ 0 h 177"/>
                <a:gd name="T62" fmla="*/ 0 w 171"/>
                <a:gd name="T63" fmla="*/ 0 h 177"/>
                <a:gd name="T64" fmla="*/ 0 w 171"/>
                <a:gd name="T65" fmla="*/ 0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177"/>
                <a:gd name="T101" fmla="*/ 171 w 171"/>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177">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4" name="Freeform 321"/>
            <p:cNvSpPr>
              <a:spLocks/>
            </p:cNvSpPr>
            <p:nvPr/>
          </p:nvSpPr>
          <p:spPr bwMode="auto">
            <a:xfrm>
              <a:off x="1193" y="3083"/>
              <a:ext cx="7" cy="9"/>
            </a:xfrm>
            <a:custGeom>
              <a:avLst/>
              <a:gdLst>
                <a:gd name="T0" fmla="*/ 0 w 152"/>
                <a:gd name="T1" fmla="*/ 0 h 156"/>
                <a:gd name="T2" fmla="*/ 0 w 152"/>
                <a:gd name="T3" fmla="*/ 0 h 156"/>
                <a:gd name="T4" fmla="*/ 0 w 152"/>
                <a:gd name="T5" fmla="*/ 0 h 156"/>
                <a:gd name="T6" fmla="*/ 0 w 152"/>
                <a:gd name="T7" fmla="*/ 0 h 156"/>
                <a:gd name="T8" fmla="*/ 0 w 152"/>
                <a:gd name="T9" fmla="*/ 0 h 156"/>
                <a:gd name="T10" fmla="*/ 0 w 152"/>
                <a:gd name="T11" fmla="*/ 0 h 156"/>
                <a:gd name="T12" fmla="*/ 0 w 152"/>
                <a:gd name="T13" fmla="*/ 0 h 156"/>
                <a:gd name="T14" fmla="*/ 0 w 152"/>
                <a:gd name="T15" fmla="*/ 0 h 156"/>
                <a:gd name="T16" fmla="*/ 0 w 152"/>
                <a:gd name="T17" fmla="*/ 0 h 156"/>
                <a:gd name="T18" fmla="*/ 0 w 152"/>
                <a:gd name="T19" fmla="*/ 0 h 156"/>
                <a:gd name="T20" fmla="*/ 0 w 152"/>
                <a:gd name="T21" fmla="*/ 0 h 156"/>
                <a:gd name="T22" fmla="*/ 0 w 152"/>
                <a:gd name="T23" fmla="*/ 0 h 156"/>
                <a:gd name="T24" fmla="*/ 0 w 152"/>
                <a:gd name="T25" fmla="*/ 0 h 156"/>
                <a:gd name="T26" fmla="*/ 0 w 152"/>
                <a:gd name="T27" fmla="*/ 0 h 156"/>
                <a:gd name="T28" fmla="*/ 0 w 152"/>
                <a:gd name="T29" fmla="*/ 0 h 156"/>
                <a:gd name="T30" fmla="*/ 0 w 152"/>
                <a:gd name="T31" fmla="*/ 0 h 156"/>
                <a:gd name="T32" fmla="*/ 0 w 152"/>
                <a:gd name="T33" fmla="*/ 0 h 156"/>
                <a:gd name="T34" fmla="*/ 0 w 152"/>
                <a:gd name="T35" fmla="*/ 0 h 156"/>
                <a:gd name="T36" fmla="*/ 0 w 152"/>
                <a:gd name="T37" fmla="*/ 0 h 156"/>
                <a:gd name="T38" fmla="*/ 0 w 152"/>
                <a:gd name="T39" fmla="*/ 0 h 156"/>
                <a:gd name="T40" fmla="*/ 0 w 152"/>
                <a:gd name="T41" fmla="*/ 0 h 156"/>
                <a:gd name="T42" fmla="*/ 0 w 152"/>
                <a:gd name="T43" fmla="*/ 0 h 156"/>
                <a:gd name="T44" fmla="*/ 0 w 152"/>
                <a:gd name="T45" fmla="*/ 0 h 156"/>
                <a:gd name="T46" fmla="*/ 0 w 152"/>
                <a:gd name="T47" fmla="*/ 0 h 156"/>
                <a:gd name="T48" fmla="*/ 0 w 152"/>
                <a:gd name="T49" fmla="*/ 0 h 156"/>
                <a:gd name="T50" fmla="*/ 0 w 152"/>
                <a:gd name="T51" fmla="*/ 0 h 156"/>
                <a:gd name="T52" fmla="*/ 0 w 152"/>
                <a:gd name="T53" fmla="*/ 0 h 156"/>
                <a:gd name="T54" fmla="*/ 0 w 152"/>
                <a:gd name="T55" fmla="*/ 0 h 156"/>
                <a:gd name="T56" fmla="*/ 0 w 152"/>
                <a:gd name="T57" fmla="*/ 0 h 156"/>
                <a:gd name="T58" fmla="*/ 0 w 152"/>
                <a:gd name="T59" fmla="*/ 0 h 156"/>
                <a:gd name="T60" fmla="*/ 0 w 152"/>
                <a:gd name="T61" fmla="*/ 0 h 156"/>
                <a:gd name="T62" fmla="*/ 0 w 152"/>
                <a:gd name="T63" fmla="*/ 0 h 156"/>
                <a:gd name="T64" fmla="*/ 0 w 152"/>
                <a:gd name="T65" fmla="*/ 0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6"/>
                <a:gd name="T101" fmla="*/ 152 w 152"/>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6">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5" name="Freeform 322"/>
            <p:cNvSpPr>
              <a:spLocks/>
            </p:cNvSpPr>
            <p:nvPr/>
          </p:nvSpPr>
          <p:spPr bwMode="auto">
            <a:xfrm>
              <a:off x="1193" y="3083"/>
              <a:ext cx="6" cy="8"/>
            </a:xfrm>
            <a:custGeom>
              <a:avLst/>
              <a:gdLst>
                <a:gd name="T0" fmla="*/ 0 w 134"/>
                <a:gd name="T1" fmla="*/ 0 h 139"/>
                <a:gd name="T2" fmla="*/ 0 w 134"/>
                <a:gd name="T3" fmla="*/ 0 h 139"/>
                <a:gd name="T4" fmla="*/ 0 w 134"/>
                <a:gd name="T5" fmla="*/ 0 h 139"/>
                <a:gd name="T6" fmla="*/ 0 w 134"/>
                <a:gd name="T7" fmla="*/ 0 h 139"/>
                <a:gd name="T8" fmla="*/ 0 w 134"/>
                <a:gd name="T9" fmla="*/ 0 h 139"/>
                <a:gd name="T10" fmla="*/ 0 w 134"/>
                <a:gd name="T11" fmla="*/ 0 h 139"/>
                <a:gd name="T12" fmla="*/ 0 w 134"/>
                <a:gd name="T13" fmla="*/ 0 h 139"/>
                <a:gd name="T14" fmla="*/ 0 w 134"/>
                <a:gd name="T15" fmla="*/ 0 h 139"/>
                <a:gd name="T16" fmla="*/ 0 w 134"/>
                <a:gd name="T17" fmla="*/ 0 h 139"/>
                <a:gd name="T18" fmla="*/ 0 w 134"/>
                <a:gd name="T19" fmla="*/ 0 h 139"/>
                <a:gd name="T20" fmla="*/ 0 w 134"/>
                <a:gd name="T21" fmla="*/ 0 h 139"/>
                <a:gd name="T22" fmla="*/ 0 w 134"/>
                <a:gd name="T23" fmla="*/ 0 h 139"/>
                <a:gd name="T24" fmla="*/ 0 w 134"/>
                <a:gd name="T25" fmla="*/ 0 h 139"/>
                <a:gd name="T26" fmla="*/ 0 w 134"/>
                <a:gd name="T27" fmla="*/ 0 h 139"/>
                <a:gd name="T28" fmla="*/ 0 w 134"/>
                <a:gd name="T29" fmla="*/ 0 h 139"/>
                <a:gd name="T30" fmla="*/ 0 w 134"/>
                <a:gd name="T31" fmla="*/ 0 h 139"/>
                <a:gd name="T32" fmla="*/ 0 w 134"/>
                <a:gd name="T33" fmla="*/ 0 h 139"/>
                <a:gd name="T34" fmla="*/ 0 w 134"/>
                <a:gd name="T35" fmla="*/ 0 h 139"/>
                <a:gd name="T36" fmla="*/ 0 w 134"/>
                <a:gd name="T37" fmla="*/ 0 h 139"/>
                <a:gd name="T38" fmla="*/ 0 w 134"/>
                <a:gd name="T39" fmla="*/ 0 h 139"/>
                <a:gd name="T40" fmla="*/ 0 w 134"/>
                <a:gd name="T41" fmla="*/ 0 h 139"/>
                <a:gd name="T42" fmla="*/ 0 w 134"/>
                <a:gd name="T43" fmla="*/ 0 h 139"/>
                <a:gd name="T44" fmla="*/ 0 w 134"/>
                <a:gd name="T45" fmla="*/ 0 h 139"/>
                <a:gd name="T46" fmla="*/ 0 w 134"/>
                <a:gd name="T47" fmla="*/ 0 h 139"/>
                <a:gd name="T48" fmla="*/ 0 w 134"/>
                <a:gd name="T49" fmla="*/ 0 h 139"/>
                <a:gd name="T50" fmla="*/ 0 w 134"/>
                <a:gd name="T51" fmla="*/ 0 h 139"/>
                <a:gd name="T52" fmla="*/ 0 w 134"/>
                <a:gd name="T53" fmla="*/ 0 h 139"/>
                <a:gd name="T54" fmla="*/ 0 w 134"/>
                <a:gd name="T55" fmla="*/ 0 h 139"/>
                <a:gd name="T56" fmla="*/ 0 w 134"/>
                <a:gd name="T57" fmla="*/ 0 h 139"/>
                <a:gd name="T58" fmla="*/ 0 w 134"/>
                <a:gd name="T59" fmla="*/ 0 h 139"/>
                <a:gd name="T60" fmla="*/ 0 w 134"/>
                <a:gd name="T61" fmla="*/ 0 h 139"/>
                <a:gd name="T62" fmla="*/ 0 w 134"/>
                <a:gd name="T63" fmla="*/ 0 h 139"/>
                <a:gd name="T64" fmla="*/ 0 w 134"/>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6" name="Freeform 323"/>
            <p:cNvSpPr>
              <a:spLocks/>
            </p:cNvSpPr>
            <p:nvPr/>
          </p:nvSpPr>
          <p:spPr bwMode="auto">
            <a:xfrm>
              <a:off x="1185" y="3093"/>
              <a:ext cx="1" cy="2"/>
            </a:xfrm>
            <a:custGeom>
              <a:avLst/>
              <a:gdLst>
                <a:gd name="T0" fmla="*/ 0 w 21"/>
                <a:gd name="T1" fmla="*/ 0 h 33"/>
                <a:gd name="T2" fmla="*/ 0 w 21"/>
                <a:gd name="T3" fmla="*/ 0 h 33"/>
                <a:gd name="T4" fmla="*/ 0 w 21"/>
                <a:gd name="T5" fmla="*/ 0 h 33"/>
                <a:gd name="T6" fmla="*/ 0 w 21"/>
                <a:gd name="T7" fmla="*/ 0 h 33"/>
                <a:gd name="T8" fmla="*/ 0 w 21"/>
                <a:gd name="T9" fmla="*/ 0 h 33"/>
                <a:gd name="T10" fmla="*/ 0 w 21"/>
                <a:gd name="T11" fmla="*/ 0 h 33"/>
                <a:gd name="T12" fmla="*/ 0 w 21"/>
                <a:gd name="T13" fmla="*/ 0 h 33"/>
                <a:gd name="T14" fmla="*/ 0 w 21"/>
                <a:gd name="T15" fmla="*/ 0 h 33"/>
                <a:gd name="T16" fmla="*/ 0 w 21"/>
                <a:gd name="T17" fmla="*/ 0 h 33"/>
                <a:gd name="T18" fmla="*/ 0 w 21"/>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3"/>
                <a:gd name="T32" fmla="*/ 21 w 21"/>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3">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7" name="Freeform 324"/>
            <p:cNvSpPr>
              <a:spLocks/>
            </p:cNvSpPr>
            <p:nvPr/>
          </p:nvSpPr>
          <p:spPr bwMode="auto">
            <a:xfrm>
              <a:off x="1186" y="3089"/>
              <a:ext cx="3" cy="6"/>
            </a:xfrm>
            <a:custGeom>
              <a:avLst/>
              <a:gdLst>
                <a:gd name="T0" fmla="*/ 0 w 75"/>
                <a:gd name="T1" fmla="*/ 0 h 98"/>
                <a:gd name="T2" fmla="*/ 0 w 75"/>
                <a:gd name="T3" fmla="*/ 0 h 98"/>
                <a:gd name="T4" fmla="*/ 0 w 75"/>
                <a:gd name="T5" fmla="*/ 0 h 98"/>
                <a:gd name="T6" fmla="*/ 0 w 75"/>
                <a:gd name="T7" fmla="*/ 0 h 98"/>
                <a:gd name="T8" fmla="*/ 0 w 75"/>
                <a:gd name="T9" fmla="*/ 0 h 98"/>
                <a:gd name="T10" fmla="*/ 0 w 75"/>
                <a:gd name="T11" fmla="*/ 0 h 98"/>
                <a:gd name="T12" fmla="*/ 0 w 75"/>
                <a:gd name="T13" fmla="*/ 0 h 98"/>
                <a:gd name="T14" fmla="*/ 0 w 75"/>
                <a:gd name="T15" fmla="*/ 0 h 98"/>
                <a:gd name="T16" fmla="*/ 0 w 75"/>
                <a:gd name="T17" fmla="*/ 0 h 98"/>
                <a:gd name="T18" fmla="*/ 0 w 75"/>
                <a:gd name="T19" fmla="*/ 0 h 98"/>
                <a:gd name="T20" fmla="*/ 0 w 75"/>
                <a:gd name="T21" fmla="*/ 0 h 98"/>
                <a:gd name="T22" fmla="*/ 0 w 75"/>
                <a:gd name="T23" fmla="*/ 0 h 98"/>
                <a:gd name="T24" fmla="*/ 0 w 75"/>
                <a:gd name="T25" fmla="*/ 0 h 98"/>
                <a:gd name="T26" fmla="*/ 0 w 75"/>
                <a:gd name="T27" fmla="*/ 0 h 98"/>
                <a:gd name="T28" fmla="*/ 0 w 75"/>
                <a:gd name="T29" fmla="*/ 0 h 98"/>
                <a:gd name="T30" fmla="*/ 0 w 75"/>
                <a:gd name="T31" fmla="*/ 0 h 98"/>
                <a:gd name="T32" fmla="*/ 0 w 75"/>
                <a:gd name="T33" fmla="*/ 0 h 98"/>
                <a:gd name="T34" fmla="*/ 0 w 75"/>
                <a:gd name="T35" fmla="*/ 0 h 98"/>
                <a:gd name="T36" fmla="*/ 0 w 75"/>
                <a:gd name="T37" fmla="*/ 0 h 98"/>
                <a:gd name="T38" fmla="*/ 0 w 75"/>
                <a:gd name="T39" fmla="*/ 0 h 98"/>
                <a:gd name="T40" fmla="*/ 0 w 75"/>
                <a:gd name="T41" fmla="*/ 0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40" y="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8" name="Freeform 325"/>
            <p:cNvSpPr>
              <a:spLocks/>
            </p:cNvSpPr>
            <p:nvPr/>
          </p:nvSpPr>
          <p:spPr bwMode="auto">
            <a:xfrm>
              <a:off x="1184" y="3087"/>
              <a:ext cx="5" cy="3"/>
            </a:xfrm>
            <a:custGeom>
              <a:avLst/>
              <a:gdLst>
                <a:gd name="T0" fmla="*/ 0 w 108"/>
                <a:gd name="T1" fmla="*/ 0 h 49"/>
                <a:gd name="T2" fmla="*/ 0 w 108"/>
                <a:gd name="T3" fmla="*/ 0 h 49"/>
                <a:gd name="T4" fmla="*/ 0 w 108"/>
                <a:gd name="T5" fmla="*/ 0 h 49"/>
                <a:gd name="T6" fmla="*/ 0 w 108"/>
                <a:gd name="T7" fmla="*/ 0 h 49"/>
                <a:gd name="T8" fmla="*/ 0 w 108"/>
                <a:gd name="T9" fmla="*/ 0 h 49"/>
                <a:gd name="T10" fmla="*/ 0 w 108"/>
                <a:gd name="T11" fmla="*/ 0 h 49"/>
                <a:gd name="T12" fmla="*/ 0 w 108"/>
                <a:gd name="T13" fmla="*/ 0 h 49"/>
                <a:gd name="T14" fmla="*/ 0 w 108"/>
                <a:gd name="T15" fmla="*/ 0 h 49"/>
                <a:gd name="T16" fmla="*/ 0 w 108"/>
                <a:gd name="T17" fmla="*/ 0 h 49"/>
                <a:gd name="T18" fmla="*/ 0 w 108"/>
                <a:gd name="T19" fmla="*/ 0 h 49"/>
                <a:gd name="T20" fmla="*/ 0 w 108"/>
                <a:gd name="T21" fmla="*/ 0 h 49"/>
                <a:gd name="T22" fmla="*/ 0 w 108"/>
                <a:gd name="T23" fmla="*/ 0 h 49"/>
                <a:gd name="T24" fmla="*/ 0 w 108"/>
                <a:gd name="T25" fmla="*/ 0 h 49"/>
                <a:gd name="T26" fmla="*/ 0 w 108"/>
                <a:gd name="T27" fmla="*/ 0 h 49"/>
                <a:gd name="T28" fmla="*/ 0 w 108"/>
                <a:gd name="T29" fmla="*/ 0 h 49"/>
                <a:gd name="T30" fmla="*/ 0 w 108"/>
                <a:gd name="T31" fmla="*/ 0 h 49"/>
                <a:gd name="T32" fmla="*/ 0 w 108"/>
                <a:gd name="T33" fmla="*/ 0 h 49"/>
                <a:gd name="T34" fmla="*/ 0 w 108"/>
                <a:gd name="T35" fmla="*/ 0 h 49"/>
                <a:gd name="T36" fmla="*/ 0 w 108"/>
                <a:gd name="T37" fmla="*/ 0 h 49"/>
                <a:gd name="T38" fmla="*/ 0 w 108"/>
                <a:gd name="T39" fmla="*/ 0 h 49"/>
                <a:gd name="T40" fmla="*/ 0 w 108"/>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49"/>
                <a:gd name="T65" fmla="*/ 108 w 108"/>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49">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20" y="43"/>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09" name="Freeform 326"/>
            <p:cNvSpPr>
              <a:spLocks/>
            </p:cNvSpPr>
            <p:nvPr/>
          </p:nvSpPr>
          <p:spPr bwMode="auto">
            <a:xfrm>
              <a:off x="1182" y="3088"/>
              <a:ext cx="3" cy="8"/>
            </a:xfrm>
            <a:custGeom>
              <a:avLst/>
              <a:gdLst>
                <a:gd name="T0" fmla="*/ 0 w 69"/>
                <a:gd name="T1" fmla="*/ 0 h 129"/>
                <a:gd name="T2" fmla="*/ 0 w 69"/>
                <a:gd name="T3" fmla="*/ 0 h 129"/>
                <a:gd name="T4" fmla="*/ 0 w 69"/>
                <a:gd name="T5" fmla="*/ 0 h 129"/>
                <a:gd name="T6" fmla="*/ 0 w 69"/>
                <a:gd name="T7" fmla="*/ 0 h 129"/>
                <a:gd name="T8" fmla="*/ 0 w 69"/>
                <a:gd name="T9" fmla="*/ 0 h 129"/>
                <a:gd name="T10" fmla="*/ 0 w 69"/>
                <a:gd name="T11" fmla="*/ 0 h 129"/>
                <a:gd name="T12" fmla="*/ 0 w 69"/>
                <a:gd name="T13" fmla="*/ 0 h 129"/>
                <a:gd name="T14" fmla="*/ 0 w 69"/>
                <a:gd name="T15" fmla="*/ 0 h 129"/>
                <a:gd name="T16" fmla="*/ 0 w 69"/>
                <a:gd name="T17" fmla="*/ 0 h 129"/>
                <a:gd name="T18" fmla="*/ 0 w 69"/>
                <a:gd name="T19" fmla="*/ 0 h 129"/>
                <a:gd name="T20" fmla="*/ 0 w 69"/>
                <a:gd name="T21" fmla="*/ 0 h 129"/>
                <a:gd name="T22" fmla="*/ 0 w 69"/>
                <a:gd name="T23" fmla="*/ 0 h 129"/>
                <a:gd name="T24" fmla="*/ 0 w 69"/>
                <a:gd name="T25" fmla="*/ 0 h 129"/>
                <a:gd name="T26" fmla="*/ 0 w 69"/>
                <a:gd name="T27" fmla="*/ 0 h 129"/>
                <a:gd name="T28" fmla="*/ 0 w 69"/>
                <a:gd name="T29" fmla="*/ 0 h 129"/>
                <a:gd name="T30" fmla="*/ 0 w 69"/>
                <a:gd name="T31" fmla="*/ 0 h 129"/>
                <a:gd name="T32" fmla="*/ 0 w 69"/>
                <a:gd name="T33" fmla="*/ 0 h 129"/>
                <a:gd name="T34" fmla="*/ 0 w 69"/>
                <a:gd name="T35" fmla="*/ 0 h 129"/>
                <a:gd name="T36" fmla="*/ 0 w 69"/>
                <a:gd name="T37" fmla="*/ 0 h 129"/>
                <a:gd name="T38" fmla="*/ 0 w 69"/>
                <a:gd name="T39" fmla="*/ 0 h 129"/>
                <a:gd name="T40" fmla="*/ 0 w 69"/>
                <a:gd name="T41" fmla="*/ 0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29"/>
                <a:gd name="T65" fmla="*/ 69 w 69"/>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29">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36" y="1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0" name="Freeform 327"/>
            <p:cNvSpPr>
              <a:spLocks/>
            </p:cNvSpPr>
            <p:nvPr/>
          </p:nvSpPr>
          <p:spPr bwMode="auto">
            <a:xfrm>
              <a:off x="1182" y="3095"/>
              <a:ext cx="5" cy="4"/>
            </a:xfrm>
            <a:custGeom>
              <a:avLst/>
              <a:gdLst>
                <a:gd name="T0" fmla="*/ 0 w 117"/>
                <a:gd name="T1" fmla="*/ 0 h 76"/>
                <a:gd name="T2" fmla="*/ 0 w 117"/>
                <a:gd name="T3" fmla="*/ 0 h 76"/>
                <a:gd name="T4" fmla="*/ 0 w 117"/>
                <a:gd name="T5" fmla="*/ 0 h 76"/>
                <a:gd name="T6" fmla="*/ 0 w 117"/>
                <a:gd name="T7" fmla="*/ 0 h 76"/>
                <a:gd name="T8" fmla="*/ 0 w 117"/>
                <a:gd name="T9" fmla="*/ 0 h 76"/>
                <a:gd name="T10" fmla="*/ 0 w 117"/>
                <a:gd name="T11" fmla="*/ 0 h 76"/>
                <a:gd name="T12" fmla="*/ 0 w 117"/>
                <a:gd name="T13" fmla="*/ 0 h 76"/>
                <a:gd name="T14" fmla="*/ 0 w 117"/>
                <a:gd name="T15" fmla="*/ 0 h 76"/>
                <a:gd name="T16" fmla="*/ 0 w 117"/>
                <a:gd name="T17" fmla="*/ 0 h 76"/>
                <a:gd name="T18" fmla="*/ 0 w 117"/>
                <a:gd name="T19" fmla="*/ 0 h 76"/>
                <a:gd name="T20" fmla="*/ 0 w 117"/>
                <a:gd name="T21" fmla="*/ 0 h 76"/>
                <a:gd name="T22" fmla="*/ 0 w 117"/>
                <a:gd name="T23" fmla="*/ 0 h 76"/>
                <a:gd name="T24" fmla="*/ 0 w 117"/>
                <a:gd name="T25" fmla="*/ 0 h 76"/>
                <a:gd name="T26" fmla="*/ 0 w 117"/>
                <a:gd name="T27" fmla="*/ 0 h 76"/>
                <a:gd name="T28" fmla="*/ 0 w 117"/>
                <a:gd name="T29" fmla="*/ 0 h 76"/>
                <a:gd name="T30" fmla="*/ 0 w 117"/>
                <a:gd name="T31" fmla="*/ 0 h 76"/>
                <a:gd name="T32" fmla="*/ 0 w 117"/>
                <a:gd name="T33" fmla="*/ 0 h 76"/>
                <a:gd name="T34" fmla="*/ 0 w 117"/>
                <a:gd name="T35" fmla="*/ 0 h 76"/>
                <a:gd name="T36" fmla="*/ 0 w 117"/>
                <a:gd name="T37" fmla="*/ 0 h 76"/>
                <a:gd name="T38" fmla="*/ 0 w 117"/>
                <a:gd name="T39" fmla="*/ 0 h 76"/>
                <a:gd name="T40" fmla="*/ 0 w 117"/>
                <a:gd name="T41" fmla="*/ 0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6"/>
                <a:gd name="T65" fmla="*/ 117 w 117"/>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6">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07" y="41"/>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1" name="Freeform 328"/>
            <p:cNvSpPr>
              <a:spLocks/>
            </p:cNvSpPr>
            <p:nvPr/>
          </p:nvSpPr>
          <p:spPr bwMode="auto">
            <a:xfrm>
              <a:off x="1187" y="3094"/>
              <a:ext cx="4" cy="5"/>
            </a:xfrm>
            <a:custGeom>
              <a:avLst/>
              <a:gdLst>
                <a:gd name="T0" fmla="*/ 0 w 79"/>
                <a:gd name="T1" fmla="*/ 0 h 88"/>
                <a:gd name="T2" fmla="*/ 0 w 79"/>
                <a:gd name="T3" fmla="*/ 0 h 88"/>
                <a:gd name="T4" fmla="*/ 0 w 79"/>
                <a:gd name="T5" fmla="*/ 0 h 88"/>
                <a:gd name="T6" fmla="*/ 0 w 79"/>
                <a:gd name="T7" fmla="*/ 0 h 88"/>
                <a:gd name="T8" fmla="*/ 0 w 79"/>
                <a:gd name="T9" fmla="*/ 0 h 88"/>
                <a:gd name="T10" fmla="*/ 0 w 79"/>
                <a:gd name="T11" fmla="*/ 0 h 88"/>
                <a:gd name="T12" fmla="*/ 0 w 79"/>
                <a:gd name="T13" fmla="*/ 0 h 88"/>
                <a:gd name="T14" fmla="*/ 0 w 79"/>
                <a:gd name="T15" fmla="*/ 0 h 88"/>
                <a:gd name="T16" fmla="*/ 0 w 79"/>
                <a:gd name="T17" fmla="*/ 0 h 88"/>
                <a:gd name="T18" fmla="*/ 0 w 79"/>
                <a:gd name="T19" fmla="*/ 0 h 88"/>
                <a:gd name="T20" fmla="*/ 0 w 79"/>
                <a:gd name="T21" fmla="*/ 0 h 88"/>
                <a:gd name="T22" fmla="*/ 0 w 79"/>
                <a:gd name="T23" fmla="*/ 0 h 88"/>
                <a:gd name="T24" fmla="*/ 0 w 79"/>
                <a:gd name="T25" fmla="*/ 0 h 88"/>
                <a:gd name="T26" fmla="*/ 0 w 79"/>
                <a:gd name="T27" fmla="*/ 0 h 88"/>
                <a:gd name="T28" fmla="*/ 0 w 79"/>
                <a:gd name="T29" fmla="*/ 0 h 88"/>
                <a:gd name="T30" fmla="*/ 0 w 79"/>
                <a:gd name="T31" fmla="*/ 0 h 88"/>
                <a:gd name="T32" fmla="*/ 0 w 79"/>
                <a:gd name="T33" fmla="*/ 0 h 88"/>
                <a:gd name="T34" fmla="*/ 0 w 79"/>
                <a:gd name="T35" fmla="*/ 0 h 88"/>
                <a:gd name="T36" fmla="*/ 0 w 79"/>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88"/>
                <a:gd name="T59" fmla="*/ 79 w 79"/>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88">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2" name="Freeform 329"/>
            <p:cNvSpPr>
              <a:spLocks/>
            </p:cNvSpPr>
            <p:nvPr/>
          </p:nvSpPr>
          <p:spPr bwMode="auto">
            <a:xfrm>
              <a:off x="1186" y="3097"/>
              <a:ext cx="2" cy="1"/>
            </a:xfrm>
            <a:custGeom>
              <a:avLst/>
              <a:gdLst>
                <a:gd name="T0" fmla="*/ 0 w 32"/>
                <a:gd name="T1" fmla="*/ 0 h 18"/>
                <a:gd name="T2" fmla="*/ 0 w 32"/>
                <a:gd name="T3" fmla="*/ 0 h 18"/>
                <a:gd name="T4" fmla="*/ 0 w 32"/>
                <a:gd name="T5" fmla="*/ 0 h 18"/>
                <a:gd name="T6" fmla="*/ 0 w 32"/>
                <a:gd name="T7" fmla="*/ 0 h 18"/>
                <a:gd name="T8" fmla="*/ 0 w 32"/>
                <a:gd name="T9" fmla="*/ 0 h 18"/>
                <a:gd name="T10" fmla="*/ 0 w 32"/>
                <a:gd name="T11" fmla="*/ 0 h 18"/>
                <a:gd name="T12" fmla="*/ 0 w 32"/>
                <a:gd name="T13" fmla="*/ 0 h 18"/>
                <a:gd name="T14" fmla="*/ 0 w 32"/>
                <a:gd name="T15" fmla="*/ 0 h 18"/>
                <a:gd name="T16" fmla="*/ 0 w 32"/>
                <a:gd name="T17" fmla="*/ 0 h 18"/>
                <a:gd name="T18" fmla="*/ 0 w 3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8"/>
                <a:gd name="T32" fmla="*/ 32 w 3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8">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3" name="Freeform 330"/>
            <p:cNvSpPr>
              <a:spLocks/>
            </p:cNvSpPr>
            <p:nvPr/>
          </p:nvSpPr>
          <p:spPr bwMode="auto">
            <a:xfrm>
              <a:off x="1186" y="3094"/>
              <a:ext cx="1" cy="2"/>
            </a:xfrm>
            <a:custGeom>
              <a:avLst/>
              <a:gdLst>
                <a:gd name="T0" fmla="*/ 0 w 22"/>
                <a:gd name="T1" fmla="*/ 0 h 32"/>
                <a:gd name="T2" fmla="*/ 0 w 22"/>
                <a:gd name="T3" fmla="*/ 0 h 32"/>
                <a:gd name="T4" fmla="*/ 0 w 22"/>
                <a:gd name="T5" fmla="*/ 0 h 32"/>
                <a:gd name="T6" fmla="*/ 0 w 22"/>
                <a:gd name="T7" fmla="*/ 0 h 32"/>
                <a:gd name="T8" fmla="*/ 0 w 22"/>
                <a:gd name="T9" fmla="*/ 0 h 32"/>
                <a:gd name="T10" fmla="*/ 0 w 22"/>
                <a:gd name="T11" fmla="*/ 0 h 32"/>
                <a:gd name="T12" fmla="*/ 0 w 22"/>
                <a:gd name="T13" fmla="*/ 0 h 32"/>
                <a:gd name="T14" fmla="*/ 0 w 22"/>
                <a:gd name="T15" fmla="*/ 0 h 32"/>
                <a:gd name="T16" fmla="*/ 0 w 22"/>
                <a:gd name="T17" fmla="*/ 0 h 32"/>
                <a:gd name="T18" fmla="*/ 0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4" name="Freeform 331"/>
            <p:cNvSpPr>
              <a:spLocks/>
            </p:cNvSpPr>
            <p:nvPr/>
          </p:nvSpPr>
          <p:spPr bwMode="auto">
            <a:xfrm>
              <a:off x="1186" y="3090"/>
              <a:ext cx="4" cy="5"/>
            </a:xfrm>
            <a:custGeom>
              <a:avLst/>
              <a:gdLst>
                <a:gd name="T0" fmla="*/ 0 w 74"/>
                <a:gd name="T1" fmla="*/ 0 h 99"/>
                <a:gd name="T2" fmla="*/ 0 w 74"/>
                <a:gd name="T3" fmla="*/ 0 h 99"/>
                <a:gd name="T4" fmla="*/ 0 w 74"/>
                <a:gd name="T5" fmla="*/ 0 h 99"/>
                <a:gd name="T6" fmla="*/ 0 w 74"/>
                <a:gd name="T7" fmla="*/ 0 h 99"/>
                <a:gd name="T8" fmla="*/ 0 w 74"/>
                <a:gd name="T9" fmla="*/ 0 h 99"/>
                <a:gd name="T10" fmla="*/ 0 w 74"/>
                <a:gd name="T11" fmla="*/ 0 h 99"/>
                <a:gd name="T12" fmla="*/ 0 w 74"/>
                <a:gd name="T13" fmla="*/ 0 h 99"/>
                <a:gd name="T14" fmla="*/ 0 w 74"/>
                <a:gd name="T15" fmla="*/ 0 h 99"/>
                <a:gd name="T16" fmla="*/ 0 w 74"/>
                <a:gd name="T17" fmla="*/ 0 h 99"/>
                <a:gd name="T18" fmla="*/ 0 w 74"/>
                <a:gd name="T19" fmla="*/ 0 h 99"/>
                <a:gd name="T20" fmla="*/ 0 w 74"/>
                <a:gd name="T21" fmla="*/ 0 h 99"/>
                <a:gd name="T22" fmla="*/ 0 w 74"/>
                <a:gd name="T23" fmla="*/ 0 h 99"/>
                <a:gd name="T24" fmla="*/ 0 w 74"/>
                <a:gd name="T25" fmla="*/ 0 h 99"/>
                <a:gd name="T26" fmla="*/ 0 w 74"/>
                <a:gd name="T27" fmla="*/ 0 h 99"/>
                <a:gd name="T28" fmla="*/ 0 w 74"/>
                <a:gd name="T29" fmla="*/ 0 h 99"/>
                <a:gd name="T30" fmla="*/ 0 w 74"/>
                <a:gd name="T31" fmla="*/ 0 h 99"/>
                <a:gd name="T32" fmla="*/ 0 w 74"/>
                <a:gd name="T33" fmla="*/ 0 h 99"/>
                <a:gd name="T34" fmla="*/ 0 w 74"/>
                <a:gd name="T35" fmla="*/ 0 h 99"/>
                <a:gd name="T36" fmla="*/ 0 w 74"/>
                <a:gd name="T37" fmla="*/ 0 h 99"/>
                <a:gd name="T38" fmla="*/ 0 w 74"/>
                <a:gd name="T39" fmla="*/ 0 h 99"/>
                <a:gd name="T40" fmla="*/ 0 w 74"/>
                <a:gd name="T41" fmla="*/ 0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99"/>
                <a:gd name="T65" fmla="*/ 74 w 74"/>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99">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5" name="Freeform 332"/>
            <p:cNvSpPr>
              <a:spLocks/>
            </p:cNvSpPr>
            <p:nvPr/>
          </p:nvSpPr>
          <p:spPr bwMode="auto">
            <a:xfrm>
              <a:off x="1185" y="3088"/>
              <a:ext cx="5" cy="3"/>
            </a:xfrm>
            <a:custGeom>
              <a:avLst/>
              <a:gdLst>
                <a:gd name="T0" fmla="*/ 0 w 108"/>
                <a:gd name="T1" fmla="*/ 0 h 50"/>
                <a:gd name="T2" fmla="*/ 0 w 108"/>
                <a:gd name="T3" fmla="*/ 0 h 50"/>
                <a:gd name="T4" fmla="*/ 0 w 108"/>
                <a:gd name="T5" fmla="*/ 0 h 50"/>
                <a:gd name="T6" fmla="*/ 0 w 108"/>
                <a:gd name="T7" fmla="*/ 0 h 50"/>
                <a:gd name="T8" fmla="*/ 0 w 108"/>
                <a:gd name="T9" fmla="*/ 0 h 50"/>
                <a:gd name="T10" fmla="*/ 0 w 108"/>
                <a:gd name="T11" fmla="*/ 0 h 50"/>
                <a:gd name="T12" fmla="*/ 0 w 108"/>
                <a:gd name="T13" fmla="*/ 0 h 50"/>
                <a:gd name="T14" fmla="*/ 0 w 108"/>
                <a:gd name="T15" fmla="*/ 0 h 50"/>
                <a:gd name="T16" fmla="*/ 0 w 108"/>
                <a:gd name="T17" fmla="*/ 0 h 50"/>
                <a:gd name="T18" fmla="*/ 0 w 108"/>
                <a:gd name="T19" fmla="*/ 0 h 50"/>
                <a:gd name="T20" fmla="*/ 0 w 108"/>
                <a:gd name="T21" fmla="*/ 0 h 50"/>
                <a:gd name="T22" fmla="*/ 0 w 108"/>
                <a:gd name="T23" fmla="*/ 0 h 50"/>
                <a:gd name="T24" fmla="*/ 0 w 108"/>
                <a:gd name="T25" fmla="*/ 0 h 50"/>
                <a:gd name="T26" fmla="*/ 0 w 108"/>
                <a:gd name="T27" fmla="*/ 0 h 50"/>
                <a:gd name="T28" fmla="*/ 0 w 108"/>
                <a:gd name="T29" fmla="*/ 0 h 50"/>
                <a:gd name="T30" fmla="*/ 0 w 108"/>
                <a:gd name="T31" fmla="*/ 0 h 50"/>
                <a:gd name="T32" fmla="*/ 0 w 108"/>
                <a:gd name="T33" fmla="*/ 0 h 50"/>
                <a:gd name="T34" fmla="*/ 0 w 108"/>
                <a:gd name="T35" fmla="*/ 0 h 50"/>
                <a:gd name="T36" fmla="*/ 0 w 108"/>
                <a:gd name="T37" fmla="*/ 0 h 50"/>
                <a:gd name="T38" fmla="*/ 0 w 108"/>
                <a:gd name="T39" fmla="*/ 0 h 50"/>
                <a:gd name="T40" fmla="*/ 0 w 108"/>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50"/>
                <a:gd name="T65" fmla="*/ 108 w 108"/>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5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6" name="Freeform 333"/>
            <p:cNvSpPr>
              <a:spLocks/>
            </p:cNvSpPr>
            <p:nvPr/>
          </p:nvSpPr>
          <p:spPr bwMode="auto">
            <a:xfrm>
              <a:off x="1182" y="3089"/>
              <a:ext cx="4" cy="7"/>
            </a:xfrm>
            <a:custGeom>
              <a:avLst/>
              <a:gdLst>
                <a:gd name="T0" fmla="*/ 0 w 69"/>
                <a:gd name="T1" fmla="*/ 0 h 131"/>
                <a:gd name="T2" fmla="*/ 0 w 69"/>
                <a:gd name="T3" fmla="*/ 0 h 131"/>
                <a:gd name="T4" fmla="*/ 0 w 69"/>
                <a:gd name="T5" fmla="*/ 0 h 131"/>
                <a:gd name="T6" fmla="*/ 0 w 69"/>
                <a:gd name="T7" fmla="*/ 0 h 131"/>
                <a:gd name="T8" fmla="*/ 0 w 69"/>
                <a:gd name="T9" fmla="*/ 0 h 131"/>
                <a:gd name="T10" fmla="*/ 0 w 69"/>
                <a:gd name="T11" fmla="*/ 0 h 131"/>
                <a:gd name="T12" fmla="*/ 0 w 69"/>
                <a:gd name="T13" fmla="*/ 0 h 131"/>
                <a:gd name="T14" fmla="*/ 0 w 69"/>
                <a:gd name="T15" fmla="*/ 0 h 131"/>
                <a:gd name="T16" fmla="*/ 0 w 69"/>
                <a:gd name="T17" fmla="*/ 0 h 131"/>
                <a:gd name="T18" fmla="*/ 0 w 69"/>
                <a:gd name="T19" fmla="*/ 0 h 131"/>
                <a:gd name="T20" fmla="*/ 0 w 69"/>
                <a:gd name="T21" fmla="*/ 0 h 131"/>
                <a:gd name="T22" fmla="*/ 0 w 69"/>
                <a:gd name="T23" fmla="*/ 0 h 131"/>
                <a:gd name="T24" fmla="*/ 0 w 69"/>
                <a:gd name="T25" fmla="*/ 0 h 131"/>
                <a:gd name="T26" fmla="*/ 0 w 69"/>
                <a:gd name="T27" fmla="*/ 0 h 131"/>
                <a:gd name="T28" fmla="*/ 0 w 69"/>
                <a:gd name="T29" fmla="*/ 0 h 131"/>
                <a:gd name="T30" fmla="*/ 0 w 69"/>
                <a:gd name="T31" fmla="*/ 0 h 131"/>
                <a:gd name="T32" fmla="*/ 0 w 69"/>
                <a:gd name="T33" fmla="*/ 0 h 131"/>
                <a:gd name="T34" fmla="*/ 0 w 69"/>
                <a:gd name="T35" fmla="*/ 0 h 131"/>
                <a:gd name="T36" fmla="*/ 0 w 69"/>
                <a:gd name="T37" fmla="*/ 0 h 131"/>
                <a:gd name="T38" fmla="*/ 0 w 69"/>
                <a:gd name="T39" fmla="*/ 0 h 131"/>
                <a:gd name="T40" fmla="*/ 0 w 69"/>
                <a:gd name="T41" fmla="*/ 0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31"/>
                <a:gd name="T65" fmla="*/ 69 w 69"/>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31">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36" y="11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7" name="Freeform 334"/>
            <p:cNvSpPr>
              <a:spLocks/>
            </p:cNvSpPr>
            <p:nvPr/>
          </p:nvSpPr>
          <p:spPr bwMode="auto">
            <a:xfrm>
              <a:off x="1183" y="3095"/>
              <a:ext cx="5" cy="4"/>
            </a:xfrm>
            <a:custGeom>
              <a:avLst/>
              <a:gdLst>
                <a:gd name="T0" fmla="*/ 0 w 117"/>
                <a:gd name="T1" fmla="*/ 0 h 77"/>
                <a:gd name="T2" fmla="*/ 0 w 117"/>
                <a:gd name="T3" fmla="*/ 0 h 77"/>
                <a:gd name="T4" fmla="*/ 0 w 117"/>
                <a:gd name="T5" fmla="*/ 0 h 77"/>
                <a:gd name="T6" fmla="*/ 0 w 117"/>
                <a:gd name="T7" fmla="*/ 0 h 77"/>
                <a:gd name="T8" fmla="*/ 0 w 117"/>
                <a:gd name="T9" fmla="*/ 0 h 77"/>
                <a:gd name="T10" fmla="*/ 0 w 117"/>
                <a:gd name="T11" fmla="*/ 0 h 77"/>
                <a:gd name="T12" fmla="*/ 0 w 117"/>
                <a:gd name="T13" fmla="*/ 0 h 77"/>
                <a:gd name="T14" fmla="*/ 0 w 117"/>
                <a:gd name="T15" fmla="*/ 0 h 77"/>
                <a:gd name="T16" fmla="*/ 0 w 117"/>
                <a:gd name="T17" fmla="*/ 0 h 77"/>
                <a:gd name="T18" fmla="*/ 0 w 117"/>
                <a:gd name="T19" fmla="*/ 0 h 77"/>
                <a:gd name="T20" fmla="*/ 0 w 117"/>
                <a:gd name="T21" fmla="*/ 0 h 77"/>
                <a:gd name="T22" fmla="*/ 0 w 117"/>
                <a:gd name="T23" fmla="*/ 0 h 77"/>
                <a:gd name="T24" fmla="*/ 0 w 117"/>
                <a:gd name="T25" fmla="*/ 0 h 77"/>
                <a:gd name="T26" fmla="*/ 0 w 117"/>
                <a:gd name="T27" fmla="*/ 0 h 77"/>
                <a:gd name="T28" fmla="*/ 0 w 117"/>
                <a:gd name="T29" fmla="*/ 0 h 77"/>
                <a:gd name="T30" fmla="*/ 0 w 117"/>
                <a:gd name="T31" fmla="*/ 0 h 77"/>
                <a:gd name="T32" fmla="*/ 0 w 117"/>
                <a:gd name="T33" fmla="*/ 0 h 77"/>
                <a:gd name="T34" fmla="*/ 0 w 117"/>
                <a:gd name="T35" fmla="*/ 0 h 77"/>
                <a:gd name="T36" fmla="*/ 0 w 117"/>
                <a:gd name="T37" fmla="*/ 0 h 77"/>
                <a:gd name="T38" fmla="*/ 0 w 117"/>
                <a:gd name="T39" fmla="*/ 0 h 77"/>
                <a:gd name="T40" fmla="*/ 0 w 117"/>
                <a:gd name="T41" fmla="*/ 0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7"/>
                <a:gd name="T65" fmla="*/ 117 w 11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7">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07" y="41"/>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8" name="Freeform 335"/>
            <p:cNvSpPr>
              <a:spLocks/>
            </p:cNvSpPr>
            <p:nvPr/>
          </p:nvSpPr>
          <p:spPr bwMode="auto">
            <a:xfrm>
              <a:off x="1188" y="3094"/>
              <a:ext cx="3" cy="5"/>
            </a:xfrm>
            <a:custGeom>
              <a:avLst/>
              <a:gdLst>
                <a:gd name="T0" fmla="*/ 0 w 81"/>
                <a:gd name="T1" fmla="*/ 0 h 90"/>
                <a:gd name="T2" fmla="*/ 0 w 81"/>
                <a:gd name="T3" fmla="*/ 0 h 90"/>
                <a:gd name="T4" fmla="*/ 0 w 81"/>
                <a:gd name="T5" fmla="*/ 0 h 90"/>
                <a:gd name="T6" fmla="*/ 0 w 81"/>
                <a:gd name="T7" fmla="*/ 0 h 90"/>
                <a:gd name="T8" fmla="*/ 0 w 81"/>
                <a:gd name="T9" fmla="*/ 0 h 90"/>
                <a:gd name="T10" fmla="*/ 0 w 81"/>
                <a:gd name="T11" fmla="*/ 0 h 90"/>
                <a:gd name="T12" fmla="*/ 0 w 81"/>
                <a:gd name="T13" fmla="*/ 0 h 90"/>
                <a:gd name="T14" fmla="*/ 0 w 81"/>
                <a:gd name="T15" fmla="*/ 0 h 90"/>
                <a:gd name="T16" fmla="*/ 0 w 81"/>
                <a:gd name="T17" fmla="*/ 0 h 90"/>
                <a:gd name="T18" fmla="*/ 0 w 81"/>
                <a:gd name="T19" fmla="*/ 0 h 90"/>
                <a:gd name="T20" fmla="*/ 0 w 81"/>
                <a:gd name="T21" fmla="*/ 0 h 90"/>
                <a:gd name="T22" fmla="*/ 0 w 81"/>
                <a:gd name="T23" fmla="*/ 0 h 90"/>
                <a:gd name="T24" fmla="*/ 0 w 81"/>
                <a:gd name="T25" fmla="*/ 0 h 90"/>
                <a:gd name="T26" fmla="*/ 0 w 81"/>
                <a:gd name="T27" fmla="*/ 0 h 90"/>
                <a:gd name="T28" fmla="*/ 0 w 81"/>
                <a:gd name="T29" fmla="*/ 0 h 90"/>
                <a:gd name="T30" fmla="*/ 0 w 81"/>
                <a:gd name="T31" fmla="*/ 0 h 90"/>
                <a:gd name="T32" fmla="*/ 0 w 81"/>
                <a:gd name="T33" fmla="*/ 0 h 90"/>
                <a:gd name="T34" fmla="*/ 0 w 81"/>
                <a:gd name="T35" fmla="*/ 0 h 90"/>
                <a:gd name="T36" fmla="*/ 0 w 81"/>
                <a:gd name="T37" fmla="*/ 0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90"/>
                <a:gd name="T59" fmla="*/ 81 w 81"/>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9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19" name="Freeform 336"/>
            <p:cNvSpPr>
              <a:spLocks/>
            </p:cNvSpPr>
            <p:nvPr/>
          </p:nvSpPr>
          <p:spPr bwMode="auto">
            <a:xfrm>
              <a:off x="1187" y="3097"/>
              <a:ext cx="2" cy="1"/>
            </a:xfrm>
            <a:custGeom>
              <a:avLst/>
              <a:gdLst>
                <a:gd name="T0" fmla="*/ 0 w 33"/>
                <a:gd name="T1" fmla="*/ 0 h 19"/>
                <a:gd name="T2" fmla="*/ 0 w 33"/>
                <a:gd name="T3" fmla="*/ 0 h 19"/>
                <a:gd name="T4" fmla="*/ 0 w 33"/>
                <a:gd name="T5" fmla="*/ 0 h 19"/>
                <a:gd name="T6" fmla="*/ 0 w 33"/>
                <a:gd name="T7" fmla="*/ 0 h 19"/>
                <a:gd name="T8" fmla="*/ 0 w 33"/>
                <a:gd name="T9" fmla="*/ 0 h 19"/>
                <a:gd name="T10" fmla="*/ 0 w 33"/>
                <a:gd name="T11" fmla="*/ 0 h 19"/>
                <a:gd name="T12" fmla="*/ 0 w 33"/>
                <a:gd name="T13" fmla="*/ 0 h 19"/>
                <a:gd name="T14" fmla="*/ 0 w 33"/>
                <a:gd name="T15" fmla="*/ 0 h 19"/>
                <a:gd name="T16" fmla="*/ 0 w 33"/>
                <a:gd name="T17" fmla="*/ 0 h 19"/>
                <a:gd name="T18" fmla="*/ 0 w 3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9"/>
                <a:gd name="T32" fmla="*/ 33 w 3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9">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0" name="Freeform 337"/>
            <p:cNvSpPr>
              <a:spLocks/>
            </p:cNvSpPr>
            <p:nvPr/>
          </p:nvSpPr>
          <p:spPr bwMode="auto">
            <a:xfrm>
              <a:off x="1142" y="3240"/>
              <a:ext cx="1" cy="1"/>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1" name="Freeform 338"/>
            <p:cNvSpPr>
              <a:spLocks/>
            </p:cNvSpPr>
            <p:nvPr/>
          </p:nvSpPr>
          <p:spPr bwMode="auto">
            <a:xfrm>
              <a:off x="1133" y="3221"/>
              <a:ext cx="10" cy="20"/>
            </a:xfrm>
            <a:custGeom>
              <a:avLst/>
              <a:gdLst>
                <a:gd name="T0" fmla="*/ 0 w 218"/>
                <a:gd name="T1" fmla="*/ 0 h 365"/>
                <a:gd name="T2" fmla="*/ 0 w 218"/>
                <a:gd name="T3" fmla="*/ 0 h 365"/>
                <a:gd name="T4" fmla="*/ 0 w 218"/>
                <a:gd name="T5" fmla="*/ 0 h 365"/>
                <a:gd name="T6" fmla="*/ 0 w 218"/>
                <a:gd name="T7" fmla="*/ 0 h 365"/>
                <a:gd name="T8" fmla="*/ 0 w 218"/>
                <a:gd name="T9" fmla="*/ 0 h 365"/>
                <a:gd name="T10" fmla="*/ 0 w 218"/>
                <a:gd name="T11" fmla="*/ 0 h 365"/>
                <a:gd name="T12" fmla="*/ 0 w 218"/>
                <a:gd name="T13" fmla="*/ 0 h 365"/>
                <a:gd name="T14" fmla="*/ 0 w 218"/>
                <a:gd name="T15" fmla="*/ 0 h 365"/>
                <a:gd name="T16" fmla="*/ 0 w 218"/>
                <a:gd name="T17" fmla="*/ 0 h 365"/>
                <a:gd name="T18" fmla="*/ 0 w 218"/>
                <a:gd name="T19" fmla="*/ 0 h 365"/>
                <a:gd name="T20" fmla="*/ 0 w 218"/>
                <a:gd name="T21" fmla="*/ 0 h 365"/>
                <a:gd name="T22" fmla="*/ 0 w 218"/>
                <a:gd name="T23" fmla="*/ 0 h 365"/>
                <a:gd name="T24" fmla="*/ 0 w 218"/>
                <a:gd name="T25" fmla="*/ 0 h 365"/>
                <a:gd name="T26" fmla="*/ 0 w 218"/>
                <a:gd name="T27" fmla="*/ 0 h 365"/>
                <a:gd name="T28" fmla="*/ 0 w 218"/>
                <a:gd name="T29" fmla="*/ 0 h 365"/>
                <a:gd name="T30" fmla="*/ 0 w 218"/>
                <a:gd name="T31" fmla="*/ 0 h 365"/>
                <a:gd name="T32" fmla="*/ 0 w 218"/>
                <a:gd name="T33" fmla="*/ 0 h 365"/>
                <a:gd name="T34" fmla="*/ 0 w 218"/>
                <a:gd name="T35" fmla="*/ 0 h 365"/>
                <a:gd name="T36" fmla="*/ 0 w 218"/>
                <a:gd name="T37" fmla="*/ 0 h 365"/>
                <a:gd name="T38" fmla="*/ 0 w 218"/>
                <a:gd name="T39" fmla="*/ 0 h 365"/>
                <a:gd name="T40" fmla="*/ 0 w 218"/>
                <a:gd name="T41" fmla="*/ 0 h 365"/>
                <a:gd name="T42" fmla="*/ 0 w 218"/>
                <a:gd name="T43" fmla="*/ 0 h 365"/>
                <a:gd name="T44" fmla="*/ 0 w 218"/>
                <a:gd name="T45" fmla="*/ 0 h 365"/>
                <a:gd name="T46" fmla="*/ 0 w 218"/>
                <a:gd name="T47" fmla="*/ 0 h 365"/>
                <a:gd name="T48" fmla="*/ 0 w 218"/>
                <a:gd name="T49" fmla="*/ 0 h 365"/>
                <a:gd name="T50" fmla="*/ 0 w 218"/>
                <a:gd name="T51" fmla="*/ 0 h 365"/>
                <a:gd name="T52" fmla="*/ 0 w 218"/>
                <a:gd name="T53" fmla="*/ 0 h 365"/>
                <a:gd name="T54" fmla="*/ 0 w 218"/>
                <a:gd name="T55" fmla="*/ 0 h 365"/>
                <a:gd name="T56" fmla="*/ 0 w 218"/>
                <a:gd name="T57" fmla="*/ 0 h 365"/>
                <a:gd name="T58" fmla="*/ 0 w 218"/>
                <a:gd name="T59" fmla="*/ 0 h 365"/>
                <a:gd name="T60" fmla="*/ 0 w 218"/>
                <a:gd name="T61" fmla="*/ 0 h 365"/>
                <a:gd name="T62" fmla="*/ 0 w 218"/>
                <a:gd name="T63" fmla="*/ 0 h 365"/>
                <a:gd name="T64" fmla="*/ 0 w 218"/>
                <a:gd name="T65" fmla="*/ 0 h 365"/>
                <a:gd name="T66" fmla="*/ 0 w 218"/>
                <a:gd name="T67" fmla="*/ 0 h 365"/>
                <a:gd name="T68" fmla="*/ 0 w 218"/>
                <a:gd name="T69" fmla="*/ 0 h 365"/>
                <a:gd name="T70" fmla="*/ 0 w 218"/>
                <a:gd name="T71" fmla="*/ 0 h 365"/>
                <a:gd name="T72" fmla="*/ 0 w 218"/>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8"/>
                <a:gd name="T112" fmla="*/ 0 h 365"/>
                <a:gd name="T113" fmla="*/ 218 w 218"/>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8" h="365">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2" name="Freeform 339"/>
            <p:cNvSpPr>
              <a:spLocks/>
            </p:cNvSpPr>
            <p:nvPr/>
          </p:nvSpPr>
          <p:spPr bwMode="auto">
            <a:xfrm>
              <a:off x="1133" y="3216"/>
              <a:ext cx="2" cy="5"/>
            </a:xfrm>
            <a:custGeom>
              <a:avLst/>
              <a:gdLst>
                <a:gd name="T0" fmla="*/ 0 w 37"/>
                <a:gd name="T1" fmla="*/ 0 h 92"/>
                <a:gd name="T2" fmla="*/ 0 w 37"/>
                <a:gd name="T3" fmla="*/ 0 h 92"/>
                <a:gd name="T4" fmla="*/ 0 w 37"/>
                <a:gd name="T5" fmla="*/ 0 h 92"/>
                <a:gd name="T6" fmla="*/ 0 w 37"/>
                <a:gd name="T7" fmla="*/ 0 h 92"/>
                <a:gd name="T8" fmla="*/ 0 w 37"/>
                <a:gd name="T9" fmla="*/ 0 h 92"/>
                <a:gd name="T10" fmla="*/ 0 w 37"/>
                <a:gd name="T11" fmla="*/ 0 h 92"/>
                <a:gd name="T12" fmla="*/ 0 w 37"/>
                <a:gd name="T13" fmla="*/ 0 h 92"/>
                <a:gd name="T14" fmla="*/ 0 w 37"/>
                <a:gd name="T15" fmla="*/ 0 h 92"/>
                <a:gd name="T16" fmla="*/ 0 w 37"/>
                <a:gd name="T17" fmla="*/ 0 h 92"/>
                <a:gd name="T18" fmla="*/ 0 w 37"/>
                <a:gd name="T19" fmla="*/ 0 h 92"/>
                <a:gd name="T20" fmla="*/ 0 w 37"/>
                <a:gd name="T21" fmla="*/ 0 h 92"/>
                <a:gd name="T22" fmla="*/ 0 w 37"/>
                <a:gd name="T23" fmla="*/ 0 h 92"/>
                <a:gd name="T24" fmla="*/ 0 w 37"/>
                <a:gd name="T25" fmla="*/ 0 h 92"/>
                <a:gd name="T26" fmla="*/ 0 w 37"/>
                <a:gd name="T27" fmla="*/ 0 h 92"/>
                <a:gd name="T28" fmla="*/ 0 w 37"/>
                <a:gd name="T29" fmla="*/ 0 h 92"/>
                <a:gd name="T30" fmla="*/ 0 w 37"/>
                <a:gd name="T31" fmla="*/ 0 h 92"/>
                <a:gd name="T32" fmla="*/ 0 w 37"/>
                <a:gd name="T33" fmla="*/ 0 h 92"/>
                <a:gd name="T34" fmla="*/ 0 w 37"/>
                <a:gd name="T35" fmla="*/ 0 h 92"/>
                <a:gd name="T36" fmla="*/ 0 w 37"/>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92"/>
                <a:gd name="T59" fmla="*/ 37 w 3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92">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3" name="Freeform 340"/>
            <p:cNvSpPr>
              <a:spLocks/>
            </p:cNvSpPr>
            <p:nvPr/>
          </p:nvSpPr>
          <p:spPr bwMode="auto">
            <a:xfrm>
              <a:off x="1133" y="3220"/>
              <a:ext cx="1" cy="1"/>
            </a:xfrm>
            <a:custGeom>
              <a:avLst/>
              <a:gdLst>
                <a:gd name="T0" fmla="*/ 0 w 28"/>
                <a:gd name="T1" fmla="*/ 0 h 18"/>
                <a:gd name="T2" fmla="*/ 0 w 28"/>
                <a:gd name="T3" fmla="*/ 0 h 18"/>
                <a:gd name="T4" fmla="*/ 0 w 28"/>
                <a:gd name="T5" fmla="*/ 0 h 18"/>
                <a:gd name="T6" fmla="*/ 0 w 28"/>
                <a:gd name="T7" fmla="*/ 0 h 18"/>
                <a:gd name="T8" fmla="*/ 0 w 28"/>
                <a:gd name="T9" fmla="*/ 0 h 18"/>
                <a:gd name="T10" fmla="*/ 0 w 28"/>
                <a:gd name="T11" fmla="*/ 0 h 18"/>
                <a:gd name="T12" fmla="*/ 0 w 28"/>
                <a:gd name="T13" fmla="*/ 0 h 18"/>
                <a:gd name="T14" fmla="*/ 0 w 28"/>
                <a:gd name="T15" fmla="*/ 0 h 18"/>
                <a:gd name="T16" fmla="*/ 0 w 28"/>
                <a:gd name="T17" fmla="*/ 0 h 18"/>
                <a:gd name="T18" fmla="*/ 0 w 2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8"/>
                <a:gd name="T32" fmla="*/ 28 w 2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8">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4" name="Freeform 341"/>
            <p:cNvSpPr>
              <a:spLocks/>
            </p:cNvSpPr>
            <p:nvPr/>
          </p:nvSpPr>
          <p:spPr bwMode="auto">
            <a:xfrm>
              <a:off x="1141" y="3233"/>
              <a:ext cx="1" cy="2"/>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5" name="Freeform 342"/>
            <p:cNvSpPr>
              <a:spLocks/>
            </p:cNvSpPr>
            <p:nvPr/>
          </p:nvSpPr>
          <p:spPr bwMode="auto">
            <a:xfrm>
              <a:off x="1137" y="3224"/>
              <a:ext cx="5" cy="11"/>
            </a:xfrm>
            <a:custGeom>
              <a:avLst/>
              <a:gdLst>
                <a:gd name="T0" fmla="*/ 0 w 115"/>
                <a:gd name="T1" fmla="*/ 0 h 181"/>
                <a:gd name="T2" fmla="*/ 0 w 115"/>
                <a:gd name="T3" fmla="*/ 0 h 181"/>
                <a:gd name="T4" fmla="*/ 0 w 115"/>
                <a:gd name="T5" fmla="*/ 0 h 181"/>
                <a:gd name="T6" fmla="*/ 0 w 115"/>
                <a:gd name="T7" fmla="*/ 0 h 181"/>
                <a:gd name="T8" fmla="*/ 0 w 115"/>
                <a:gd name="T9" fmla="*/ 0 h 181"/>
                <a:gd name="T10" fmla="*/ 0 w 115"/>
                <a:gd name="T11" fmla="*/ 0 h 181"/>
                <a:gd name="T12" fmla="*/ 0 w 115"/>
                <a:gd name="T13" fmla="*/ 0 h 181"/>
                <a:gd name="T14" fmla="*/ 0 w 115"/>
                <a:gd name="T15" fmla="*/ 0 h 181"/>
                <a:gd name="T16" fmla="*/ 0 w 115"/>
                <a:gd name="T17" fmla="*/ 0 h 181"/>
                <a:gd name="T18" fmla="*/ 0 w 115"/>
                <a:gd name="T19" fmla="*/ 0 h 181"/>
                <a:gd name="T20" fmla="*/ 0 w 115"/>
                <a:gd name="T21" fmla="*/ 0 h 181"/>
                <a:gd name="T22" fmla="*/ 0 w 115"/>
                <a:gd name="T23" fmla="*/ 0 h 181"/>
                <a:gd name="T24" fmla="*/ 0 w 115"/>
                <a:gd name="T25" fmla="*/ 0 h 181"/>
                <a:gd name="T26" fmla="*/ 0 w 115"/>
                <a:gd name="T27" fmla="*/ 0 h 181"/>
                <a:gd name="T28" fmla="*/ 0 w 115"/>
                <a:gd name="T29" fmla="*/ 0 h 181"/>
                <a:gd name="T30" fmla="*/ 0 w 115"/>
                <a:gd name="T31" fmla="*/ 0 h 181"/>
                <a:gd name="T32" fmla="*/ 0 w 115"/>
                <a:gd name="T33" fmla="*/ 0 h 181"/>
                <a:gd name="T34" fmla="*/ 0 w 115"/>
                <a:gd name="T35" fmla="*/ 0 h 181"/>
                <a:gd name="T36" fmla="*/ 0 w 115"/>
                <a:gd name="T37" fmla="*/ 0 h 181"/>
                <a:gd name="T38" fmla="*/ 0 w 115"/>
                <a:gd name="T39" fmla="*/ 0 h 181"/>
                <a:gd name="T40" fmla="*/ 0 w 115"/>
                <a:gd name="T41" fmla="*/ 0 h 181"/>
                <a:gd name="T42" fmla="*/ 0 w 115"/>
                <a:gd name="T43" fmla="*/ 0 h 181"/>
                <a:gd name="T44" fmla="*/ 0 w 115"/>
                <a:gd name="T45" fmla="*/ 0 h 181"/>
                <a:gd name="T46" fmla="*/ 0 w 115"/>
                <a:gd name="T47" fmla="*/ 0 h 181"/>
                <a:gd name="T48" fmla="*/ 0 w 115"/>
                <a:gd name="T49" fmla="*/ 0 h 181"/>
                <a:gd name="T50" fmla="*/ 0 w 115"/>
                <a:gd name="T51" fmla="*/ 0 h 181"/>
                <a:gd name="T52" fmla="*/ 0 w 115"/>
                <a:gd name="T53" fmla="*/ 0 h 181"/>
                <a:gd name="T54" fmla="*/ 0 w 115"/>
                <a:gd name="T55" fmla="*/ 0 h 181"/>
                <a:gd name="T56" fmla="*/ 0 w 115"/>
                <a:gd name="T57" fmla="*/ 0 h 181"/>
                <a:gd name="T58" fmla="*/ 0 w 115"/>
                <a:gd name="T59" fmla="*/ 0 h 181"/>
                <a:gd name="T60" fmla="*/ 0 w 115"/>
                <a:gd name="T61" fmla="*/ 0 h 181"/>
                <a:gd name="T62" fmla="*/ 0 w 115"/>
                <a:gd name="T63" fmla="*/ 0 h 181"/>
                <a:gd name="T64" fmla="*/ 0 w 115"/>
                <a:gd name="T65" fmla="*/ 0 h 181"/>
                <a:gd name="T66" fmla="*/ 0 w 115"/>
                <a:gd name="T67" fmla="*/ 0 h 181"/>
                <a:gd name="T68" fmla="*/ 0 w 115"/>
                <a:gd name="T69" fmla="*/ 0 h 181"/>
                <a:gd name="T70" fmla="*/ 0 w 115"/>
                <a:gd name="T71" fmla="*/ 0 h 181"/>
                <a:gd name="T72" fmla="*/ 0 w 115"/>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81"/>
                <a:gd name="T113" fmla="*/ 115 w 115"/>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81">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6" name="Freeform 343"/>
            <p:cNvSpPr>
              <a:spLocks/>
            </p:cNvSpPr>
            <p:nvPr/>
          </p:nvSpPr>
          <p:spPr bwMode="auto">
            <a:xfrm>
              <a:off x="1137" y="3222"/>
              <a:ext cx="1" cy="2"/>
            </a:xfrm>
            <a:custGeom>
              <a:avLst/>
              <a:gdLst>
                <a:gd name="T0" fmla="*/ 0 w 33"/>
                <a:gd name="T1" fmla="*/ 0 h 47"/>
                <a:gd name="T2" fmla="*/ 0 w 33"/>
                <a:gd name="T3" fmla="*/ 0 h 47"/>
                <a:gd name="T4" fmla="*/ 0 w 33"/>
                <a:gd name="T5" fmla="*/ 0 h 47"/>
                <a:gd name="T6" fmla="*/ 0 w 33"/>
                <a:gd name="T7" fmla="*/ 0 h 47"/>
                <a:gd name="T8" fmla="*/ 0 w 33"/>
                <a:gd name="T9" fmla="*/ 0 h 47"/>
                <a:gd name="T10" fmla="*/ 0 w 33"/>
                <a:gd name="T11" fmla="*/ 0 h 47"/>
                <a:gd name="T12" fmla="*/ 0 w 33"/>
                <a:gd name="T13" fmla="*/ 0 h 47"/>
                <a:gd name="T14" fmla="*/ 0 w 33"/>
                <a:gd name="T15" fmla="*/ 0 h 47"/>
                <a:gd name="T16" fmla="*/ 0 w 33"/>
                <a:gd name="T17" fmla="*/ 0 h 47"/>
                <a:gd name="T18" fmla="*/ 0 w 33"/>
                <a:gd name="T19" fmla="*/ 0 h 47"/>
                <a:gd name="T20" fmla="*/ 0 w 33"/>
                <a:gd name="T21" fmla="*/ 0 h 47"/>
                <a:gd name="T22" fmla="*/ 0 w 33"/>
                <a:gd name="T23" fmla="*/ 0 h 47"/>
                <a:gd name="T24" fmla="*/ 0 w 33"/>
                <a:gd name="T25" fmla="*/ 0 h 47"/>
                <a:gd name="T26" fmla="*/ 0 w 33"/>
                <a:gd name="T27" fmla="*/ 0 h 47"/>
                <a:gd name="T28" fmla="*/ 0 w 33"/>
                <a:gd name="T29" fmla="*/ 0 h 47"/>
                <a:gd name="T30" fmla="*/ 0 w 33"/>
                <a:gd name="T31" fmla="*/ 0 h 47"/>
                <a:gd name="T32" fmla="*/ 0 w 33"/>
                <a:gd name="T33" fmla="*/ 0 h 47"/>
                <a:gd name="T34" fmla="*/ 0 w 33"/>
                <a:gd name="T35" fmla="*/ 0 h 47"/>
                <a:gd name="T36" fmla="*/ 0 w 33"/>
                <a:gd name="T37" fmla="*/ 0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7"/>
                <a:gd name="T59" fmla="*/ 33 w 33"/>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7">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7" name="Freeform 344"/>
            <p:cNvSpPr>
              <a:spLocks/>
            </p:cNvSpPr>
            <p:nvPr/>
          </p:nvSpPr>
          <p:spPr bwMode="auto">
            <a:xfrm>
              <a:off x="1137" y="3224"/>
              <a:ext cx="1" cy="1"/>
            </a:xfrm>
            <a:custGeom>
              <a:avLst/>
              <a:gdLst>
                <a:gd name="T0" fmla="*/ 0 w 29"/>
                <a:gd name="T1" fmla="*/ 0 h 18"/>
                <a:gd name="T2" fmla="*/ 0 w 29"/>
                <a:gd name="T3" fmla="*/ 0 h 18"/>
                <a:gd name="T4" fmla="*/ 0 w 29"/>
                <a:gd name="T5" fmla="*/ 0 h 18"/>
                <a:gd name="T6" fmla="*/ 0 w 29"/>
                <a:gd name="T7" fmla="*/ 0 h 18"/>
                <a:gd name="T8" fmla="*/ 0 w 29"/>
                <a:gd name="T9" fmla="*/ 0 h 18"/>
                <a:gd name="T10" fmla="*/ 0 w 29"/>
                <a:gd name="T11" fmla="*/ 0 h 18"/>
                <a:gd name="T12" fmla="*/ 0 w 29"/>
                <a:gd name="T13" fmla="*/ 0 h 18"/>
                <a:gd name="T14" fmla="*/ 0 w 29"/>
                <a:gd name="T15" fmla="*/ 0 h 18"/>
                <a:gd name="T16" fmla="*/ 0 w 29"/>
                <a:gd name="T17" fmla="*/ 0 h 18"/>
                <a:gd name="T18" fmla="*/ 0 w 29"/>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8" name="Freeform 345"/>
            <p:cNvSpPr>
              <a:spLocks/>
            </p:cNvSpPr>
            <p:nvPr/>
          </p:nvSpPr>
          <p:spPr bwMode="auto">
            <a:xfrm>
              <a:off x="1307" y="3123"/>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3"/>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29" name="Freeform 346"/>
            <p:cNvSpPr>
              <a:spLocks/>
            </p:cNvSpPr>
            <p:nvPr/>
          </p:nvSpPr>
          <p:spPr bwMode="auto">
            <a:xfrm>
              <a:off x="1307" y="3123"/>
              <a:ext cx="7" cy="15"/>
            </a:xfrm>
            <a:custGeom>
              <a:avLst/>
              <a:gdLst>
                <a:gd name="T0" fmla="*/ 0 w 164"/>
                <a:gd name="T1" fmla="*/ 0 h 274"/>
                <a:gd name="T2" fmla="*/ 0 w 164"/>
                <a:gd name="T3" fmla="*/ 0 h 274"/>
                <a:gd name="T4" fmla="*/ 0 w 164"/>
                <a:gd name="T5" fmla="*/ 0 h 274"/>
                <a:gd name="T6" fmla="*/ 0 w 164"/>
                <a:gd name="T7" fmla="*/ 0 h 274"/>
                <a:gd name="T8" fmla="*/ 0 w 164"/>
                <a:gd name="T9" fmla="*/ 0 h 274"/>
                <a:gd name="T10" fmla="*/ 0 w 164"/>
                <a:gd name="T11" fmla="*/ 0 h 274"/>
                <a:gd name="T12" fmla="*/ 0 w 164"/>
                <a:gd name="T13" fmla="*/ 0 h 274"/>
                <a:gd name="T14" fmla="*/ 0 w 164"/>
                <a:gd name="T15" fmla="*/ 0 h 274"/>
                <a:gd name="T16" fmla="*/ 0 w 164"/>
                <a:gd name="T17" fmla="*/ 0 h 274"/>
                <a:gd name="T18" fmla="*/ 0 w 164"/>
                <a:gd name="T19" fmla="*/ 0 h 274"/>
                <a:gd name="T20" fmla="*/ 0 w 164"/>
                <a:gd name="T21" fmla="*/ 0 h 274"/>
                <a:gd name="T22" fmla="*/ 0 w 164"/>
                <a:gd name="T23" fmla="*/ 0 h 274"/>
                <a:gd name="T24" fmla="*/ 0 w 164"/>
                <a:gd name="T25" fmla="*/ 0 h 274"/>
                <a:gd name="T26" fmla="*/ 0 w 164"/>
                <a:gd name="T27" fmla="*/ 0 h 274"/>
                <a:gd name="T28" fmla="*/ 0 w 164"/>
                <a:gd name="T29" fmla="*/ 0 h 274"/>
                <a:gd name="T30" fmla="*/ 0 w 164"/>
                <a:gd name="T31" fmla="*/ 0 h 274"/>
                <a:gd name="T32" fmla="*/ 0 w 164"/>
                <a:gd name="T33" fmla="*/ 0 h 274"/>
                <a:gd name="T34" fmla="*/ 0 w 164"/>
                <a:gd name="T35" fmla="*/ 0 h 274"/>
                <a:gd name="T36" fmla="*/ 0 w 164"/>
                <a:gd name="T37" fmla="*/ 0 h 274"/>
                <a:gd name="T38" fmla="*/ 0 w 164"/>
                <a:gd name="T39" fmla="*/ 0 h 274"/>
                <a:gd name="T40" fmla="*/ 0 w 164"/>
                <a:gd name="T41" fmla="*/ 0 h 274"/>
                <a:gd name="T42" fmla="*/ 0 w 164"/>
                <a:gd name="T43" fmla="*/ 0 h 274"/>
                <a:gd name="T44" fmla="*/ 0 w 164"/>
                <a:gd name="T45" fmla="*/ 0 h 274"/>
                <a:gd name="T46" fmla="*/ 0 w 164"/>
                <a:gd name="T47" fmla="*/ 0 h 274"/>
                <a:gd name="T48" fmla="*/ 0 w 164"/>
                <a:gd name="T49" fmla="*/ 0 h 274"/>
                <a:gd name="T50" fmla="*/ 0 w 164"/>
                <a:gd name="T51" fmla="*/ 0 h 274"/>
                <a:gd name="T52" fmla="*/ 0 w 164"/>
                <a:gd name="T53" fmla="*/ 0 h 274"/>
                <a:gd name="T54" fmla="*/ 0 w 164"/>
                <a:gd name="T55" fmla="*/ 0 h 274"/>
                <a:gd name="T56" fmla="*/ 0 w 164"/>
                <a:gd name="T57" fmla="*/ 0 h 274"/>
                <a:gd name="T58" fmla="*/ 0 w 164"/>
                <a:gd name="T59" fmla="*/ 0 h 274"/>
                <a:gd name="T60" fmla="*/ 0 w 164"/>
                <a:gd name="T61" fmla="*/ 0 h 274"/>
                <a:gd name="T62" fmla="*/ 0 w 164"/>
                <a:gd name="T63" fmla="*/ 0 h 274"/>
                <a:gd name="T64" fmla="*/ 0 w 164"/>
                <a:gd name="T65" fmla="*/ 0 h 274"/>
                <a:gd name="T66" fmla="*/ 0 w 164"/>
                <a:gd name="T67" fmla="*/ 0 h 274"/>
                <a:gd name="T68" fmla="*/ 0 w 164"/>
                <a:gd name="T69" fmla="*/ 0 h 274"/>
                <a:gd name="T70" fmla="*/ 0 w 164"/>
                <a:gd name="T71" fmla="*/ 0 h 274"/>
                <a:gd name="T72" fmla="*/ 0 w 164"/>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
                <a:gd name="T112" fmla="*/ 0 h 274"/>
                <a:gd name="T113" fmla="*/ 164 w 164"/>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 h="274">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64"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0" name="Freeform 347"/>
            <p:cNvSpPr>
              <a:spLocks/>
            </p:cNvSpPr>
            <p:nvPr/>
          </p:nvSpPr>
          <p:spPr bwMode="auto">
            <a:xfrm>
              <a:off x="1313" y="3138"/>
              <a:ext cx="1" cy="4"/>
            </a:xfrm>
            <a:custGeom>
              <a:avLst/>
              <a:gdLst>
                <a:gd name="T0" fmla="*/ 0 w 29"/>
                <a:gd name="T1" fmla="*/ 0 h 68"/>
                <a:gd name="T2" fmla="*/ 0 w 29"/>
                <a:gd name="T3" fmla="*/ 0 h 68"/>
                <a:gd name="T4" fmla="*/ 0 w 29"/>
                <a:gd name="T5" fmla="*/ 0 h 68"/>
                <a:gd name="T6" fmla="*/ 0 w 29"/>
                <a:gd name="T7" fmla="*/ 0 h 68"/>
                <a:gd name="T8" fmla="*/ 0 w 29"/>
                <a:gd name="T9" fmla="*/ 0 h 68"/>
                <a:gd name="T10" fmla="*/ 0 w 29"/>
                <a:gd name="T11" fmla="*/ 0 h 68"/>
                <a:gd name="T12" fmla="*/ 0 w 29"/>
                <a:gd name="T13" fmla="*/ 0 h 68"/>
                <a:gd name="T14" fmla="*/ 0 w 29"/>
                <a:gd name="T15" fmla="*/ 0 h 68"/>
                <a:gd name="T16" fmla="*/ 0 w 29"/>
                <a:gd name="T17" fmla="*/ 0 h 68"/>
                <a:gd name="T18" fmla="*/ 0 w 29"/>
                <a:gd name="T19" fmla="*/ 0 h 68"/>
                <a:gd name="T20" fmla="*/ 0 w 29"/>
                <a:gd name="T21" fmla="*/ 0 h 68"/>
                <a:gd name="T22" fmla="*/ 0 w 29"/>
                <a:gd name="T23" fmla="*/ 0 h 68"/>
                <a:gd name="T24" fmla="*/ 0 w 29"/>
                <a:gd name="T25" fmla="*/ 0 h 68"/>
                <a:gd name="T26" fmla="*/ 0 w 29"/>
                <a:gd name="T27" fmla="*/ 0 h 68"/>
                <a:gd name="T28" fmla="*/ 0 w 29"/>
                <a:gd name="T29" fmla="*/ 0 h 68"/>
                <a:gd name="T30" fmla="*/ 0 w 29"/>
                <a:gd name="T31" fmla="*/ 0 h 68"/>
                <a:gd name="T32" fmla="*/ 0 w 29"/>
                <a:gd name="T33" fmla="*/ 0 h 68"/>
                <a:gd name="T34" fmla="*/ 0 w 29"/>
                <a:gd name="T35" fmla="*/ 0 h 68"/>
                <a:gd name="T36" fmla="*/ 0 w 29"/>
                <a:gd name="T37" fmla="*/ 0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1" name="Freeform 348"/>
            <p:cNvSpPr>
              <a:spLocks/>
            </p:cNvSpPr>
            <p:nvPr/>
          </p:nvSpPr>
          <p:spPr bwMode="auto">
            <a:xfrm>
              <a:off x="1313" y="3138"/>
              <a:ext cx="1" cy="1"/>
            </a:xfrm>
            <a:custGeom>
              <a:avLst/>
              <a:gdLst>
                <a:gd name="T0" fmla="*/ 0 w 21"/>
                <a:gd name="T1" fmla="*/ 0 h 12"/>
                <a:gd name="T2" fmla="*/ 0 w 21"/>
                <a:gd name="T3" fmla="*/ 0 h 12"/>
                <a:gd name="T4" fmla="*/ 0 w 21"/>
                <a:gd name="T5" fmla="*/ 0 h 12"/>
                <a:gd name="T6" fmla="*/ 0 w 21"/>
                <a:gd name="T7" fmla="*/ 0 h 12"/>
                <a:gd name="T8" fmla="*/ 0 w 21"/>
                <a:gd name="T9" fmla="*/ 0 h 12"/>
                <a:gd name="T10" fmla="*/ 0 w 21"/>
                <a:gd name="T11" fmla="*/ 0 h 12"/>
                <a:gd name="T12" fmla="*/ 0 60000 65536"/>
                <a:gd name="T13" fmla="*/ 0 60000 65536"/>
                <a:gd name="T14" fmla="*/ 0 60000 65536"/>
                <a:gd name="T15" fmla="*/ 0 60000 65536"/>
                <a:gd name="T16" fmla="*/ 0 60000 65536"/>
                <a:gd name="T17" fmla="*/ 0 60000 65536"/>
                <a:gd name="T18" fmla="*/ 0 w 21"/>
                <a:gd name="T19" fmla="*/ 0 h 12"/>
                <a:gd name="T20" fmla="*/ 21 w 2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1" h="12">
                  <a:moveTo>
                    <a:pt x="0" y="0"/>
                  </a:moveTo>
                  <a:lnTo>
                    <a:pt x="3" y="8"/>
                  </a:lnTo>
                  <a:lnTo>
                    <a:pt x="10" y="12"/>
                  </a:lnTo>
                  <a:lnTo>
                    <a:pt x="17" y="11"/>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2" name="Freeform 349"/>
            <p:cNvSpPr>
              <a:spLocks/>
            </p:cNvSpPr>
            <p:nvPr/>
          </p:nvSpPr>
          <p:spPr bwMode="auto">
            <a:xfrm>
              <a:off x="1307" y="3128"/>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6"/>
                  </a:lnTo>
                  <a:lnTo>
                    <a:pt x="0" y="14"/>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3" name="Freeform 350"/>
            <p:cNvSpPr>
              <a:spLocks/>
            </p:cNvSpPr>
            <p:nvPr/>
          </p:nvSpPr>
          <p:spPr bwMode="auto">
            <a:xfrm>
              <a:off x="1308" y="3128"/>
              <a:ext cx="4" cy="8"/>
            </a:xfrm>
            <a:custGeom>
              <a:avLst/>
              <a:gdLst>
                <a:gd name="T0" fmla="*/ 0 w 86"/>
                <a:gd name="T1" fmla="*/ 0 h 136"/>
                <a:gd name="T2" fmla="*/ 0 w 86"/>
                <a:gd name="T3" fmla="*/ 0 h 136"/>
                <a:gd name="T4" fmla="*/ 0 w 86"/>
                <a:gd name="T5" fmla="*/ 0 h 136"/>
                <a:gd name="T6" fmla="*/ 0 w 86"/>
                <a:gd name="T7" fmla="*/ 0 h 136"/>
                <a:gd name="T8" fmla="*/ 0 w 86"/>
                <a:gd name="T9" fmla="*/ 0 h 136"/>
                <a:gd name="T10" fmla="*/ 0 w 86"/>
                <a:gd name="T11" fmla="*/ 0 h 136"/>
                <a:gd name="T12" fmla="*/ 0 w 86"/>
                <a:gd name="T13" fmla="*/ 0 h 136"/>
                <a:gd name="T14" fmla="*/ 0 w 86"/>
                <a:gd name="T15" fmla="*/ 0 h 136"/>
                <a:gd name="T16" fmla="*/ 0 w 86"/>
                <a:gd name="T17" fmla="*/ 0 h 136"/>
                <a:gd name="T18" fmla="*/ 0 w 86"/>
                <a:gd name="T19" fmla="*/ 0 h 136"/>
                <a:gd name="T20" fmla="*/ 0 w 86"/>
                <a:gd name="T21" fmla="*/ 0 h 136"/>
                <a:gd name="T22" fmla="*/ 0 w 86"/>
                <a:gd name="T23" fmla="*/ 0 h 136"/>
                <a:gd name="T24" fmla="*/ 0 w 86"/>
                <a:gd name="T25" fmla="*/ 0 h 136"/>
                <a:gd name="T26" fmla="*/ 0 w 86"/>
                <a:gd name="T27" fmla="*/ 0 h 136"/>
                <a:gd name="T28" fmla="*/ 0 w 86"/>
                <a:gd name="T29" fmla="*/ 0 h 136"/>
                <a:gd name="T30" fmla="*/ 0 w 86"/>
                <a:gd name="T31" fmla="*/ 0 h 136"/>
                <a:gd name="T32" fmla="*/ 0 w 86"/>
                <a:gd name="T33" fmla="*/ 0 h 136"/>
                <a:gd name="T34" fmla="*/ 0 w 86"/>
                <a:gd name="T35" fmla="*/ 0 h 136"/>
                <a:gd name="T36" fmla="*/ 0 w 86"/>
                <a:gd name="T37" fmla="*/ 0 h 136"/>
                <a:gd name="T38" fmla="*/ 0 w 86"/>
                <a:gd name="T39" fmla="*/ 0 h 136"/>
                <a:gd name="T40" fmla="*/ 0 w 86"/>
                <a:gd name="T41" fmla="*/ 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6"/>
                <a:gd name="T65" fmla="*/ 86 w 86"/>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6">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86" y="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4" name="Freeform 351"/>
            <p:cNvSpPr>
              <a:spLocks/>
            </p:cNvSpPr>
            <p:nvPr/>
          </p:nvSpPr>
          <p:spPr bwMode="auto">
            <a:xfrm>
              <a:off x="1311" y="3136"/>
              <a:ext cx="1" cy="2"/>
            </a:xfrm>
            <a:custGeom>
              <a:avLst/>
              <a:gdLst>
                <a:gd name="T0" fmla="*/ 0 w 24"/>
                <a:gd name="T1" fmla="*/ 0 h 35"/>
                <a:gd name="T2" fmla="*/ 0 w 24"/>
                <a:gd name="T3" fmla="*/ 0 h 35"/>
                <a:gd name="T4" fmla="*/ 0 w 24"/>
                <a:gd name="T5" fmla="*/ 0 h 35"/>
                <a:gd name="T6" fmla="*/ 0 w 24"/>
                <a:gd name="T7" fmla="*/ 0 h 35"/>
                <a:gd name="T8" fmla="*/ 0 w 24"/>
                <a:gd name="T9" fmla="*/ 0 h 35"/>
                <a:gd name="T10" fmla="*/ 0 w 24"/>
                <a:gd name="T11" fmla="*/ 0 h 35"/>
                <a:gd name="T12" fmla="*/ 0 w 24"/>
                <a:gd name="T13" fmla="*/ 0 h 35"/>
                <a:gd name="T14" fmla="*/ 0 w 24"/>
                <a:gd name="T15" fmla="*/ 0 h 35"/>
                <a:gd name="T16" fmla="*/ 0 w 24"/>
                <a:gd name="T17" fmla="*/ 0 h 35"/>
                <a:gd name="T18" fmla="*/ 0 w 24"/>
                <a:gd name="T19" fmla="*/ 0 h 35"/>
                <a:gd name="T20" fmla="*/ 0 w 24"/>
                <a:gd name="T21" fmla="*/ 0 h 35"/>
                <a:gd name="T22" fmla="*/ 0 w 24"/>
                <a:gd name="T23" fmla="*/ 0 h 35"/>
                <a:gd name="T24" fmla="*/ 0 w 24"/>
                <a:gd name="T25" fmla="*/ 0 h 35"/>
                <a:gd name="T26" fmla="*/ 0 w 24"/>
                <a:gd name="T27" fmla="*/ 0 h 35"/>
                <a:gd name="T28" fmla="*/ 0 w 24"/>
                <a:gd name="T29" fmla="*/ 0 h 35"/>
                <a:gd name="T30" fmla="*/ 0 w 24"/>
                <a:gd name="T31" fmla="*/ 0 h 35"/>
                <a:gd name="T32" fmla="*/ 0 w 24"/>
                <a:gd name="T33" fmla="*/ 0 h 35"/>
                <a:gd name="T34" fmla="*/ 0 w 24"/>
                <a:gd name="T35" fmla="*/ 0 h 35"/>
                <a:gd name="T36" fmla="*/ 0 w 24"/>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5"/>
                <a:gd name="T59" fmla="*/ 24 w 2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5">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5" name="Freeform 352"/>
            <p:cNvSpPr>
              <a:spLocks/>
            </p:cNvSpPr>
            <p:nvPr/>
          </p:nvSpPr>
          <p:spPr bwMode="auto">
            <a:xfrm>
              <a:off x="1311" y="3135"/>
              <a:ext cx="1" cy="1"/>
            </a:xfrm>
            <a:custGeom>
              <a:avLst/>
              <a:gdLst>
                <a:gd name="T0" fmla="*/ 0 w 21"/>
                <a:gd name="T1" fmla="*/ 0 h 13"/>
                <a:gd name="T2" fmla="*/ 0 w 21"/>
                <a:gd name="T3" fmla="*/ 0 h 13"/>
                <a:gd name="T4" fmla="*/ 0 w 21"/>
                <a:gd name="T5" fmla="*/ 0 h 13"/>
                <a:gd name="T6" fmla="*/ 0 w 21"/>
                <a:gd name="T7" fmla="*/ 0 h 13"/>
                <a:gd name="T8" fmla="*/ 0 w 21"/>
                <a:gd name="T9" fmla="*/ 0 h 13"/>
                <a:gd name="T10" fmla="*/ 0 w 21"/>
                <a:gd name="T11" fmla="*/ 0 h 13"/>
                <a:gd name="T12" fmla="*/ 0 60000 65536"/>
                <a:gd name="T13" fmla="*/ 0 60000 65536"/>
                <a:gd name="T14" fmla="*/ 0 60000 65536"/>
                <a:gd name="T15" fmla="*/ 0 60000 65536"/>
                <a:gd name="T16" fmla="*/ 0 60000 65536"/>
                <a:gd name="T17" fmla="*/ 0 60000 65536"/>
                <a:gd name="T18" fmla="*/ 0 w 21"/>
                <a:gd name="T19" fmla="*/ 0 h 13"/>
                <a:gd name="T20" fmla="*/ 21 w 2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1" h="13">
                  <a:moveTo>
                    <a:pt x="0" y="0"/>
                  </a:moveTo>
                  <a:lnTo>
                    <a:pt x="2" y="9"/>
                  </a:lnTo>
                  <a:lnTo>
                    <a:pt x="10" y="13"/>
                  </a:lnTo>
                  <a:lnTo>
                    <a:pt x="17" y="12"/>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6" name="Freeform 353"/>
            <p:cNvSpPr>
              <a:spLocks/>
            </p:cNvSpPr>
            <p:nvPr/>
          </p:nvSpPr>
          <p:spPr bwMode="auto">
            <a:xfrm>
              <a:off x="1132" y="3300"/>
              <a:ext cx="53" cy="137"/>
            </a:xfrm>
            <a:custGeom>
              <a:avLst/>
              <a:gdLst>
                <a:gd name="T0" fmla="*/ 0 w 1169"/>
                <a:gd name="T1" fmla="*/ 0 h 2481"/>
                <a:gd name="T2" fmla="*/ 0 w 1169"/>
                <a:gd name="T3" fmla="*/ 0 h 2481"/>
                <a:gd name="T4" fmla="*/ 0 w 1169"/>
                <a:gd name="T5" fmla="*/ 0 h 2481"/>
                <a:gd name="T6" fmla="*/ 0 w 1169"/>
                <a:gd name="T7" fmla="*/ 0 h 2481"/>
                <a:gd name="T8" fmla="*/ 0 w 1169"/>
                <a:gd name="T9" fmla="*/ 0 h 2481"/>
                <a:gd name="T10" fmla="*/ 0 60000 65536"/>
                <a:gd name="T11" fmla="*/ 0 60000 65536"/>
                <a:gd name="T12" fmla="*/ 0 60000 65536"/>
                <a:gd name="T13" fmla="*/ 0 60000 65536"/>
                <a:gd name="T14" fmla="*/ 0 60000 65536"/>
                <a:gd name="T15" fmla="*/ 0 w 1169"/>
                <a:gd name="T16" fmla="*/ 0 h 2481"/>
                <a:gd name="T17" fmla="*/ 1169 w 1169"/>
                <a:gd name="T18" fmla="*/ 2481 h 2481"/>
              </a:gdLst>
              <a:ahLst/>
              <a:cxnLst>
                <a:cxn ang="T10">
                  <a:pos x="T0" y="T1"/>
                </a:cxn>
                <a:cxn ang="T11">
                  <a:pos x="T2" y="T3"/>
                </a:cxn>
                <a:cxn ang="T12">
                  <a:pos x="T4" y="T5"/>
                </a:cxn>
                <a:cxn ang="T13">
                  <a:pos x="T6" y="T7"/>
                </a:cxn>
                <a:cxn ang="T14">
                  <a:pos x="T8" y="T9"/>
                </a:cxn>
              </a:cxnLst>
              <a:rect l="T15" t="T16" r="T17" b="T18"/>
              <a:pathLst>
                <a:path w="1169" h="2481">
                  <a:moveTo>
                    <a:pt x="166" y="0"/>
                  </a:moveTo>
                  <a:lnTo>
                    <a:pt x="0" y="73"/>
                  </a:lnTo>
                  <a:lnTo>
                    <a:pt x="959" y="2481"/>
                  </a:lnTo>
                  <a:lnTo>
                    <a:pt x="1169" y="2389"/>
                  </a:lnTo>
                  <a:lnTo>
                    <a:pt x="166" y="0"/>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7" name="Freeform 354"/>
            <p:cNvSpPr>
              <a:spLocks/>
            </p:cNvSpPr>
            <p:nvPr/>
          </p:nvSpPr>
          <p:spPr bwMode="auto">
            <a:xfrm>
              <a:off x="1132" y="3300"/>
              <a:ext cx="52" cy="137"/>
            </a:xfrm>
            <a:custGeom>
              <a:avLst/>
              <a:gdLst>
                <a:gd name="T0" fmla="*/ 0 w 1140"/>
                <a:gd name="T1" fmla="*/ 0 h 2467"/>
                <a:gd name="T2" fmla="*/ 0 w 1140"/>
                <a:gd name="T3" fmla="*/ 0 h 2467"/>
                <a:gd name="T4" fmla="*/ 0 w 1140"/>
                <a:gd name="T5" fmla="*/ 0 h 2467"/>
                <a:gd name="T6" fmla="*/ 0 w 1140"/>
                <a:gd name="T7" fmla="*/ 0 h 2467"/>
                <a:gd name="T8" fmla="*/ 0 w 1140"/>
                <a:gd name="T9" fmla="*/ 0 h 2467"/>
                <a:gd name="T10" fmla="*/ 0 w 1140"/>
                <a:gd name="T11" fmla="*/ 0 h 2467"/>
                <a:gd name="T12" fmla="*/ 0 w 1140"/>
                <a:gd name="T13" fmla="*/ 0 h 2467"/>
                <a:gd name="T14" fmla="*/ 0 w 1140"/>
                <a:gd name="T15" fmla="*/ 0 h 2467"/>
                <a:gd name="T16" fmla="*/ 0 w 1140"/>
                <a:gd name="T17" fmla="*/ 0 h 2467"/>
                <a:gd name="T18" fmla="*/ 0 w 1140"/>
                <a:gd name="T19" fmla="*/ 0 h 2467"/>
                <a:gd name="T20" fmla="*/ 0 w 1140"/>
                <a:gd name="T21" fmla="*/ 0 h 2467"/>
                <a:gd name="T22" fmla="*/ 0 w 1140"/>
                <a:gd name="T23" fmla="*/ 0 h 2467"/>
                <a:gd name="T24" fmla="*/ 0 w 1140"/>
                <a:gd name="T25" fmla="*/ 0 h 2467"/>
                <a:gd name="T26" fmla="*/ 0 w 1140"/>
                <a:gd name="T27" fmla="*/ 0 h 2467"/>
                <a:gd name="T28" fmla="*/ 0 w 1140"/>
                <a:gd name="T29" fmla="*/ 0 h 2467"/>
                <a:gd name="T30" fmla="*/ 0 w 1140"/>
                <a:gd name="T31" fmla="*/ 0 h 2467"/>
                <a:gd name="T32" fmla="*/ 0 w 1140"/>
                <a:gd name="T33" fmla="*/ 0 h 2467"/>
                <a:gd name="T34" fmla="*/ 0 w 1140"/>
                <a:gd name="T35" fmla="*/ 0 h 2467"/>
                <a:gd name="T36" fmla="*/ 0 w 1140"/>
                <a:gd name="T37" fmla="*/ 0 h 2467"/>
                <a:gd name="T38" fmla="*/ 0 w 1140"/>
                <a:gd name="T39" fmla="*/ 0 h 2467"/>
                <a:gd name="T40" fmla="*/ 0 w 1140"/>
                <a:gd name="T41" fmla="*/ 0 h 2467"/>
                <a:gd name="T42" fmla="*/ 0 w 1140"/>
                <a:gd name="T43" fmla="*/ 0 h 2467"/>
                <a:gd name="T44" fmla="*/ 0 w 1140"/>
                <a:gd name="T45" fmla="*/ 0 h 2467"/>
                <a:gd name="T46" fmla="*/ 0 w 1140"/>
                <a:gd name="T47" fmla="*/ 0 h 2467"/>
                <a:gd name="T48" fmla="*/ 0 w 1140"/>
                <a:gd name="T49" fmla="*/ 0 h 2467"/>
                <a:gd name="T50" fmla="*/ 0 w 1140"/>
                <a:gd name="T51" fmla="*/ 0 h 2467"/>
                <a:gd name="T52" fmla="*/ 0 w 1140"/>
                <a:gd name="T53" fmla="*/ 0 h 2467"/>
                <a:gd name="T54" fmla="*/ 0 w 1140"/>
                <a:gd name="T55" fmla="*/ 0 h 2467"/>
                <a:gd name="T56" fmla="*/ 0 w 1140"/>
                <a:gd name="T57" fmla="*/ 0 h 2467"/>
                <a:gd name="T58" fmla="*/ 0 w 1140"/>
                <a:gd name="T59" fmla="*/ 0 h 2467"/>
                <a:gd name="T60" fmla="*/ 0 w 1140"/>
                <a:gd name="T61" fmla="*/ 0 h 2467"/>
                <a:gd name="T62" fmla="*/ 0 w 1140"/>
                <a:gd name="T63" fmla="*/ 0 h 2467"/>
                <a:gd name="T64" fmla="*/ 0 w 1140"/>
                <a:gd name="T65" fmla="*/ 0 h 2467"/>
                <a:gd name="T66" fmla="*/ 0 w 1140"/>
                <a:gd name="T67" fmla="*/ 0 h 2467"/>
                <a:gd name="T68" fmla="*/ 0 w 1140"/>
                <a:gd name="T69" fmla="*/ 0 h 2467"/>
                <a:gd name="T70" fmla="*/ 0 w 1140"/>
                <a:gd name="T71" fmla="*/ 0 h 2467"/>
                <a:gd name="T72" fmla="*/ 0 w 1140"/>
                <a:gd name="T73" fmla="*/ 0 h 2467"/>
                <a:gd name="T74" fmla="*/ 0 w 1140"/>
                <a:gd name="T75" fmla="*/ 0 h 2467"/>
                <a:gd name="T76" fmla="*/ 0 w 1140"/>
                <a:gd name="T77" fmla="*/ 0 h 2467"/>
                <a:gd name="T78" fmla="*/ 0 w 1140"/>
                <a:gd name="T79" fmla="*/ 0 h 2467"/>
                <a:gd name="T80" fmla="*/ 0 w 1140"/>
                <a:gd name="T81" fmla="*/ 0 h 2467"/>
                <a:gd name="T82" fmla="*/ 0 w 1140"/>
                <a:gd name="T83" fmla="*/ 0 h 2467"/>
                <a:gd name="T84" fmla="*/ 0 w 1140"/>
                <a:gd name="T85" fmla="*/ 0 h 2467"/>
                <a:gd name="T86" fmla="*/ 0 w 1140"/>
                <a:gd name="T87" fmla="*/ 0 h 2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0"/>
                <a:gd name="T133" fmla="*/ 0 h 2467"/>
                <a:gd name="T134" fmla="*/ 1140 w 1140"/>
                <a:gd name="T135" fmla="*/ 2467 h 24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0" h="2467">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8" name="Freeform 355"/>
            <p:cNvSpPr>
              <a:spLocks/>
            </p:cNvSpPr>
            <p:nvPr/>
          </p:nvSpPr>
          <p:spPr bwMode="auto">
            <a:xfrm>
              <a:off x="1133" y="3301"/>
              <a:ext cx="50" cy="136"/>
            </a:xfrm>
            <a:custGeom>
              <a:avLst/>
              <a:gdLst>
                <a:gd name="T0" fmla="*/ 0 w 1109"/>
                <a:gd name="T1" fmla="*/ 0 h 2454"/>
                <a:gd name="T2" fmla="*/ 0 w 1109"/>
                <a:gd name="T3" fmla="*/ 0 h 2454"/>
                <a:gd name="T4" fmla="*/ 0 w 1109"/>
                <a:gd name="T5" fmla="*/ 0 h 2454"/>
                <a:gd name="T6" fmla="*/ 0 w 1109"/>
                <a:gd name="T7" fmla="*/ 0 h 2454"/>
                <a:gd name="T8" fmla="*/ 0 w 1109"/>
                <a:gd name="T9" fmla="*/ 0 h 2454"/>
                <a:gd name="T10" fmla="*/ 0 w 1109"/>
                <a:gd name="T11" fmla="*/ 0 h 2454"/>
                <a:gd name="T12" fmla="*/ 0 w 1109"/>
                <a:gd name="T13" fmla="*/ 0 h 2454"/>
                <a:gd name="T14" fmla="*/ 0 w 1109"/>
                <a:gd name="T15" fmla="*/ 0 h 2454"/>
                <a:gd name="T16" fmla="*/ 0 w 1109"/>
                <a:gd name="T17" fmla="*/ 0 h 2454"/>
                <a:gd name="T18" fmla="*/ 0 w 1109"/>
                <a:gd name="T19" fmla="*/ 0 h 2454"/>
                <a:gd name="T20" fmla="*/ 0 w 1109"/>
                <a:gd name="T21" fmla="*/ 0 h 2454"/>
                <a:gd name="T22" fmla="*/ 0 w 1109"/>
                <a:gd name="T23" fmla="*/ 0 h 2454"/>
                <a:gd name="T24" fmla="*/ 0 w 1109"/>
                <a:gd name="T25" fmla="*/ 0 h 2454"/>
                <a:gd name="T26" fmla="*/ 0 w 1109"/>
                <a:gd name="T27" fmla="*/ 0 h 2454"/>
                <a:gd name="T28" fmla="*/ 0 w 1109"/>
                <a:gd name="T29" fmla="*/ 0 h 2454"/>
                <a:gd name="T30" fmla="*/ 0 w 1109"/>
                <a:gd name="T31" fmla="*/ 0 h 2454"/>
                <a:gd name="T32" fmla="*/ 0 w 1109"/>
                <a:gd name="T33" fmla="*/ 0 h 2454"/>
                <a:gd name="T34" fmla="*/ 0 w 1109"/>
                <a:gd name="T35" fmla="*/ 0 h 2454"/>
                <a:gd name="T36" fmla="*/ 0 w 1109"/>
                <a:gd name="T37" fmla="*/ 0 h 2454"/>
                <a:gd name="T38" fmla="*/ 0 w 1109"/>
                <a:gd name="T39" fmla="*/ 0 h 2454"/>
                <a:gd name="T40" fmla="*/ 0 w 1109"/>
                <a:gd name="T41" fmla="*/ 0 h 2454"/>
                <a:gd name="T42" fmla="*/ 0 w 1109"/>
                <a:gd name="T43" fmla="*/ 0 h 2454"/>
                <a:gd name="T44" fmla="*/ 0 w 1109"/>
                <a:gd name="T45" fmla="*/ 0 h 2454"/>
                <a:gd name="T46" fmla="*/ 0 w 1109"/>
                <a:gd name="T47" fmla="*/ 0 h 2454"/>
                <a:gd name="T48" fmla="*/ 0 w 1109"/>
                <a:gd name="T49" fmla="*/ 0 h 2454"/>
                <a:gd name="T50" fmla="*/ 0 w 1109"/>
                <a:gd name="T51" fmla="*/ 0 h 2454"/>
                <a:gd name="T52" fmla="*/ 0 w 1109"/>
                <a:gd name="T53" fmla="*/ 0 h 2454"/>
                <a:gd name="T54" fmla="*/ 0 w 1109"/>
                <a:gd name="T55" fmla="*/ 0 h 2454"/>
                <a:gd name="T56" fmla="*/ 0 w 1109"/>
                <a:gd name="T57" fmla="*/ 0 h 2454"/>
                <a:gd name="T58" fmla="*/ 0 w 1109"/>
                <a:gd name="T59" fmla="*/ 0 h 2454"/>
                <a:gd name="T60" fmla="*/ 0 w 1109"/>
                <a:gd name="T61" fmla="*/ 0 h 2454"/>
                <a:gd name="T62" fmla="*/ 0 w 1109"/>
                <a:gd name="T63" fmla="*/ 0 h 2454"/>
                <a:gd name="T64" fmla="*/ 0 w 1109"/>
                <a:gd name="T65" fmla="*/ 0 h 2454"/>
                <a:gd name="T66" fmla="*/ 0 w 1109"/>
                <a:gd name="T67" fmla="*/ 0 h 2454"/>
                <a:gd name="T68" fmla="*/ 0 w 1109"/>
                <a:gd name="T69" fmla="*/ 0 h 2454"/>
                <a:gd name="T70" fmla="*/ 0 w 1109"/>
                <a:gd name="T71" fmla="*/ 0 h 2454"/>
                <a:gd name="T72" fmla="*/ 0 w 1109"/>
                <a:gd name="T73" fmla="*/ 0 h 2454"/>
                <a:gd name="T74" fmla="*/ 0 w 1109"/>
                <a:gd name="T75" fmla="*/ 0 h 2454"/>
                <a:gd name="T76" fmla="*/ 0 w 1109"/>
                <a:gd name="T77" fmla="*/ 0 h 2454"/>
                <a:gd name="T78" fmla="*/ 0 w 1109"/>
                <a:gd name="T79" fmla="*/ 0 h 2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9"/>
                <a:gd name="T121" fmla="*/ 0 h 2454"/>
                <a:gd name="T122" fmla="*/ 1109 w 1109"/>
                <a:gd name="T123" fmla="*/ 2454 h 24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9" h="2454">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9" name="Freeform 356"/>
            <p:cNvSpPr>
              <a:spLocks/>
            </p:cNvSpPr>
            <p:nvPr/>
          </p:nvSpPr>
          <p:spPr bwMode="auto">
            <a:xfrm>
              <a:off x="1133" y="3301"/>
              <a:ext cx="49" cy="136"/>
            </a:xfrm>
            <a:custGeom>
              <a:avLst/>
              <a:gdLst>
                <a:gd name="T0" fmla="*/ 0 w 1078"/>
                <a:gd name="T1" fmla="*/ 0 h 2440"/>
                <a:gd name="T2" fmla="*/ 0 w 1078"/>
                <a:gd name="T3" fmla="*/ 0 h 2440"/>
                <a:gd name="T4" fmla="*/ 0 w 1078"/>
                <a:gd name="T5" fmla="*/ 0 h 2440"/>
                <a:gd name="T6" fmla="*/ 0 w 1078"/>
                <a:gd name="T7" fmla="*/ 0 h 2440"/>
                <a:gd name="T8" fmla="*/ 0 w 1078"/>
                <a:gd name="T9" fmla="*/ 0 h 2440"/>
                <a:gd name="T10" fmla="*/ 0 w 1078"/>
                <a:gd name="T11" fmla="*/ 0 h 2440"/>
                <a:gd name="T12" fmla="*/ 0 w 1078"/>
                <a:gd name="T13" fmla="*/ 0 h 2440"/>
                <a:gd name="T14" fmla="*/ 0 w 1078"/>
                <a:gd name="T15" fmla="*/ 0 h 2440"/>
                <a:gd name="T16" fmla="*/ 0 w 1078"/>
                <a:gd name="T17" fmla="*/ 0 h 2440"/>
                <a:gd name="T18" fmla="*/ 0 w 1078"/>
                <a:gd name="T19" fmla="*/ 0 h 2440"/>
                <a:gd name="T20" fmla="*/ 0 w 1078"/>
                <a:gd name="T21" fmla="*/ 0 h 2440"/>
                <a:gd name="T22" fmla="*/ 0 w 1078"/>
                <a:gd name="T23" fmla="*/ 0 h 2440"/>
                <a:gd name="T24" fmla="*/ 0 w 1078"/>
                <a:gd name="T25" fmla="*/ 0 h 2440"/>
                <a:gd name="T26" fmla="*/ 0 w 1078"/>
                <a:gd name="T27" fmla="*/ 0 h 2440"/>
                <a:gd name="T28" fmla="*/ 0 w 1078"/>
                <a:gd name="T29" fmla="*/ 0 h 2440"/>
                <a:gd name="T30" fmla="*/ 0 w 1078"/>
                <a:gd name="T31" fmla="*/ 0 h 2440"/>
                <a:gd name="T32" fmla="*/ 0 w 1078"/>
                <a:gd name="T33" fmla="*/ 0 h 2440"/>
                <a:gd name="T34" fmla="*/ 0 w 1078"/>
                <a:gd name="T35" fmla="*/ 0 h 2440"/>
                <a:gd name="T36" fmla="*/ 0 w 1078"/>
                <a:gd name="T37" fmla="*/ 0 h 2440"/>
                <a:gd name="T38" fmla="*/ 0 w 1078"/>
                <a:gd name="T39" fmla="*/ 0 h 2440"/>
                <a:gd name="T40" fmla="*/ 0 w 1078"/>
                <a:gd name="T41" fmla="*/ 0 h 2440"/>
                <a:gd name="T42" fmla="*/ 0 w 1078"/>
                <a:gd name="T43" fmla="*/ 0 h 2440"/>
                <a:gd name="T44" fmla="*/ 0 w 1078"/>
                <a:gd name="T45" fmla="*/ 0 h 2440"/>
                <a:gd name="T46" fmla="*/ 0 w 1078"/>
                <a:gd name="T47" fmla="*/ 0 h 2440"/>
                <a:gd name="T48" fmla="*/ 0 w 1078"/>
                <a:gd name="T49" fmla="*/ 0 h 2440"/>
                <a:gd name="T50" fmla="*/ 0 w 1078"/>
                <a:gd name="T51" fmla="*/ 0 h 2440"/>
                <a:gd name="T52" fmla="*/ 0 w 1078"/>
                <a:gd name="T53" fmla="*/ 0 h 2440"/>
                <a:gd name="T54" fmla="*/ 0 w 1078"/>
                <a:gd name="T55" fmla="*/ 0 h 2440"/>
                <a:gd name="T56" fmla="*/ 0 w 1078"/>
                <a:gd name="T57" fmla="*/ 0 h 2440"/>
                <a:gd name="T58" fmla="*/ 0 w 1078"/>
                <a:gd name="T59" fmla="*/ 0 h 2440"/>
                <a:gd name="T60" fmla="*/ 0 w 1078"/>
                <a:gd name="T61" fmla="*/ 0 h 2440"/>
                <a:gd name="T62" fmla="*/ 0 w 1078"/>
                <a:gd name="T63" fmla="*/ 0 h 2440"/>
                <a:gd name="T64" fmla="*/ 0 w 1078"/>
                <a:gd name="T65" fmla="*/ 0 h 2440"/>
                <a:gd name="T66" fmla="*/ 0 w 1078"/>
                <a:gd name="T67" fmla="*/ 0 h 2440"/>
                <a:gd name="T68" fmla="*/ 0 w 1078"/>
                <a:gd name="T69" fmla="*/ 0 h 2440"/>
                <a:gd name="T70" fmla="*/ 0 w 1078"/>
                <a:gd name="T71" fmla="*/ 0 h 2440"/>
                <a:gd name="T72" fmla="*/ 0 w 1078"/>
                <a:gd name="T73" fmla="*/ 0 h 2440"/>
                <a:gd name="T74" fmla="*/ 0 w 1078"/>
                <a:gd name="T75" fmla="*/ 0 h 2440"/>
                <a:gd name="T76" fmla="*/ 0 w 1078"/>
                <a:gd name="T77" fmla="*/ 0 h 2440"/>
                <a:gd name="T78" fmla="*/ 0 w 1078"/>
                <a:gd name="T79" fmla="*/ 0 h 24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78"/>
                <a:gd name="T121" fmla="*/ 0 h 2440"/>
                <a:gd name="T122" fmla="*/ 1078 w 1078"/>
                <a:gd name="T123" fmla="*/ 2440 h 24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78" h="244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0" name="Freeform 357"/>
            <p:cNvSpPr>
              <a:spLocks/>
            </p:cNvSpPr>
            <p:nvPr/>
          </p:nvSpPr>
          <p:spPr bwMode="auto">
            <a:xfrm>
              <a:off x="1133" y="3302"/>
              <a:ext cx="48" cy="135"/>
            </a:xfrm>
            <a:custGeom>
              <a:avLst/>
              <a:gdLst>
                <a:gd name="T0" fmla="*/ 0 w 1046"/>
                <a:gd name="T1" fmla="*/ 0 h 2428"/>
                <a:gd name="T2" fmla="*/ 0 w 1046"/>
                <a:gd name="T3" fmla="*/ 0 h 2428"/>
                <a:gd name="T4" fmla="*/ 0 w 1046"/>
                <a:gd name="T5" fmla="*/ 0 h 2428"/>
                <a:gd name="T6" fmla="*/ 0 w 1046"/>
                <a:gd name="T7" fmla="*/ 0 h 2428"/>
                <a:gd name="T8" fmla="*/ 0 w 1046"/>
                <a:gd name="T9" fmla="*/ 0 h 2428"/>
                <a:gd name="T10" fmla="*/ 0 w 1046"/>
                <a:gd name="T11" fmla="*/ 0 h 2428"/>
                <a:gd name="T12" fmla="*/ 0 w 1046"/>
                <a:gd name="T13" fmla="*/ 0 h 2428"/>
                <a:gd name="T14" fmla="*/ 0 w 1046"/>
                <a:gd name="T15" fmla="*/ 0 h 2428"/>
                <a:gd name="T16" fmla="*/ 0 w 1046"/>
                <a:gd name="T17" fmla="*/ 0 h 2428"/>
                <a:gd name="T18" fmla="*/ 0 w 1046"/>
                <a:gd name="T19" fmla="*/ 0 h 2428"/>
                <a:gd name="T20" fmla="*/ 0 w 1046"/>
                <a:gd name="T21" fmla="*/ 0 h 2428"/>
                <a:gd name="T22" fmla="*/ 0 w 1046"/>
                <a:gd name="T23" fmla="*/ 0 h 2428"/>
                <a:gd name="T24" fmla="*/ 0 w 1046"/>
                <a:gd name="T25" fmla="*/ 0 h 2428"/>
                <a:gd name="T26" fmla="*/ 0 w 1046"/>
                <a:gd name="T27" fmla="*/ 0 h 2428"/>
                <a:gd name="T28" fmla="*/ 0 w 1046"/>
                <a:gd name="T29" fmla="*/ 0 h 2428"/>
                <a:gd name="T30" fmla="*/ 0 w 1046"/>
                <a:gd name="T31" fmla="*/ 0 h 2428"/>
                <a:gd name="T32" fmla="*/ 0 w 1046"/>
                <a:gd name="T33" fmla="*/ 0 h 2428"/>
                <a:gd name="T34" fmla="*/ 0 w 1046"/>
                <a:gd name="T35" fmla="*/ 0 h 2428"/>
                <a:gd name="T36" fmla="*/ 0 w 1046"/>
                <a:gd name="T37" fmla="*/ 0 h 2428"/>
                <a:gd name="T38" fmla="*/ 0 w 1046"/>
                <a:gd name="T39" fmla="*/ 0 h 2428"/>
                <a:gd name="T40" fmla="*/ 0 w 1046"/>
                <a:gd name="T41" fmla="*/ 0 h 2428"/>
                <a:gd name="T42" fmla="*/ 0 w 1046"/>
                <a:gd name="T43" fmla="*/ 0 h 2428"/>
                <a:gd name="T44" fmla="*/ 0 w 1046"/>
                <a:gd name="T45" fmla="*/ 0 h 2428"/>
                <a:gd name="T46" fmla="*/ 0 w 1046"/>
                <a:gd name="T47" fmla="*/ 0 h 2428"/>
                <a:gd name="T48" fmla="*/ 0 w 1046"/>
                <a:gd name="T49" fmla="*/ 0 h 2428"/>
                <a:gd name="T50" fmla="*/ 0 w 1046"/>
                <a:gd name="T51" fmla="*/ 0 h 2428"/>
                <a:gd name="T52" fmla="*/ 0 w 1046"/>
                <a:gd name="T53" fmla="*/ 0 h 2428"/>
                <a:gd name="T54" fmla="*/ 0 w 1046"/>
                <a:gd name="T55" fmla="*/ 0 h 2428"/>
                <a:gd name="T56" fmla="*/ 0 w 1046"/>
                <a:gd name="T57" fmla="*/ 0 h 2428"/>
                <a:gd name="T58" fmla="*/ 0 w 1046"/>
                <a:gd name="T59" fmla="*/ 0 h 2428"/>
                <a:gd name="T60" fmla="*/ 0 w 1046"/>
                <a:gd name="T61" fmla="*/ 0 h 2428"/>
                <a:gd name="T62" fmla="*/ 0 w 1046"/>
                <a:gd name="T63" fmla="*/ 0 h 2428"/>
                <a:gd name="T64" fmla="*/ 0 w 1046"/>
                <a:gd name="T65" fmla="*/ 0 h 2428"/>
                <a:gd name="T66" fmla="*/ 0 w 1046"/>
                <a:gd name="T67" fmla="*/ 0 h 2428"/>
                <a:gd name="T68" fmla="*/ 0 w 1046"/>
                <a:gd name="T69" fmla="*/ 0 h 2428"/>
                <a:gd name="T70" fmla="*/ 0 w 1046"/>
                <a:gd name="T71" fmla="*/ 0 h 2428"/>
                <a:gd name="T72" fmla="*/ 0 w 1046"/>
                <a:gd name="T73" fmla="*/ 0 h 2428"/>
                <a:gd name="T74" fmla="*/ 0 w 1046"/>
                <a:gd name="T75" fmla="*/ 0 h 2428"/>
                <a:gd name="T76" fmla="*/ 0 w 1046"/>
                <a:gd name="T77" fmla="*/ 0 h 2428"/>
                <a:gd name="T78" fmla="*/ 0 w 1046"/>
                <a:gd name="T79" fmla="*/ 0 h 24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6"/>
                <a:gd name="T121" fmla="*/ 0 h 2428"/>
                <a:gd name="T122" fmla="*/ 1046 w 1046"/>
                <a:gd name="T123" fmla="*/ 2428 h 24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6" h="2428">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1" name="Freeform 358"/>
            <p:cNvSpPr>
              <a:spLocks/>
            </p:cNvSpPr>
            <p:nvPr/>
          </p:nvSpPr>
          <p:spPr bwMode="auto">
            <a:xfrm>
              <a:off x="1133" y="3302"/>
              <a:ext cx="46" cy="134"/>
            </a:xfrm>
            <a:custGeom>
              <a:avLst/>
              <a:gdLst>
                <a:gd name="T0" fmla="*/ 0 w 1017"/>
                <a:gd name="T1" fmla="*/ 0 h 2414"/>
                <a:gd name="T2" fmla="*/ 0 w 1017"/>
                <a:gd name="T3" fmla="*/ 0 h 2414"/>
                <a:gd name="T4" fmla="*/ 0 w 1017"/>
                <a:gd name="T5" fmla="*/ 0 h 2414"/>
                <a:gd name="T6" fmla="*/ 0 w 1017"/>
                <a:gd name="T7" fmla="*/ 0 h 2414"/>
                <a:gd name="T8" fmla="*/ 0 w 1017"/>
                <a:gd name="T9" fmla="*/ 0 h 2414"/>
                <a:gd name="T10" fmla="*/ 0 60000 65536"/>
                <a:gd name="T11" fmla="*/ 0 60000 65536"/>
                <a:gd name="T12" fmla="*/ 0 60000 65536"/>
                <a:gd name="T13" fmla="*/ 0 60000 65536"/>
                <a:gd name="T14" fmla="*/ 0 60000 65536"/>
                <a:gd name="T15" fmla="*/ 0 w 1017"/>
                <a:gd name="T16" fmla="*/ 0 h 2414"/>
                <a:gd name="T17" fmla="*/ 1017 w 1017"/>
                <a:gd name="T18" fmla="*/ 2414 h 2414"/>
              </a:gdLst>
              <a:ahLst/>
              <a:cxnLst>
                <a:cxn ang="T10">
                  <a:pos x="T0" y="T1"/>
                </a:cxn>
                <a:cxn ang="T11">
                  <a:pos x="T2" y="T3"/>
                </a:cxn>
                <a:cxn ang="T12">
                  <a:pos x="T4" y="T5"/>
                </a:cxn>
                <a:cxn ang="T13">
                  <a:pos x="T6" y="T7"/>
                </a:cxn>
                <a:cxn ang="T14">
                  <a:pos x="T8" y="T9"/>
                </a:cxn>
              </a:cxnLst>
              <a:rect l="T15" t="T16" r="T17" b="T18"/>
              <a:pathLst>
                <a:path w="1017" h="2414">
                  <a:moveTo>
                    <a:pt x="32" y="0"/>
                  </a:moveTo>
                  <a:lnTo>
                    <a:pt x="0" y="13"/>
                  </a:lnTo>
                  <a:lnTo>
                    <a:pt x="977" y="2414"/>
                  </a:lnTo>
                  <a:lnTo>
                    <a:pt x="1017" y="2396"/>
                  </a:lnTo>
                  <a:lnTo>
                    <a:pt x="32" y="0"/>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2" name="Freeform 359"/>
            <p:cNvSpPr>
              <a:spLocks/>
            </p:cNvSpPr>
            <p:nvPr/>
          </p:nvSpPr>
          <p:spPr bwMode="auto">
            <a:xfrm>
              <a:off x="1132" y="3298"/>
              <a:ext cx="8" cy="6"/>
            </a:xfrm>
            <a:custGeom>
              <a:avLst/>
              <a:gdLst>
                <a:gd name="T0" fmla="*/ 0 w 173"/>
                <a:gd name="T1" fmla="*/ 0 h 95"/>
                <a:gd name="T2" fmla="*/ 0 w 173"/>
                <a:gd name="T3" fmla="*/ 0 h 95"/>
                <a:gd name="T4" fmla="*/ 0 w 173"/>
                <a:gd name="T5" fmla="*/ 0 h 95"/>
                <a:gd name="T6" fmla="*/ 0 w 173"/>
                <a:gd name="T7" fmla="*/ 0 h 95"/>
                <a:gd name="T8" fmla="*/ 0 w 173"/>
                <a:gd name="T9" fmla="*/ 0 h 95"/>
                <a:gd name="T10" fmla="*/ 0 60000 65536"/>
                <a:gd name="T11" fmla="*/ 0 60000 65536"/>
                <a:gd name="T12" fmla="*/ 0 60000 65536"/>
                <a:gd name="T13" fmla="*/ 0 60000 65536"/>
                <a:gd name="T14" fmla="*/ 0 60000 65536"/>
                <a:gd name="T15" fmla="*/ 0 w 173"/>
                <a:gd name="T16" fmla="*/ 0 h 95"/>
                <a:gd name="T17" fmla="*/ 173 w 173"/>
                <a:gd name="T18" fmla="*/ 95 h 95"/>
              </a:gdLst>
              <a:ahLst/>
              <a:cxnLst>
                <a:cxn ang="T10">
                  <a:pos x="T0" y="T1"/>
                </a:cxn>
                <a:cxn ang="T11">
                  <a:pos x="T2" y="T3"/>
                </a:cxn>
                <a:cxn ang="T12">
                  <a:pos x="T4" y="T5"/>
                </a:cxn>
                <a:cxn ang="T13">
                  <a:pos x="T6" y="T7"/>
                </a:cxn>
                <a:cxn ang="T14">
                  <a:pos x="T8" y="T9"/>
                </a:cxn>
              </a:cxnLst>
              <a:rect l="T15" t="T16" r="T17" b="T18"/>
              <a:pathLst>
                <a:path w="173" h="95">
                  <a:moveTo>
                    <a:pt x="173" y="20"/>
                  </a:moveTo>
                  <a:lnTo>
                    <a:pt x="7" y="95"/>
                  </a:lnTo>
                  <a:lnTo>
                    <a:pt x="0" y="75"/>
                  </a:lnTo>
                  <a:lnTo>
                    <a:pt x="166" y="0"/>
                  </a:lnTo>
                  <a:lnTo>
                    <a:pt x="173" y="2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3" name="Freeform 360"/>
            <p:cNvSpPr>
              <a:spLocks/>
            </p:cNvSpPr>
            <p:nvPr/>
          </p:nvSpPr>
          <p:spPr bwMode="auto">
            <a:xfrm>
              <a:off x="1130" y="3293"/>
              <a:ext cx="9" cy="10"/>
            </a:xfrm>
            <a:custGeom>
              <a:avLst/>
              <a:gdLst>
                <a:gd name="T0" fmla="*/ 0 w 200"/>
                <a:gd name="T1" fmla="*/ 0 h 179"/>
                <a:gd name="T2" fmla="*/ 0 w 200"/>
                <a:gd name="T3" fmla="*/ 0 h 179"/>
                <a:gd name="T4" fmla="*/ 0 w 200"/>
                <a:gd name="T5" fmla="*/ 0 h 179"/>
                <a:gd name="T6" fmla="*/ 0 w 200"/>
                <a:gd name="T7" fmla="*/ 0 h 179"/>
                <a:gd name="T8" fmla="*/ 0 w 200"/>
                <a:gd name="T9" fmla="*/ 0 h 179"/>
                <a:gd name="T10" fmla="*/ 0 w 200"/>
                <a:gd name="T11" fmla="*/ 0 h 179"/>
                <a:gd name="T12" fmla="*/ 0 60000 65536"/>
                <a:gd name="T13" fmla="*/ 0 60000 65536"/>
                <a:gd name="T14" fmla="*/ 0 60000 65536"/>
                <a:gd name="T15" fmla="*/ 0 60000 65536"/>
                <a:gd name="T16" fmla="*/ 0 60000 65536"/>
                <a:gd name="T17" fmla="*/ 0 60000 65536"/>
                <a:gd name="T18" fmla="*/ 0 w 200"/>
                <a:gd name="T19" fmla="*/ 0 h 179"/>
                <a:gd name="T20" fmla="*/ 200 w 200"/>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00" h="179">
                  <a:moveTo>
                    <a:pt x="200" y="106"/>
                  </a:moveTo>
                  <a:lnTo>
                    <a:pt x="33" y="179"/>
                  </a:lnTo>
                  <a:lnTo>
                    <a:pt x="0" y="100"/>
                  </a:lnTo>
                  <a:lnTo>
                    <a:pt x="58" y="0"/>
                  </a:lnTo>
                  <a:lnTo>
                    <a:pt x="168" y="26"/>
                  </a:lnTo>
                  <a:lnTo>
                    <a:pt x="200" y="106"/>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4" name="Freeform 361"/>
            <p:cNvSpPr>
              <a:spLocks/>
            </p:cNvSpPr>
            <p:nvPr/>
          </p:nvSpPr>
          <p:spPr bwMode="auto">
            <a:xfrm>
              <a:off x="1130" y="3293"/>
              <a:ext cx="8" cy="10"/>
            </a:xfrm>
            <a:custGeom>
              <a:avLst/>
              <a:gdLst>
                <a:gd name="T0" fmla="*/ 0 w 173"/>
                <a:gd name="T1" fmla="*/ 0 h 177"/>
                <a:gd name="T2" fmla="*/ 0 w 173"/>
                <a:gd name="T3" fmla="*/ 0 h 177"/>
                <a:gd name="T4" fmla="*/ 0 w 173"/>
                <a:gd name="T5" fmla="*/ 0 h 177"/>
                <a:gd name="T6" fmla="*/ 0 w 173"/>
                <a:gd name="T7" fmla="*/ 0 h 177"/>
                <a:gd name="T8" fmla="*/ 0 w 173"/>
                <a:gd name="T9" fmla="*/ 0 h 177"/>
                <a:gd name="T10" fmla="*/ 0 w 173"/>
                <a:gd name="T11" fmla="*/ 0 h 177"/>
                <a:gd name="T12" fmla="*/ 0 w 173"/>
                <a:gd name="T13" fmla="*/ 0 h 177"/>
                <a:gd name="T14" fmla="*/ 0 w 173"/>
                <a:gd name="T15" fmla="*/ 0 h 177"/>
                <a:gd name="T16" fmla="*/ 0 w 173"/>
                <a:gd name="T17" fmla="*/ 0 h 177"/>
                <a:gd name="T18" fmla="*/ 0 w 173"/>
                <a:gd name="T19" fmla="*/ 0 h 177"/>
                <a:gd name="T20" fmla="*/ 0 w 173"/>
                <a:gd name="T21" fmla="*/ 0 h 177"/>
                <a:gd name="T22" fmla="*/ 0 w 173"/>
                <a:gd name="T23" fmla="*/ 0 h 177"/>
                <a:gd name="T24" fmla="*/ 0 w 173"/>
                <a:gd name="T25" fmla="*/ 0 h 177"/>
                <a:gd name="T26" fmla="*/ 0 w 173"/>
                <a:gd name="T27" fmla="*/ 0 h 177"/>
                <a:gd name="T28" fmla="*/ 0 w 173"/>
                <a:gd name="T29" fmla="*/ 0 h 177"/>
                <a:gd name="T30" fmla="*/ 0 w 173"/>
                <a:gd name="T31" fmla="*/ 0 h 177"/>
                <a:gd name="T32" fmla="*/ 0 w 173"/>
                <a:gd name="T33" fmla="*/ 0 h 177"/>
                <a:gd name="T34" fmla="*/ 0 w 173"/>
                <a:gd name="T35" fmla="*/ 0 h 177"/>
                <a:gd name="T36" fmla="*/ 0 w 173"/>
                <a:gd name="T37" fmla="*/ 0 h 177"/>
                <a:gd name="T38" fmla="*/ 0 w 173"/>
                <a:gd name="T39" fmla="*/ 0 h 177"/>
                <a:gd name="T40" fmla="*/ 0 w 173"/>
                <a:gd name="T41" fmla="*/ 0 h 177"/>
                <a:gd name="T42" fmla="*/ 0 w 173"/>
                <a:gd name="T43" fmla="*/ 0 h 177"/>
                <a:gd name="T44" fmla="*/ 0 w 173"/>
                <a:gd name="T45" fmla="*/ 0 h 177"/>
                <a:gd name="T46" fmla="*/ 0 w 173"/>
                <a:gd name="T47" fmla="*/ 0 h 177"/>
                <a:gd name="T48" fmla="*/ 0 w 173"/>
                <a:gd name="T49" fmla="*/ 0 h 177"/>
                <a:gd name="T50" fmla="*/ 0 w 173"/>
                <a:gd name="T51" fmla="*/ 0 h 177"/>
                <a:gd name="T52" fmla="*/ 0 w 173"/>
                <a:gd name="T53" fmla="*/ 0 h 177"/>
                <a:gd name="T54" fmla="*/ 0 w 173"/>
                <a:gd name="T55" fmla="*/ 0 h 177"/>
                <a:gd name="T56" fmla="*/ 0 w 173"/>
                <a:gd name="T57" fmla="*/ 0 h 177"/>
                <a:gd name="T58" fmla="*/ 0 w 173"/>
                <a:gd name="T59" fmla="*/ 0 h 177"/>
                <a:gd name="T60" fmla="*/ 0 w 173"/>
                <a:gd name="T61" fmla="*/ 0 h 177"/>
                <a:gd name="T62" fmla="*/ 0 w 173"/>
                <a:gd name="T63" fmla="*/ 0 h 177"/>
                <a:gd name="T64" fmla="*/ 0 w 173"/>
                <a:gd name="T65" fmla="*/ 0 h 177"/>
                <a:gd name="T66" fmla="*/ 0 w 173"/>
                <a:gd name="T67" fmla="*/ 0 h 177"/>
                <a:gd name="T68" fmla="*/ 0 w 173"/>
                <a:gd name="T69" fmla="*/ 0 h 177"/>
                <a:gd name="T70" fmla="*/ 0 w 173"/>
                <a:gd name="T71" fmla="*/ 0 h 177"/>
                <a:gd name="T72" fmla="*/ 0 w 173"/>
                <a:gd name="T73" fmla="*/ 0 h 177"/>
                <a:gd name="T74" fmla="*/ 0 w 173"/>
                <a:gd name="T75" fmla="*/ 0 h 177"/>
                <a:gd name="T76" fmla="*/ 0 w 173"/>
                <a:gd name="T77" fmla="*/ 0 h 177"/>
                <a:gd name="T78" fmla="*/ 0 w 173"/>
                <a:gd name="T79" fmla="*/ 0 h 177"/>
                <a:gd name="T80" fmla="*/ 0 w 173"/>
                <a:gd name="T81" fmla="*/ 0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177"/>
                <a:gd name="T125" fmla="*/ 173 w 173"/>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177">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5" name="Freeform 362"/>
            <p:cNvSpPr>
              <a:spLocks/>
            </p:cNvSpPr>
            <p:nvPr/>
          </p:nvSpPr>
          <p:spPr bwMode="auto">
            <a:xfrm>
              <a:off x="1131" y="3293"/>
              <a:ext cx="6" cy="9"/>
            </a:xfrm>
            <a:custGeom>
              <a:avLst/>
              <a:gdLst>
                <a:gd name="T0" fmla="*/ 0 w 142"/>
                <a:gd name="T1" fmla="*/ 0 h 175"/>
                <a:gd name="T2" fmla="*/ 0 w 142"/>
                <a:gd name="T3" fmla="*/ 0 h 175"/>
                <a:gd name="T4" fmla="*/ 0 w 142"/>
                <a:gd name="T5" fmla="*/ 0 h 175"/>
                <a:gd name="T6" fmla="*/ 0 w 142"/>
                <a:gd name="T7" fmla="*/ 0 h 175"/>
                <a:gd name="T8" fmla="*/ 0 w 142"/>
                <a:gd name="T9" fmla="*/ 0 h 175"/>
                <a:gd name="T10" fmla="*/ 0 w 142"/>
                <a:gd name="T11" fmla="*/ 0 h 175"/>
                <a:gd name="T12" fmla="*/ 0 w 142"/>
                <a:gd name="T13" fmla="*/ 0 h 175"/>
                <a:gd name="T14" fmla="*/ 0 w 142"/>
                <a:gd name="T15" fmla="*/ 0 h 175"/>
                <a:gd name="T16" fmla="*/ 0 w 142"/>
                <a:gd name="T17" fmla="*/ 0 h 175"/>
                <a:gd name="T18" fmla="*/ 0 w 142"/>
                <a:gd name="T19" fmla="*/ 0 h 175"/>
                <a:gd name="T20" fmla="*/ 0 w 142"/>
                <a:gd name="T21" fmla="*/ 0 h 175"/>
                <a:gd name="T22" fmla="*/ 0 w 142"/>
                <a:gd name="T23" fmla="*/ 0 h 175"/>
                <a:gd name="T24" fmla="*/ 0 w 142"/>
                <a:gd name="T25" fmla="*/ 0 h 175"/>
                <a:gd name="T26" fmla="*/ 0 w 142"/>
                <a:gd name="T27" fmla="*/ 0 h 175"/>
                <a:gd name="T28" fmla="*/ 0 w 142"/>
                <a:gd name="T29" fmla="*/ 0 h 175"/>
                <a:gd name="T30" fmla="*/ 0 w 142"/>
                <a:gd name="T31" fmla="*/ 0 h 175"/>
                <a:gd name="T32" fmla="*/ 0 w 142"/>
                <a:gd name="T33" fmla="*/ 0 h 175"/>
                <a:gd name="T34" fmla="*/ 0 w 142"/>
                <a:gd name="T35" fmla="*/ 0 h 175"/>
                <a:gd name="T36" fmla="*/ 0 w 142"/>
                <a:gd name="T37" fmla="*/ 0 h 175"/>
                <a:gd name="T38" fmla="*/ 0 w 142"/>
                <a:gd name="T39" fmla="*/ 0 h 175"/>
                <a:gd name="T40" fmla="*/ 0 w 142"/>
                <a:gd name="T41" fmla="*/ 0 h 175"/>
                <a:gd name="T42" fmla="*/ 0 w 142"/>
                <a:gd name="T43" fmla="*/ 0 h 175"/>
                <a:gd name="T44" fmla="*/ 0 w 142"/>
                <a:gd name="T45" fmla="*/ 0 h 175"/>
                <a:gd name="T46" fmla="*/ 0 w 142"/>
                <a:gd name="T47" fmla="*/ 0 h 175"/>
                <a:gd name="T48" fmla="*/ 0 w 142"/>
                <a:gd name="T49" fmla="*/ 0 h 175"/>
                <a:gd name="T50" fmla="*/ 0 w 142"/>
                <a:gd name="T51" fmla="*/ 0 h 175"/>
                <a:gd name="T52" fmla="*/ 0 w 142"/>
                <a:gd name="T53" fmla="*/ 0 h 175"/>
                <a:gd name="T54" fmla="*/ 0 w 142"/>
                <a:gd name="T55" fmla="*/ 0 h 175"/>
                <a:gd name="T56" fmla="*/ 0 w 142"/>
                <a:gd name="T57" fmla="*/ 0 h 175"/>
                <a:gd name="T58" fmla="*/ 0 w 142"/>
                <a:gd name="T59" fmla="*/ 0 h 175"/>
                <a:gd name="T60" fmla="*/ 0 w 142"/>
                <a:gd name="T61" fmla="*/ 0 h 175"/>
                <a:gd name="T62" fmla="*/ 0 w 142"/>
                <a:gd name="T63" fmla="*/ 0 h 175"/>
                <a:gd name="T64" fmla="*/ 0 w 142"/>
                <a:gd name="T65" fmla="*/ 0 h 175"/>
                <a:gd name="T66" fmla="*/ 0 w 142"/>
                <a:gd name="T67" fmla="*/ 0 h 175"/>
                <a:gd name="T68" fmla="*/ 0 w 142"/>
                <a:gd name="T69" fmla="*/ 0 h 175"/>
                <a:gd name="T70" fmla="*/ 0 w 142"/>
                <a:gd name="T71" fmla="*/ 0 h 175"/>
                <a:gd name="T72" fmla="*/ 0 w 142"/>
                <a:gd name="T73" fmla="*/ 0 h 175"/>
                <a:gd name="T74" fmla="*/ 0 w 142"/>
                <a:gd name="T75" fmla="*/ 0 h 175"/>
                <a:gd name="T76" fmla="*/ 0 w 142"/>
                <a:gd name="T77" fmla="*/ 0 h 175"/>
                <a:gd name="T78" fmla="*/ 0 w 142"/>
                <a:gd name="T79" fmla="*/ 0 h 175"/>
                <a:gd name="T80" fmla="*/ 0 w 142"/>
                <a:gd name="T81" fmla="*/ 0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175"/>
                <a:gd name="T125" fmla="*/ 142 w 142"/>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175">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6" name="Freeform 363"/>
            <p:cNvSpPr>
              <a:spLocks/>
            </p:cNvSpPr>
            <p:nvPr/>
          </p:nvSpPr>
          <p:spPr bwMode="auto">
            <a:xfrm>
              <a:off x="1131" y="3293"/>
              <a:ext cx="5" cy="9"/>
            </a:xfrm>
            <a:custGeom>
              <a:avLst/>
              <a:gdLst>
                <a:gd name="T0" fmla="*/ 0 w 116"/>
                <a:gd name="T1" fmla="*/ 0 h 172"/>
                <a:gd name="T2" fmla="*/ 0 w 116"/>
                <a:gd name="T3" fmla="*/ 0 h 172"/>
                <a:gd name="T4" fmla="*/ 0 w 116"/>
                <a:gd name="T5" fmla="*/ 0 h 172"/>
                <a:gd name="T6" fmla="*/ 0 w 116"/>
                <a:gd name="T7" fmla="*/ 0 h 172"/>
                <a:gd name="T8" fmla="*/ 0 w 116"/>
                <a:gd name="T9" fmla="*/ 0 h 172"/>
                <a:gd name="T10" fmla="*/ 0 w 116"/>
                <a:gd name="T11" fmla="*/ 0 h 172"/>
                <a:gd name="T12" fmla="*/ 0 w 116"/>
                <a:gd name="T13" fmla="*/ 0 h 172"/>
                <a:gd name="T14" fmla="*/ 0 w 116"/>
                <a:gd name="T15" fmla="*/ 0 h 172"/>
                <a:gd name="T16" fmla="*/ 0 w 116"/>
                <a:gd name="T17" fmla="*/ 0 h 172"/>
                <a:gd name="T18" fmla="*/ 0 w 116"/>
                <a:gd name="T19" fmla="*/ 0 h 172"/>
                <a:gd name="T20" fmla="*/ 0 w 116"/>
                <a:gd name="T21" fmla="*/ 0 h 172"/>
                <a:gd name="T22" fmla="*/ 0 w 116"/>
                <a:gd name="T23" fmla="*/ 0 h 172"/>
                <a:gd name="T24" fmla="*/ 0 w 116"/>
                <a:gd name="T25" fmla="*/ 0 h 172"/>
                <a:gd name="T26" fmla="*/ 0 w 116"/>
                <a:gd name="T27" fmla="*/ 0 h 172"/>
                <a:gd name="T28" fmla="*/ 0 w 116"/>
                <a:gd name="T29" fmla="*/ 0 h 172"/>
                <a:gd name="T30" fmla="*/ 0 w 116"/>
                <a:gd name="T31" fmla="*/ 0 h 172"/>
                <a:gd name="T32" fmla="*/ 0 w 116"/>
                <a:gd name="T33" fmla="*/ 0 h 172"/>
                <a:gd name="T34" fmla="*/ 0 w 116"/>
                <a:gd name="T35" fmla="*/ 0 h 172"/>
                <a:gd name="T36" fmla="*/ 0 w 116"/>
                <a:gd name="T37" fmla="*/ 0 h 172"/>
                <a:gd name="T38" fmla="*/ 0 w 116"/>
                <a:gd name="T39" fmla="*/ 0 h 172"/>
                <a:gd name="T40" fmla="*/ 0 w 116"/>
                <a:gd name="T41" fmla="*/ 0 h 172"/>
                <a:gd name="T42" fmla="*/ 0 w 116"/>
                <a:gd name="T43" fmla="*/ 0 h 172"/>
                <a:gd name="T44" fmla="*/ 0 w 116"/>
                <a:gd name="T45" fmla="*/ 0 h 172"/>
                <a:gd name="T46" fmla="*/ 0 w 116"/>
                <a:gd name="T47" fmla="*/ 0 h 172"/>
                <a:gd name="T48" fmla="*/ 0 w 116"/>
                <a:gd name="T49" fmla="*/ 0 h 172"/>
                <a:gd name="T50" fmla="*/ 0 w 116"/>
                <a:gd name="T51" fmla="*/ 0 h 172"/>
                <a:gd name="T52" fmla="*/ 0 w 116"/>
                <a:gd name="T53" fmla="*/ 0 h 172"/>
                <a:gd name="T54" fmla="*/ 0 w 116"/>
                <a:gd name="T55" fmla="*/ 0 h 172"/>
                <a:gd name="T56" fmla="*/ 0 w 116"/>
                <a:gd name="T57" fmla="*/ 0 h 172"/>
                <a:gd name="T58" fmla="*/ 0 w 116"/>
                <a:gd name="T59" fmla="*/ 0 h 172"/>
                <a:gd name="T60" fmla="*/ 0 w 116"/>
                <a:gd name="T61" fmla="*/ 0 h 172"/>
                <a:gd name="T62" fmla="*/ 0 w 116"/>
                <a:gd name="T63" fmla="*/ 0 h 172"/>
                <a:gd name="T64" fmla="*/ 0 w 116"/>
                <a:gd name="T65" fmla="*/ 0 h 172"/>
                <a:gd name="T66" fmla="*/ 0 w 116"/>
                <a:gd name="T67" fmla="*/ 0 h 172"/>
                <a:gd name="T68" fmla="*/ 0 w 116"/>
                <a:gd name="T69" fmla="*/ 0 h 172"/>
                <a:gd name="T70" fmla="*/ 0 w 116"/>
                <a:gd name="T71" fmla="*/ 0 h 172"/>
                <a:gd name="T72" fmla="*/ 0 w 116"/>
                <a:gd name="T73" fmla="*/ 0 h 172"/>
                <a:gd name="T74" fmla="*/ 0 w 116"/>
                <a:gd name="T75" fmla="*/ 0 h 172"/>
                <a:gd name="T76" fmla="*/ 0 w 116"/>
                <a:gd name="T77" fmla="*/ 0 h 172"/>
                <a:gd name="T78" fmla="*/ 0 w 116"/>
                <a:gd name="T79" fmla="*/ 0 h 172"/>
                <a:gd name="T80" fmla="*/ 0 w 116"/>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6"/>
                <a:gd name="T124" fmla="*/ 0 h 172"/>
                <a:gd name="T125" fmla="*/ 116 w 116"/>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6" h="172">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7" name="Freeform 364"/>
            <p:cNvSpPr>
              <a:spLocks/>
            </p:cNvSpPr>
            <p:nvPr/>
          </p:nvSpPr>
          <p:spPr bwMode="auto">
            <a:xfrm>
              <a:off x="1131" y="3293"/>
              <a:ext cx="4" cy="9"/>
            </a:xfrm>
            <a:custGeom>
              <a:avLst/>
              <a:gdLst>
                <a:gd name="T0" fmla="*/ 0 w 88"/>
                <a:gd name="T1" fmla="*/ 0 h 170"/>
                <a:gd name="T2" fmla="*/ 0 w 88"/>
                <a:gd name="T3" fmla="*/ 0 h 170"/>
                <a:gd name="T4" fmla="*/ 0 w 88"/>
                <a:gd name="T5" fmla="*/ 0 h 170"/>
                <a:gd name="T6" fmla="*/ 0 w 88"/>
                <a:gd name="T7" fmla="*/ 0 h 170"/>
                <a:gd name="T8" fmla="*/ 0 w 88"/>
                <a:gd name="T9" fmla="*/ 0 h 170"/>
                <a:gd name="T10" fmla="*/ 0 w 88"/>
                <a:gd name="T11" fmla="*/ 0 h 170"/>
                <a:gd name="T12" fmla="*/ 0 w 88"/>
                <a:gd name="T13" fmla="*/ 0 h 170"/>
                <a:gd name="T14" fmla="*/ 0 w 88"/>
                <a:gd name="T15" fmla="*/ 0 h 170"/>
                <a:gd name="T16" fmla="*/ 0 w 88"/>
                <a:gd name="T17" fmla="*/ 0 h 170"/>
                <a:gd name="T18" fmla="*/ 0 w 88"/>
                <a:gd name="T19" fmla="*/ 0 h 170"/>
                <a:gd name="T20" fmla="*/ 0 w 88"/>
                <a:gd name="T21" fmla="*/ 0 h 170"/>
                <a:gd name="T22" fmla="*/ 0 w 88"/>
                <a:gd name="T23" fmla="*/ 0 h 170"/>
                <a:gd name="T24" fmla="*/ 0 w 88"/>
                <a:gd name="T25" fmla="*/ 0 h 170"/>
                <a:gd name="T26" fmla="*/ 0 w 88"/>
                <a:gd name="T27" fmla="*/ 0 h 170"/>
                <a:gd name="T28" fmla="*/ 0 w 88"/>
                <a:gd name="T29" fmla="*/ 0 h 170"/>
                <a:gd name="T30" fmla="*/ 0 w 88"/>
                <a:gd name="T31" fmla="*/ 0 h 170"/>
                <a:gd name="T32" fmla="*/ 0 w 88"/>
                <a:gd name="T33" fmla="*/ 0 h 170"/>
                <a:gd name="T34" fmla="*/ 0 w 88"/>
                <a:gd name="T35" fmla="*/ 0 h 170"/>
                <a:gd name="T36" fmla="*/ 0 w 88"/>
                <a:gd name="T37" fmla="*/ 0 h 170"/>
                <a:gd name="T38" fmla="*/ 0 w 88"/>
                <a:gd name="T39" fmla="*/ 0 h 170"/>
                <a:gd name="T40" fmla="*/ 0 w 88"/>
                <a:gd name="T41" fmla="*/ 0 h 170"/>
                <a:gd name="T42" fmla="*/ 0 w 88"/>
                <a:gd name="T43" fmla="*/ 0 h 170"/>
                <a:gd name="T44" fmla="*/ 0 w 88"/>
                <a:gd name="T45" fmla="*/ 0 h 170"/>
                <a:gd name="T46" fmla="*/ 0 w 88"/>
                <a:gd name="T47" fmla="*/ 0 h 170"/>
                <a:gd name="T48" fmla="*/ 0 w 88"/>
                <a:gd name="T49" fmla="*/ 0 h 170"/>
                <a:gd name="T50" fmla="*/ 0 w 88"/>
                <a:gd name="T51" fmla="*/ 0 h 170"/>
                <a:gd name="T52" fmla="*/ 0 w 88"/>
                <a:gd name="T53" fmla="*/ 0 h 170"/>
                <a:gd name="T54" fmla="*/ 0 w 88"/>
                <a:gd name="T55" fmla="*/ 0 h 170"/>
                <a:gd name="T56" fmla="*/ 0 w 88"/>
                <a:gd name="T57" fmla="*/ 0 h 170"/>
                <a:gd name="T58" fmla="*/ 0 w 88"/>
                <a:gd name="T59" fmla="*/ 0 h 170"/>
                <a:gd name="T60" fmla="*/ 0 w 88"/>
                <a:gd name="T61" fmla="*/ 0 h 170"/>
                <a:gd name="T62" fmla="*/ 0 w 88"/>
                <a:gd name="T63" fmla="*/ 0 h 170"/>
                <a:gd name="T64" fmla="*/ 0 w 88"/>
                <a:gd name="T65" fmla="*/ 0 h 170"/>
                <a:gd name="T66" fmla="*/ 0 w 88"/>
                <a:gd name="T67" fmla="*/ 0 h 170"/>
                <a:gd name="T68" fmla="*/ 0 w 88"/>
                <a:gd name="T69" fmla="*/ 0 h 170"/>
                <a:gd name="T70" fmla="*/ 0 w 88"/>
                <a:gd name="T71" fmla="*/ 0 h 170"/>
                <a:gd name="T72" fmla="*/ 0 w 88"/>
                <a:gd name="T73" fmla="*/ 0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70"/>
                <a:gd name="T113" fmla="*/ 88 w 88"/>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7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8" name="Freeform 365"/>
            <p:cNvSpPr>
              <a:spLocks/>
            </p:cNvSpPr>
            <p:nvPr/>
          </p:nvSpPr>
          <p:spPr bwMode="auto">
            <a:xfrm>
              <a:off x="1132" y="3293"/>
              <a:ext cx="2" cy="9"/>
            </a:xfrm>
            <a:custGeom>
              <a:avLst/>
              <a:gdLst>
                <a:gd name="T0" fmla="*/ 0 w 59"/>
                <a:gd name="T1" fmla="*/ 0 h 167"/>
                <a:gd name="T2" fmla="*/ 0 w 59"/>
                <a:gd name="T3" fmla="*/ 0 h 167"/>
                <a:gd name="T4" fmla="*/ 0 w 59"/>
                <a:gd name="T5" fmla="*/ 0 h 167"/>
                <a:gd name="T6" fmla="*/ 0 w 59"/>
                <a:gd name="T7" fmla="*/ 0 h 167"/>
                <a:gd name="T8" fmla="*/ 0 w 59"/>
                <a:gd name="T9" fmla="*/ 0 h 167"/>
                <a:gd name="T10" fmla="*/ 0 w 59"/>
                <a:gd name="T11" fmla="*/ 0 h 167"/>
                <a:gd name="T12" fmla="*/ 0 60000 65536"/>
                <a:gd name="T13" fmla="*/ 0 60000 65536"/>
                <a:gd name="T14" fmla="*/ 0 60000 65536"/>
                <a:gd name="T15" fmla="*/ 0 60000 65536"/>
                <a:gd name="T16" fmla="*/ 0 60000 65536"/>
                <a:gd name="T17" fmla="*/ 0 60000 65536"/>
                <a:gd name="T18" fmla="*/ 0 w 59"/>
                <a:gd name="T19" fmla="*/ 0 h 167"/>
                <a:gd name="T20" fmla="*/ 59 w 59"/>
                <a:gd name="T21" fmla="*/ 167 h 167"/>
              </a:gdLst>
              <a:ahLst/>
              <a:cxnLst>
                <a:cxn ang="T12">
                  <a:pos x="T0" y="T1"/>
                </a:cxn>
                <a:cxn ang="T13">
                  <a:pos x="T2" y="T3"/>
                </a:cxn>
                <a:cxn ang="T14">
                  <a:pos x="T4" y="T5"/>
                </a:cxn>
                <a:cxn ang="T15">
                  <a:pos x="T6" y="T7"/>
                </a:cxn>
                <a:cxn ang="T16">
                  <a:pos x="T8" y="T9"/>
                </a:cxn>
                <a:cxn ang="T17">
                  <a:pos x="T10" y="T11"/>
                </a:cxn>
              </a:cxnLst>
              <a:rect l="T18" t="T19" r="T20" b="T21"/>
              <a:pathLst>
                <a:path w="59" h="167">
                  <a:moveTo>
                    <a:pt x="59" y="155"/>
                  </a:moveTo>
                  <a:lnTo>
                    <a:pt x="33" y="167"/>
                  </a:lnTo>
                  <a:lnTo>
                    <a:pt x="0" y="87"/>
                  </a:lnTo>
                  <a:lnTo>
                    <a:pt x="29" y="0"/>
                  </a:lnTo>
                  <a:lnTo>
                    <a:pt x="26" y="76"/>
                  </a:lnTo>
                  <a:lnTo>
                    <a:pt x="59" y="155"/>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9" name="Freeform 366"/>
            <p:cNvSpPr>
              <a:spLocks/>
            </p:cNvSpPr>
            <p:nvPr/>
          </p:nvSpPr>
          <p:spPr bwMode="auto">
            <a:xfrm>
              <a:off x="1130" y="3294"/>
              <a:ext cx="8" cy="4"/>
            </a:xfrm>
            <a:custGeom>
              <a:avLst/>
              <a:gdLst>
                <a:gd name="T0" fmla="*/ 0 w 172"/>
                <a:gd name="T1" fmla="*/ 0 h 81"/>
                <a:gd name="T2" fmla="*/ 0 w 172"/>
                <a:gd name="T3" fmla="*/ 0 h 81"/>
                <a:gd name="T4" fmla="*/ 0 w 172"/>
                <a:gd name="T5" fmla="*/ 0 h 81"/>
                <a:gd name="T6" fmla="*/ 0 w 172"/>
                <a:gd name="T7" fmla="*/ 0 h 81"/>
                <a:gd name="T8" fmla="*/ 0 w 172"/>
                <a:gd name="T9" fmla="*/ 0 h 81"/>
                <a:gd name="T10" fmla="*/ 0 w 172"/>
                <a:gd name="T11" fmla="*/ 0 h 81"/>
                <a:gd name="T12" fmla="*/ 0 60000 65536"/>
                <a:gd name="T13" fmla="*/ 0 60000 65536"/>
                <a:gd name="T14" fmla="*/ 0 60000 65536"/>
                <a:gd name="T15" fmla="*/ 0 60000 65536"/>
                <a:gd name="T16" fmla="*/ 0 60000 65536"/>
                <a:gd name="T17" fmla="*/ 0 60000 65536"/>
                <a:gd name="T18" fmla="*/ 0 w 172"/>
                <a:gd name="T19" fmla="*/ 0 h 81"/>
                <a:gd name="T20" fmla="*/ 172 w 172"/>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72" h="81">
                  <a:moveTo>
                    <a:pt x="170" y="4"/>
                  </a:moveTo>
                  <a:lnTo>
                    <a:pt x="168" y="0"/>
                  </a:lnTo>
                  <a:lnTo>
                    <a:pt x="0" y="73"/>
                  </a:lnTo>
                  <a:lnTo>
                    <a:pt x="4" y="81"/>
                  </a:lnTo>
                  <a:lnTo>
                    <a:pt x="172" y="8"/>
                  </a:lnTo>
                  <a:lnTo>
                    <a:pt x="170" y="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50" name="Freeform 367"/>
            <p:cNvSpPr>
              <a:spLocks/>
            </p:cNvSpPr>
            <p:nvPr/>
          </p:nvSpPr>
          <p:spPr bwMode="auto">
            <a:xfrm>
              <a:off x="1176" y="3432"/>
              <a:ext cx="10" cy="6"/>
            </a:xfrm>
            <a:custGeom>
              <a:avLst/>
              <a:gdLst>
                <a:gd name="T0" fmla="*/ 0 w 216"/>
                <a:gd name="T1" fmla="*/ 0 h 103"/>
                <a:gd name="T2" fmla="*/ 0 w 216"/>
                <a:gd name="T3" fmla="*/ 0 h 103"/>
                <a:gd name="T4" fmla="*/ 0 w 216"/>
                <a:gd name="T5" fmla="*/ 0 h 103"/>
                <a:gd name="T6" fmla="*/ 0 w 216"/>
                <a:gd name="T7" fmla="*/ 0 h 103"/>
                <a:gd name="T8" fmla="*/ 0 w 216"/>
                <a:gd name="T9" fmla="*/ 0 h 103"/>
                <a:gd name="T10" fmla="*/ 0 60000 65536"/>
                <a:gd name="T11" fmla="*/ 0 60000 65536"/>
                <a:gd name="T12" fmla="*/ 0 60000 65536"/>
                <a:gd name="T13" fmla="*/ 0 60000 65536"/>
                <a:gd name="T14" fmla="*/ 0 60000 65536"/>
                <a:gd name="T15" fmla="*/ 0 w 216"/>
                <a:gd name="T16" fmla="*/ 0 h 103"/>
                <a:gd name="T17" fmla="*/ 216 w 216"/>
                <a:gd name="T18" fmla="*/ 103 h 103"/>
              </a:gdLst>
              <a:ahLst/>
              <a:cxnLst>
                <a:cxn ang="T10">
                  <a:pos x="T0" y="T1"/>
                </a:cxn>
                <a:cxn ang="T11">
                  <a:pos x="T2" y="T3"/>
                </a:cxn>
                <a:cxn ang="T12">
                  <a:pos x="T4" y="T5"/>
                </a:cxn>
                <a:cxn ang="T13">
                  <a:pos x="T6" y="T7"/>
                </a:cxn>
                <a:cxn ang="T14">
                  <a:pos x="T8" y="T9"/>
                </a:cxn>
              </a:cxnLst>
              <a:rect l="T15" t="T16" r="T17" b="T18"/>
              <a:pathLst>
                <a:path w="216" h="103">
                  <a:moveTo>
                    <a:pt x="216" y="12"/>
                  </a:moveTo>
                  <a:lnTo>
                    <a:pt x="4" y="103"/>
                  </a:lnTo>
                  <a:lnTo>
                    <a:pt x="0" y="93"/>
                  </a:lnTo>
                  <a:lnTo>
                    <a:pt x="211" y="0"/>
                  </a:lnTo>
                  <a:lnTo>
                    <a:pt x="216" y="12"/>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51" name="Freeform 368"/>
            <p:cNvSpPr>
              <a:spLocks/>
            </p:cNvSpPr>
            <p:nvPr/>
          </p:nvSpPr>
          <p:spPr bwMode="auto">
            <a:xfrm>
              <a:off x="1176" y="3433"/>
              <a:ext cx="11" cy="16"/>
            </a:xfrm>
            <a:custGeom>
              <a:avLst/>
              <a:gdLst>
                <a:gd name="T0" fmla="*/ 0 w 250"/>
                <a:gd name="T1" fmla="*/ 0 h 298"/>
                <a:gd name="T2" fmla="*/ 0 w 250"/>
                <a:gd name="T3" fmla="*/ 0 h 298"/>
                <a:gd name="T4" fmla="*/ 0 w 250"/>
                <a:gd name="T5" fmla="*/ 0 h 298"/>
                <a:gd name="T6" fmla="*/ 0 w 250"/>
                <a:gd name="T7" fmla="*/ 0 h 298"/>
                <a:gd name="T8" fmla="*/ 0 w 250"/>
                <a:gd name="T9" fmla="*/ 0 h 298"/>
                <a:gd name="T10" fmla="*/ 0 w 250"/>
                <a:gd name="T11" fmla="*/ 0 h 298"/>
                <a:gd name="T12" fmla="*/ 0 w 250"/>
                <a:gd name="T13" fmla="*/ 0 h 298"/>
                <a:gd name="T14" fmla="*/ 0 w 250"/>
                <a:gd name="T15" fmla="*/ 0 h 298"/>
                <a:gd name="T16" fmla="*/ 0 w 250"/>
                <a:gd name="T17" fmla="*/ 0 h 298"/>
                <a:gd name="T18" fmla="*/ 0 w 250"/>
                <a:gd name="T19" fmla="*/ 0 h 298"/>
                <a:gd name="T20" fmla="*/ 0 w 250"/>
                <a:gd name="T21" fmla="*/ 0 h 298"/>
                <a:gd name="T22" fmla="*/ 0 w 250"/>
                <a:gd name="T23" fmla="*/ 0 h 298"/>
                <a:gd name="T24" fmla="*/ 0 w 250"/>
                <a:gd name="T25" fmla="*/ 0 h 298"/>
                <a:gd name="T26" fmla="*/ 0 w 250"/>
                <a:gd name="T27" fmla="*/ 0 h 298"/>
                <a:gd name="T28" fmla="*/ 0 w 250"/>
                <a:gd name="T29" fmla="*/ 0 h 298"/>
                <a:gd name="T30" fmla="*/ 0 w 250"/>
                <a:gd name="T31" fmla="*/ 0 h 298"/>
                <a:gd name="T32" fmla="*/ 0 w 250"/>
                <a:gd name="T33" fmla="*/ 0 h 298"/>
                <a:gd name="T34" fmla="*/ 0 w 250"/>
                <a:gd name="T35" fmla="*/ 0 h 298"/>
                <a:gd name="T36" fmla="*/ 0 w 250"/>
                <a:gd name="T37" fmla="*/ 0 h 298"/>
                <a:gd name="T38" fmla="*/ 0 w 250"/>
                <a:gd name="T39" fmla="*/ 0 h 298"/>
                <a:gd name="T40" fmla="*/ 0 w 250"/>
                <a:gd name="T41" fmla="*/ 0 h 298"/>
                <a:gd name="T42" fmla="*/ 0 w 250"/>
                <a:gd name="T43" fmla="*/ 0 h 298"/>
                <a:gd name="T44" fmla="*/ 0 w 250"/>
                <a:gd name="T45" fmla="*/ 0 h 298"/>
                <a:gd name="T46" fmla="*/ 0 w 250"/>
                <a:gd name="T47" fmla="*/ 0 h 298"/>
                <a:gd name="T48" fmla="*/ 0 w 250"/>
                <a:gd name="T49" fmla="*/ 0 h 298"/>
                <a:gd name="T50" fmla="*/ 0 w 250"/>
                <a:gd name="T51" fmla="*/ 0 h 298"/>
                <a:gd name="T52" fmla="*/ 0 w 250"/>
                <a:gd name="T53" fmla="*/ 0 h 298"/>
                <a:gd name="T54" fmla="*/ 0 w 250"/>
                <a:gd name="T55" fmla="*/ 0 h 298"/>
                <a:gd name="T56" fmla="*/ 0 w 250"/>
                <a:gd name="T57" fmla="*/ 0 h 298"/>
                <a:gd name="T58" fmla="*/ 0 w 250"/>
                <a:gd name="T59" fmla="*/ 0 h 298"/>
                <a:gd name="T60" fmla="*/ 0 w 250"/>
                <a:gd name="T61" fmla="*/ 0 h 298"/>
                <a:gd name="T62" fmla="*/ 0 w 250"/>
                <a:gd name="T63" fmla="*/ 0 h 298"/>
                <a:gd name="T64" fmla="*/ 0 w 250"/>
                <a:gd name="T65" fmla="*/ 0 h 298"/>
                <a:gd name="T66" fmla="*/ 0 w 250"/>
                <a:gd name="T67" fmla="*/ 0 h 298"/>
                <a:gd name="T68" fmla="*/ 0 w 250"/>
                <a:gd name="T69" fmla="*/ 0 h 298"/>
                <a:gd name="T70" fmla="*/ 0 w 250"/>
                <a:gd name="T71" fmla="*/ 0 h 298"/>
                <a:gd name="T72" fmla="*/ 0 w 250"/>
                <a:gd name="T73" fmla="*/ 0 h 298"/>
                <a:gd name="T74" fmla="*/ 0 w 250"/>
                <a:gd name="T75" fmla="*/ 0 h 298"/>
                <a:gd name="T76" fmla="*/ 0 w 250"/>
                <a:gd name="T77" fmla="*/ 0 h 298"/>
                <a:gd name="T78" fmla="*/ 0 w 250"/>
                <a:gd name="T79" fmla="*/ 0 h 298"/>
                <a:gd name="T80" fmla="*/ 0 w 250"/>
                <a:gd name="T81" fmla="*/ 0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0"/>
                <a:gd name="T124" fmla="*/ 0 h 298"/>
                <a:gd name="T125" fmla="*/ 250 w 250"/>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0" h="298">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52" name="Freeform 369"/>
            <p:cNvSpPr>
              <a:spLocks/>
            </p:cNvSpPr>
            <p:nvPr/>
          </p:nvSpPr>
          <p:spPr bwMode="auto">
            <a:xfrm>
              <a:off x="1176" y="3433"/>
              <a:ext cx="10" cy="16"/>
            </a:xfrm>
            <a:custGeom>
              <a:avLst/>
              <a:gdLst>
                <a:gd name="T0" fmla="*/ 0 w 226"/>
                <a:gd name="T1" fmla="*/ 0 h 287"/>
                <a:gd name="T2" fmla="*/ 0 w 226"/>
                <a:gd name="T3" fmla="*/ 0 h 287"/>
                <a:gd name="T4" fmla="*/ 0 w 226"/>
                <a:gd name="T5" fmla="*/ 0 h 287"/>
                <a:gd name="T6" fmla="*/ 0 w 226"/>
                <a:gd name="T7" fmla="*/ 0 h 287"/>
                <a:gd name="T8" fmla="*/ 0 w 226"/>
                <a:gd name="T9" fmla="*/ 0 h 287"/>
                <a:gd name="T10" fmla="*/ 0 w 226"/>
                <a:gd name="T11" fmla="*/ 0 h 287"/>
                <a:gd name="T12" fmla="*/ 0 w 226"/>
                <a:gd name="T13" fmla="*/ 0 h 287"/>
                <a:gd name="T14" fmla="*/ 0 w 226"/>
                <a:gd name="T15" fmla="*/ 0 h 287"/>
                <a:gd name="T16" fmla="*/ 0 w 226"/>
                <a:gd name="T17" fmla="*/ 0 h 287"/>
                <a:gd name="T18" fmla="*/ 0 w 226"/>
                <a:gd name="T19" fmla="*/ 0 h 287"/>
                <a:gd name="T20" fmla="*/ 0 w 226"/>
                <a:gd name="T21" fmla="*/ 0 h 287"/>
                <a:gd name="T22" fmla="*/ 0 w 226"/>
                <a:gd name="T23" fmla="*/ 0 h 287"/>
                <a:gd name="T24" fmla="*/ 0 w 226"/>
                <a:gd name="T25" fmla="*/ 0 h 287"/>
                <a:gd name="T26" fmla="*/ 0 w 226"/>
                <a:gd name="T27" fmla="*/ 0 h 287"/>
                <a:gd name="T28" fmla="*/ 0 w 226"/>
                <a:gd name="T29" fmla="*/ 0 h 287"/>
                <a:gd name="T30" fmla="*/ 0 w 226"/>
                <a:gd name="T31" fmla="*/ 0 h 287"/>
                <a:gd name="T32" fmla="*/ 0 w 226"/>
                <a:gd name="T33" fmla="*/ 0 h 287"/>
                <a:gd name="T34" fmla="*/ 0 w 226"/>
                <a:gd name="T35" fmla="*/ 0 h 287"/>
                <a:gd name="T36" fmla="*/ 0 w 226"/>
                <a:gd name="T37" fmla="*/ 0 h 287"/>
                <a:gd name="T38" fmla="*/ 0 w 226"/>
                <a:gd name="T39" fmla="*/ 0 h 287"/>
                <a:gd name="T40" fmla="*/ 0 w 226"/>
                <a:gd name="T41" fmla="*/ 0 h 287"/>
                <a:gd name="T42" fmla="*/ 0 w 226"/>
                <a:gd name="T43" fmla="*/ 0 h 287"/>
                <a:gd name="T44" fmla="*/ 0 w 226"/>
                <a:gd name="T45" fmla="*/ 0 h 287"/>
                <a:gd name="T46" fmla="*/ 0 w 226"/>
                <a:gd name="T47" fmla="*/ 0 h 287"/>
                <a:gd name="T48" fmla="*/ 0 w 226"/>
                <a:gd name="T49" fmla="*/ 0 h 287"/>
                <a:gd name="T50" fmla="*/ 0 w 226"/>
                <a:gd name="T51" fmla="*/ 0 h 287"/>
                <a:gd name="T52" fmla="*/ 0 w 226"/>
                <a:gd name="T53" fmla="*/ 0 h 287"/>
                <a:gd name="T54" fmla="*/ 0 w 226"/>
                <a:gd name="T55" fmla="*/ 0 h 287"/>
                <a:gd name="T56" fmla="*/ 0 w 226"/>
                <a:gd name="T57" fmla="*/ 0 h 287"/>
                <a:gd name="T58" fmla="*/ 0 w 226"/>
                <a:gd name="T59" fmla="*/ 0 h 287"/>
                <a:gd name="T60" fmla="*/ 0 w 226"/>
                <a:gd name="T61" fmla="*/ 0 h 287"/>
                <a:gd name="T62" fmla="*/ 0 w 226"/>
                <a:gd name="T63" fmla="*/ 0 h 287"/>
                <a:gd name="T64" fmla="*/ 0 w 226"/>
                <a:gd name="T65" fmla="*/ 0 h 287"/>
                <a:gd name="T66" fmla="*/ 0 w 226"/>
                <a:gd name="T67" fmla="*/ 0 h 287"/>
                <a:gd name="T68" fmla="*/ 0 w 226"/>
                <a:gd name="T69" fmla="*/ 0 h 287"/>
                <a:gd name="T70" fmla="*/ 0 w 226"/>
                <a:gd name="T71" fmla="*/ 0 h 287"/>
                <a:gd name="T72" fmla="*/ 0 w 226"/>
                <a:gd name="T73" fmla="*/ 0 h 287"/>
                <a:gd name="T74" fmla="*/ 0 w 226"/>
                <a:gd name="T75" fmla="*/ 0 h 287"/>
                <a:gd name="T76" fmla="*/ 0 w 226"/>
                <a:gd name="T77" fmla="*/ 0 h 287"/>
                <a:gd name="T78" fmla="*/ 0 w 226"/>
                <a:gd name="T79" fmla="*/ 0 h 287"/>
                <a:gd name="T80" fmla="*/ 0 w 226"/>
                <a:gd name="T81" fmla="*/ 0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87"/>
                <a:gd name="T125" fmla="*/ 226 w 226"/>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87">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53" name="Freeform 370"/>
            <p:cNvSpPr>
              <a:spLocks/>
            </p:cNvSpPr>
            <p:nvPr/>
          </p:nvSpPr>
          <p:spPr bwMode="auto">
            <a:xfrm>
              <a:off x="1177" y="3434"/>
              <a:ext cx="9" cy="15"/>
            </a:xfrm>
            <a:custGeom>
              <a:avLst/>
              <a:gdLst>
                <a:gd name="T0" fmla="*/ 0 w 202"/>
                <a:gd name="T1" fmla="*/ 0 h 274"/>
                <a:gd name="T2" fmla="*/ 0 w 202"/>
                <a:gd name="T3" fmla="*/ 0 h 274"/>
                <a:gd name="T4" fmla="*/ 0 w 202"/>
                <a:gd name="T5" fmla="*/ 0 h 274"/>
                <a:gd name="T6" fmla="*/ 0 w 202"/>
                <a:gd name="T7" fmla="*/ 0 h 274"/>
                <a:gd name="T8" fmla="*/ 0 w 202"/>
                <a:gd name="T9" fmla="*/ 0 h 274"/>
                <a:gd name="T10" fmla="*/ 0 w 202"/>
                <a:gd name="T11" fmla="*/ 0 h 274"/>
                <a:gd name="T12" fmla="*/ 0 w 202"/>
                <a:gd name="T13" fmla="*/ 0 h 274"/>
                <a:gd name="T14" fmla="*/ 0 w 202"/>
                <a:gd name="T15" fmla="*/ 0 h 274"/>
                <a:gd name="T16" fmla="*/ 0 w 202"/>
                <a:gd name="T17" fmla="*/ 0 h 274"/>
                <a:gd name="T18" fmla="*/ 0 w 202"/>
                <a:gd name="T19" fmla="*/ 0 h 274"/>
                <a:gd name="T20" fmla="*/ 0 w 202"/>
                <a:gd name="T21" fmla="*/ 0 h 274"/>
                <a:gd name="T22" fmla="*/ 0 w 202"/>
                <a:gd name="T23" fmla="*/ 0 h 274"/>
                <a:gd name="T24" fmla="*/ 0 w 202"/>
                <a:gd name="T25" fmla="*/ 0 h 274"/>
                <a:gd name="T26" fmla="*/ 0 w 202"/>
                <a:gd name="T27" fmla="*/ 0 h 274"/>
                <a:gd name="T28" fmla="*/ 0 w 202"/>
                <a:gd name="T29" fmla="*/ 0 h 274"/>
                <a:gd name="T30" fmla="*/ 0 w 202"/>
                <a:gd name="T31" fmla="*/ 0 h 274"/>
                <a:gd name="T32" fmla="*/ 0 w 202"/>
                <a:gd name="T33" fmla="*/ 0 h 274"/>
                <a:gd name="T34" fmla="*/ 0 w 202"/>
                <a:gd name="T35" fmla="*/ 0 h 274"/>
                <a:gd name="T36" fmla="*/ 0 w 202"/>
                <a:gd name="T37" fmla="*/ 0 h 274"/>
                <a:gd name="T38" fmla="*/ 0 w 202"/>
                <a:gd name="T39" fmla="*/ 0 h 274"/>
                <a:gd name="T40" fmla="*/ 0 w 202"/>
                <a:gd name="T41" fmla="*/ 0 h 274"/>
                <a:gd name="T42" fmla="*/ 0 w 202"/>
                <a:gd name="T43" fmla="*/ 0 h 274"/>
                <a:gd name="T44" fmla="*/ 0 w 202"/>
                <a:gd name="T45" fmla="*/ 0 h 274"/>
                <a:gd name="T46" fmla="*/ 0 w 202"/>
                <a:gd name="T47" fmla="*/ 0 h 274"/>
                <a:gd name="T48" fmla="*/ 0 w 202"/>
                <a:gd name="T49" fmla="*/ 0 h 274"/>
                <a:gd name="T50" fmla="*/ 0 w 202"/>
                <a:gd name="T51" fmla="*/ 0 h 274"/>
                <a:gd name="T52" fmla="*/ 0 w 202"/>
                <a:gd name="T53" fmla="*/ 0 h 274"/>
                <a:gd name="T54" fmla="*/ 0 w 202"/>
                <a:gd name="T55" fmla="*/ 0 h 274"/>
                <a:gd name="T56" fmla="*/ 0 w 202"/>
                <a:gd name="T57" fmla="*/ 0 h 274"/>
                <a:gd name="T58" fmla="*/ 0 w 202"/>
                <a:gd name="T59" fmla="*/ 0 h 274"/>
                <a:gd name="T60" fmla="*/ 0 w 202"/>
                <a:gd name="T61" fmla="*/ 0 h 274"/>
                <a:gd name="T62" fmla="*/ 0 w 202"/>
                <a:gd name="T63" fmla="*/ 0 h 274"/>
                <a:gd name="T64" fmla="*/ 0 w 202"/>
                <a:gd name="T65" fmla="*/ 0 h 2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74"/>
                <a:gd name="T101" fmla="*/ 202 w 202"/>
                <a:gd name="T102" fmla="*/ 274 h 2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74">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54" name="Freeform 371"/>
            <p:cNvSpPr>
              <a:spLocks/>
            </p:cNvSpPr>
            <p:nvPr/>
          </p:nvSpPr>
          <p:spPr bwMode="auto">
            <a:xfrm>
              <a:off x="1177" y="3435"/>
              <a:ext cx="9" cy="14"/>
            </a:xfrm>
            <a:custGeom>
              <a:avLst/>
              <a:gdLst>
                <a:gd name="T0" fmla="*/ 0 w 186"/>
                <a:gd name="T1" fmla="*/ 0 h 264"/>
                <a:gd name="T2" fmla="*/ 0 w 186"/>
                <a:gd name="T3" fmla="*/ 0 h 264"/>
                <a:gd name="T4" fmla="*/ 0 w 186"/>
                <a:gd name="T5" fmla="*/ 0 h 264"/>
                <a:gd name="T6" fmla="*/ 0 w 186"/>
                <a:gd name="T7" fmla="*/ 0 h 264"/>
                <a:gd name="T8" fmla="*/ 0 w 186"/>
                <a:gd name="T9" fmla="*/ 0 h 264"/>
                <a:gd name="T10" fmla="*/ 0 w 186"/>
                <a:gd name="T11" fmla="*/ 0 h 264"/>
                <a:gd name="T12" fmla="*/ 0 w 186"/>
                <a:gd name="T13" fmla="*/ 0 h 264"/>
                <a:gd name="T14" fmla="*/ 0 w 186"/>
                <a:gd name="T15" fmla="*/ 0 h 264"/>
                <a:gd name="T16" fmla="*/ 0 w 186"/>
                <a:gd name="T17" fmla="*/ 0 h 264"/>
                <a:gd name="T18" fmla="*/ 0 w 186"/>
                <a:gd name="T19" fmla="*/ 0 h 264"/>
                <a:gd name="T20" fmla="*/ 0 w 186"/>
                <a:gd name="T21" fmla="*/ 0 h 264"/>
                <a:gd name="T22" fmla="*/ 0 w 186"/>
                <a:gd name="T23" fmla="*/ 0 h 264"/>
                <a:gd name="T24" fmla="*/ 0 w 186"/>
                <a:gd name="T25" fmla="*/ 0 h 264"/>
                <a:gd name="T26" fmla="*/ 0 w 186"/>
                <a:gd name="T27" fmla="*/ 0 h 264"/>
                <a:gd name="T28" fmla="*/ 0 w 186"/>
                <a:gd name="T29" fmla="*/ 0 h 264"/>
                <a:gd name="T30" fmla="*/ 0 w 186"/>
                <a:gd name="T31" fmla="*/ 0 h 264"/>
                <a:gd name="T32" fmla="*/ 0 w 186"/>
                <a:gd name="T33" fmla="*/ 0 h 264"/>
                <a:gd name="T34" fmla="*/ 0 w 186"/>
                <a:gd name="T35" fmla="*/ 0 h 264"/>
                <a:gd name="T36" fmla="*/ 0 w 186"/>
                <a:gd name="T37" fmla="*/ 0 h 264"/>
                <a:gd name="T38" fmla="*/ 0 w 186"/>
                <a:gd name="T39" fmla="*/ 0 h 264"/>
                <a:gd name="T40" fmla="*/ 0 w 186"/>
                <a:gd name="T41" fmla="*/ 0 h 264"/>
                <a:gd name="T42" fmla="*/ 0 w 186"/>
                <a:gd name="T43" fmla="*/ 0 h 264"/>
                <a:gd name="T44" fmla="*/ 0 w 186"/>
                <a:gd name="T45" fmla="*/ 0 h 264"/>
                <a:gd name="T46" fmla="*/ 0 w 186"/>
                <a:gd name="T47" fmla="*/ 0 h 264"/>
                <a:gd name="T48" fmla="*/ 0 w 186"/>
                <a:gd name="T49" fmla="*/ 0 h 264"/>
                <a:gd name="T50" fmla="*/ 0 w 186"/>
                <a:gd name="T51" fmla="*/ 0 h 264"/>
                <a:gd name="T52" fmla="*/ 0 w 186"/>
                <a:gd name="T53" fmla="*/ 0 h 264"/>
                <a:gd name="T54" fmla="*/ 0 w 186"/>
                <a:gd name="T55" fmla="*/ 0 h 264"/>
                <a:gd name="T56" fmla="*/ 0 w 186"/>
                <a:gd name="T57" fmla="*/ 0 h 264"/>
                <a:gd name="T58" fmla="*/ 0 w 186"/>
                <a:gd name="T59" fmla="*/ 0 h 264"/>
                <a:gd name="T60" fmla="*/ 0 w 186"/>
                <a:gd name="T61" fmla="*/ 0 h 264"/>
                <a:gd name="T62" fmla="*/ 0 w 186"/>
                <a:gd name="T63" fmla="*/ 0 h 264"/>
                <a:gd name="T64" fmla="*/ 0 w 186"/>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64"/>
                <a:gd name="T101" fmla="*/ 186 w 186"/>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64">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55" name="Freeform 372"/>
            <p:cNvSpPr>
              <a:spLocks/>
            </p:cNvSpPr>
            <p:nvPr/>
          </p:nvSpPr>
          <p:spPr bwMode="auto">
            <a:xfrm>
              <a:off x="1177" y="3435"/>
              <a:ext cx="8" cy="14"/>
            </a:xfrm>
            <a:custGeom>
              <a:avLst/>
              <a:gdLst>
                <a:gd name="T0" fmla="*/ 0 w 173"/>
                <a:gd name="T1" fmla="*/ 0 h 251"/>
                <a:gd name="T2" fmla="*/ 0 w 173"/>
                <a:gd name="T3" fmla="*/ 0 h 251"/>
                <a:gd name="T4" fmla="*/ 0 w 173"/>
                <a:gd name="T5" fmla="*/ 0 h 251"/>
                <a:gd name="T6" fmla="*/ 0 w 173"/>
                <a:gd name="T7" fmla="*/ 0 h 251"/>
                <a:gd name="T8" fmla="*/ 0 w 173"/>
                <a:gd name="T9" fmla="*/ 0 h 251"/>
                <a:gd name="T10" fmla="*/ 0 w 173"/>
                <a:gd name="T11" fmla="*/ 0 h 251"/>
                <a:gd name="T12" fmla="*/ 0 w 173"/>
                <a:gd name="T13" fmla="*/ 0 h 251"/>
                <a:gd name="T14" fmla="*/ 0 w 173"/>
                <a:gd name="T15" fmla="*/ 0 h 251"/>
                <a:gd name="T16" fmla="*/ 0 w 173"/>
                <a:gd name="T17" fmla="*/ 0 h 251"/>
                <a:gd name="T18" fmla="*/ 0 w 173"/>
                <a:gd name="T19" fmla="*/ 0 h 251"/>
                <a:gd name="T20" fmla="*/ 0 w 173"/>
                <a:gd name="T21" fmla="*/ 0 h 251"/>
                <a:gd name="T22" fmla="*/ 0 w 173"/>
                <a:gd name="T23" fmla="*/ 0 h 251"/>
                <a:gd name="T24" fmla="*/ 0 w 173"/>
                <a:gd name="T25" fmla="*/ 0 h 251"/>
                <a:gd name="T26" fmla="*/ 0 w 173"/>
                <a:gd name="T27" fmla="*/ 0 h 251"/>
                <a:gd name="T28" fmla="*/ 0 w 173"/>
                <a:gd name="T29" fmla="*/ 0 h 251"/>
                <a:gd name="T30" fmla="*/ 0 w 173"/>
                <a:gd name="T31" fmla="*/ 0 h 251"/>
                <a:gd name="T32" fmla="*/ 0 w 173"/>
                <a:gd name="T33" fmla="*/ 0 h 251"/>
                <a:gd name="T34" fmla="*/ 0 w 173"/>
                <a:gd name="T35" fmla="*/ 0 h 251"/>
                <a:gd name="T36" fmla="*/ 0 w 173"/>
                <a:gd name="T37" fmla="*/ 0 h 251"/>
                <a:gd name="T38" fmla="*/ 0 w 173"/>
                <a:gd name="T39" fmla="*/ 0 h 251"/>
                <a:gd name="T40" fmla="*/ 0 w 173"/>
                <a:gd name="T41" fmla="*/ 0 h 251"/>
                <a:gd name="T42" fmla="*/ 0 w 173"/>
                <a:gd name="T43" fmla="*/ 0 h 251"/>
                <a:gd name="T44" fmla="*/ 0 w 173"/>
                <a:gd name="T45" fmla="*/ 0 h 251"/>
                <a:gd name="T46" fmla="*/ 0 w 173"/>
                <a:gd name="T47" fmla="*/ 0 h 251"/>
                <a:gd name="T48" fmla="*/ 0 w 173"/>
                <a:gd name="T49" fmla="*/ 0 h 251"/>
                <a:gd name="T50" fmla="*/ 0 w 173"/>
                <a:gd name="T51" fmla="*/ 0 h 251"/>
                <a:gd name="T52" fmla="*/ 0 w 173"/>
                <a:gd name="T53" fmla="*/ 0 h 251"/>
                <a:gd name="T54" fmla="*/ 0 w 173"/>
                <a:gd name="T55" fmla="*/ 0 h 251"/>
                <a:gd name="T56" fmla="*/ 0 w 173"/>
                <a:gd name="T57" fmla="*/ 0 h 251"/>
                <a:gd name="T58" fmla="*/ 0 w 173"/>
                <a:gd name="T59" fmla="*/ 0 h 251"/>
                <a:gd name="T60" fmla="*/ 0 w 173"/>
                <a:gd name="T61" fmla="*/ 0 h 251"/>
                <a:gd name="T62" fmla="*/ 0 w 173"/>
                <a:gd name="T63" fmla="*/ 0 h 251"/>
                <a:gd name="T64" fmla="*/ 0 w 17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251"/>
                <a:gd name="T101" fmla="*/ 173 w 173"/>
                <a:gd name="T102" fmla="*/ 251 h 2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251">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56" name="Freeform 373"/>
            <p:cNvSpPr>
              <a:spLocks/>
            </p:cNvSpPr>
            <p:nvPr/>
          </p:nvSpPr>
          <p:spPr bwMode="auto">
            <a:xfrm>
              <a:off x="1178" y="3436"/>
              <a:ext cx="7" cy="13"/>
            </a:xfrm>
            <a:custGeom>
              <a:avLst/>
              <a:gdLst>
                <a:gd name="T0" fmla="*/ 0 w 163"/>
                <a:gd name="T1" fmla="*/ 0 h 240"/>
                <a:gd name="T2" fmla="*/ 0 w 163"/>
                <a:gd name="T3" fmla="*/ 0 h 240"/>
                <a:gd name="T4" fmla="*/ 0 w 163"/>
                <a:gd name="T5" fmla="*/ 0 h 240"/>
                <a:gd name="T6" fmla="*/ 0 w 163"/>
                <a:gd name="T7" fmla="*/ 0 h 240"/>
                <a:gd name="T8" fmla="*/ 0 w 163"/>
                <a:gd name="T9" fmla="*/ 0 h 240"/>
                <a:gd name="T10" fmla="*/ 0 w 163"/>
                <a:gd name="T11" fmla="*/ 0 h 240"/>
                <a:gd name="T12" fmla="*/ 0 w 163"/>
                <a:gd name="T13" fmla="*/ 0 h 240"/>
                <a:gd name="T14" fmla="*/ 0 w 163"/>
                <a:gd name="T15" fmla="*/ 0 h 240"/>
                <a:gd name="T16" fmla="*/ 0 w 163"/>
                <a:gd name="T17" fmla="*/ 0 h 240"/>
                <a:gd name="T18" fmla="*/ 0 w 163"/>
                <a:gd name="T19" fmla="*/ 0 h 240"/>
                <a:gd name="T20" fmla="*/ 0 w 163"/>
                <a:gd name="T21" fmla="*/ 0 h 240"/>
                <a:gd name="T22" fmla="*/ 0 w 163"/>
                <a:gd name="T23" fmla="*/ 0 h 240"/>
                <a:gd name="T24" fmla="*/ 0 w 163"/>
                <a:gd name="T25" fmla="*/ 0 h 240"/>
                <a:gd name="T26" fmla="*/ 0 w 163"/>
                <a:gd name="T27" fmla="*/ 0 h 240"/>
                <a:gd name="T28" fmla="*/ 0 w 163"/>
                <a:gd name="T29" fmla="*/ 0 h 240"/>
                <a:gd name="T30" fmla="*/ 0 w 163"/>
                <a:gd name="T31" fmla="*/ 0 h 240"/>
                <a:gd name="T32" fmla="*/ 0 w 163"/>
                <a:gd name="T33" fmla="*/ 0 h 240"/>
                <a:gd name="T34" fmla="*/ 0 w 163"/>
                <a:gd name="T35" fmla="*/ 0 h 240"/>
                <a:gd name="T36" fmla="*/ 0 w 163"/>
                <a:gd name="T37" fmla="*/ 0 h 240"/>
                <a:gd name="T38" fmla="*/ 0 w 163"/>
                <a:gd name="T39" fmla="*/ 0 h 240"/>
                <a:gd name="T40" fmla="*/ 0 w 163"/>
                <a:gd name="T41" fmla="*/ 0 h 240"/>
                <a:gd name="T42" fmla="*/ 0 w 163"/>
                <a:gd name="T43" fmla="*/ 0 h 240"/>
                <a:gd name="T44" fmla="*/ 0 w 163"/>
                <a:gd name="T45" fmla="*/ 0 h 240"/>
                <a:gd name="T46" fmla="*/ 0 w 163"/>
                <a:gd name="T47" fmla="*/ 0 h 240"/>
                <a:gd name="T48" fmla="*/ 0 w 163"/>
                <a:gd name="T49" fmla="*/ 0 h 240"/>
                <a:gd name="T50" fmla="*/ 0 w 163"/>
                <a:gd name="T51" fmla="*/ 0 h 240"/>
                <a:gd name="T52" fmla="*/ 0 w 163"/>
                <a:gd name="T53" fmla="*/ 0 h 240"/>
                <a:gd name="T54" fmla="*/ 0 w 163"/>
                <a:gd name="T55" fmla="*/ 0 h 240"/>
                <a:gd name="T56" fmla="*/ 0 w 163"/>
                <a:gd name="T57" fmla="*/ 0 h 240"/>
                <a:gd name="T58" fmla="*/ 0 w 163"/>
                <a:gd name="T59" fmla="*/ 0 h 240"/>
                <a:gd name="T60" fmla="*/ 0 w 163"/>
                <a:gd name="T61" fmla="*/ 0 h 240"/>
                <a:gd name="T62" fmla="*/ 0 w 163"/>
                <a:gd name="T63" fmla="*/ 0 h 240"/>
                <a:gd name="T64" fmla="*/ 0 w 163"/>
                <a:gd name="T65" fmla="*/ 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240"/>
                <a:gd name="T101" fmla="*/ 163 w 163"/>
                <a:gd name="T102" fmla="*/ 240 h 2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24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57" name="Freeform 374"/>
            <p:cNvSpPr>
              <a:spLocks/>
            </p:cNvSpPr>
            <p:nvPr/>
          </p:nvSpPr>
          <p:spPr bwMode="auto">
            <a:xfrm>
              <a:off x="1185" y="3449"/>
              <a:ext cx="2" cy="5"/>
            </a:xfrm>
            <a:custGeom>
              <a:avLst/>
              <a:gdLst>
                <a:gd name="T0" fmla="*/ 0 w 48"/>
                <a:gd name="T1" fmla="*/ 0 h 99"/>
                <a:gd name="T2" fmla="*/ 0 w 48"/>
                <a:gd name="T3" fmla="*/ 0 h 99"/>
                <a:gd name="T4" fmla="*/ 0 w 48"/>
                <a:gd name="T5" fmla="*/ 0 h 99"/>
                <a:gd name="T6" fmla="*/ 0 w 48"/>
                <a:gd name="T7" fmla="*/ 0 h 99"/>
                <a:gd name="T8" fmla="*/ 0 w 48"/>
                <a:gd name="T9" fmla="*/ 0 h 99"/>
                <a:gd name="T10" fmla="*/ 0 w 48"/>
                <a:gd name="T11" fmla="*/ 0 h 99"/>
                <a:gd name="T12" fmla="*/ 0 w 48"/>
                <a:gd name="T13" fmla="*/ 0 h 99"/>
                <a:gd name="T14" fmla="*/ 0 w 48"/>
                <a:gd name="T15" fmla="*/ 0 h 99"/>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9"/>
                <a:gd name="T26" fmla="*/ 48 w 48"/>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9">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1950" name="Freeform 375"/>
          <p:cNvSpPr>
            <a:spLocks/>
          </p:cNvSpPr>
          <p:nvPr/>
        </p:nvSpPr>
        <p:spPr bwMode="auto">
          <a:xfrm>
            <a:off x="1184275" y="2193925"/>
            <a:ext cx="14288" cy="7938"/>
          </a:xfrm>
          <a:custGeom>
            <a:avLst/>
            <a:gdLst>
              <a:gd name="T0" fmla="*/ 0 w 206"/>
              <a:gd name="T1" fmla="*/ 2147483646 h 84"/>
              <a:gd name="T2" fmla="*/ 2147483646 w 206"/>
              <a:gd name="T3" fmla="*/ 0 h 84"/>
              <a:gd name="T4" fmla="*/ 2147483646 w 206"/>
              <a:gd name="T5" fmla="*/ 2147483646 h 84"/>
              <a:gd name="T6" fmla="*/ 2147483646 w 206"/>
              <a:gd name="T7" fmla="*/ 2147483646 h 84"/>
              <a:gd name="T8" fmla="*/ 0 w 206"/>
              <a:gd name="T9" fmla="*/ 2147483646 h 84"/>
              <a:gd name="T10" fmla="*/ 0 60000 65536"/>
              <a:gd name="T11" fmla="*/ 0 60000 65536"/>
              <a:gd name="T12" fmla="*/ 0 60000 65536"/>
              <a:gd name="T13" fmla="*/ 0 60000 65536"/>
              <a:gd name="T14" fmla="*/ 0 60000 65536"/>
              <a:gd name="T15" fmla="*/ 0 w 206"/>
              <a:gd name="T16" fmla="*/ 0 h 84"/>
              <a:gd name="T17" fmla="*/ 206 w 206"/>
              <a:gd name="T18" fmla="*/ 84 h 84"/>
            </a:gdLst>
            <a:ahLst/>
            <a:cxnLst>
              <a:cxn ang="T10">
                <a:pos x="T0" y="T1"/>
              </a:cxn>
              <a:cxn ang="T11">
                <a:pos x="T2" y="T3"/>
              </a:cxn>
              <a:cxn ang="T12">
                <a:pos x="T4" y="T5"/>
              </a:cxn>
              <a:cxn ang="T13">
                <a:pos x="T6" y="T7"/>
              </a:cxn>
              <a:cxn ang="T14">
                <a:pos x="T8" y="T9"/>
              </a:cxn>
            </a:cxnLst>
            <a:rect l="T15" t="T16" r="T17" b="T18"/>
            <a:pathLst>
              <a:path w="206" h="84">
                <a:moveTo>
                  <a:pt x="0" y="67"/>
                </a:moveTo>
                <a:lnTo>
                  <a:pt x="199" y="0"/>
                </a:lnTo>
                <a:lnTo>
                  <a:pt x="206" y="17"/>
                </a:lnTo>
                <a:lnTo>
                  <a:pt x="7" y="84"/>
                </a:lnTo>
                <a:lnTo>
                  <a:pt x="0" y="6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51" name="Freeform 376"/>
          <p:cNvSpPr>
            <a:spLocks/>
          </p:cNvSpPr>
          <p:nvPr/>
        </p:nvSpPr>
        <p:spPr bwMode="auto">
          <a:xfrm>
            <a:off x="1277938" y="2435225"/>
            <a:ext cx="4762" cy="9525"/>
          </a:xfrm>
          <a:custGeom>
            <a:avLst/>
            <a:gdLst>
              <a:gd name="T0" fmla="*/ 2147483646 w 82"/>
              <a:gd name="T1" fmla="*/ 0 h 108"/>
              <a:gd name="T2" fmla="*/ 2147483646 w 82"/>
              <a:gd name="T3" fmla="*/ 2147483646 h 108"/>
              <a:gd name="T4" fmla="*/ 2147483646 w 82"/>
              <a:gd name="T5" fmla="*/ 2147483646 h 108"/>
              <a:gd name="T6" fmla="*/ 2147483646 w 82"/>
              <a:gd name="T7" fmla="*/ 2147483646 h 108"/>
              <a:gd name="T8" fmla="*/ 2147483646 w 82"/>
              <a:gd name="T9" fmla="*/ 2147483646 h 108"/>
              <a:gd name="T10" fmla="*/ 2147483646 w 82"/>
              <a:gd name="T11" fmla="*/ 2147483646 h 108"/>
              <a:gd name="T12" fmla="*/ 2147483646 w 82"/>
              <a:gd name="T13" fmla="*/ 2147483646 h 108"/>
              <a:gd name="T14" fmla="*/ 2147483646 w 82"/>
              <a:gd name="T15" fmla="*/ 2147483646 h 108"/>
              <a:gd name="T16" fmla="*/ 2147483646 w 82"/>
              <a:gd name="T17" fmla="*/ 2147483646 h 108"/>
              <a:gd name="T18" fmla="*/ 2147483646 w 82"/>
              <a:gd name="T19" fmla="*/ 2147483646 h 108"/>
              <a:gd name="T20" fmla="*/ 0 w 82"/>
              <a:gd name="T21" fmla="*/ 2147483646 h 108"/>
              <a:gd name="T22" fmla="*/ 2147483646 w 82"/>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8"/>
              <a:gd name="T38" fmla="*/ 82 w 82"/>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8">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52" name="Freeform 377"/>
          <p:cNvSpPr>
            <a:spLocks/>
          </p:cNvSpPr>
          <p:nvPr/>
        </p:nvSpPr>
        <p:spPr bwMode="auto">
          <a:xfrm>
            <a:off x="1262063" y="2408238"/>
            <a:ext cx="20637" cy="28575"/>
          </a:xfrm>
          <a:custGeom>
            <a:avLst/>
            <a:gdLst>
              <a:gd name="T0" fmla="*/ 2147483646 w 293"/>
              <a:gd name="T1" fmla="*/ 2147483646 h 319"/>
              <a:gd name="T2" fmla="*/ 2147483646 w 293"/>
              <a:gd name="T3" fmla="*/ 2147483646 h 319"/>
              <a:gd name="T4" fmla="*/ 2147483646 w 293"/>
              <a:gd name="T5" fmla="*/ 2147483646 h 319"/>
              <a:gd name="T6" fmla="*/ 2147483646 w 293"/>
              <a:gd name="T7" fmla="*/ 2147483646 h 319"/>
              <a:gd name="T8" fmla="*/ 2147483646 w 293"/>
              <a:gd name="T9" fmla="*/ 2147483646 h 319"/>
              <a:gd name="T10" fmla="*/ 2147483646 w 293"/>
              <a:gd name="T11" fmla="*/ 2147483646 h 319"/>
              <a:gd name="T12" fmla="*/ 2147483646 w 293"/>
              <a:gd name="T13" fmla="*/ 2147483646 h 319"/>
              <a:gd name="T14" fmla="*/ 2147483646 w 293"/>
              <a:gd name="T15" fmla="*/ 2147483646 h 319"/>
              <a:gd name="T16" fmla="*/ 2147483646 w 293"/>
              <a:gd name="T17" fmla="*/ 0 h 319"/>
              <a:gd name="T18" fmla="*/ 2147483646 w 293"/>
              <a:gd name="T19" fmla="*/ 2147483646 h 319"/>
              <a:gd name="T20" fmla="*/ 2147483646 w 293"/>
              <a:gd name="T21" fmla="*/ 2147483646 h 319"/>
              <a:gd name="T22" fmla="*/ 2147483646 w 293"/>
              <a:gd name="T23" fmla="*/ 2147483646 h 319"/>
              <a:gd name="T24" fmla="*/ 2147483646 w 293"/>
              <a:gd name="T25" fmla="*/ 2147483646 h 319"/>
              <a:gd name="T26" fmla="*/ 2147483646 w 293"/>
              <a:gd name="T27" fmla="*/ 2147483646 h 319"/>
              <a:gd name="T28" fmla="*/ 2147483646 w 293"/>
              <a:gd name="T29" fmla="*/ 2147483646 h 319"/>
              <a:gd name="T30" fmla="*/ 2147483646 w 293"/>
              <a:gd name="T31" fmla="*/ 2147483646 h 319"/>
              <a:gd name="T32" fmla="*/ 2147483646 w 293"/>
              <a:gd name="T33" fmla="*/ 2147483646 h 319"/>
              <a:gd name="T34" fmla="*/ 2147483646 w 293"/>
              <a:gd name="T35" fmla="*/ 2147483646 h 319"/>
              <a:gd name="T36" fmla="*/ 2147483646 w 293"/>
              <a:gd name="T37" fmla="*/ 2147483646 h 319"/>
              <a:gd name="T38" fmla="*/ 2147483646 w 293"/>
              <a:gd name="T39" fmla="*/ 2147483646 h 319"/>
              <a:gd name="T40" fmla="*/ 2147483646 w 293"/>
              <a:gd name="T41" fmla="*/ 2147483646 h 319"/>
              <a:gd name="T42" fmla="*/ 2147483646 w 293"/>
              <a:gd name="T43" fmla="*/ 2147483646 h 319"/>
              <a:gd name="T44" fmla="*/ 2147483646 w 293"/>
              <a:gd name="T45" fmla="*/ 2147483646 h 319"/>
              <a:gd name="T46" fmla="*/ 2147483646 w 293"/>
              <a:gd name="T47" fmla="*/ 2147483646 h 319"/>
              <a:gd name="T48" fmla="*/ 0 w 293"/>
              <a:gd name="T49" fmla="*/ 2147483646 h 319"/>
              <a:gd name="T50" fmla="*/ 2147483646 w 293"/>
              <a:gd name="T51" fmla="*/ 2147483646 h 319"/>
              <a:gd name="T52" fmla="*/ 2147483646 w 293"/>
              <a:gd name="T53" fmla="*/ 2147483646 h 319"/>
              <a:gd name="T54" fmla="*/ 2147483646 w 293"/>
              <a:gd name="T55" fmla="*/ 2147483646 h 319"/>
              <a:gd name="T56" fmla="*/ 2147483646 w 293"/>
              <a:gd name="T57" fmla="*/ 2147483646 h 319"/>
              <a:gd name="T58" fmla="*/ 2147483646 w 293"/>
              <a:gd name="T59" fmla="*/ 2147483646 h 319"/>
              <a:gd name="T60" fmla="*/ 2147483646 w 293"/>
              <a:gd name="T61" fmla="*/ 2147483646 h 319"/>
              <a:gd name="T62" fmla="*/ 2147483646 w 293"/>
              <a:gd name="T63" fmla="*/ 2147483646 h 319"/>
              <a:gd name="T64" fmla="*/ 2147483646 w 293"/>
              <a:gd name="T65" fmla="*/ 2147483646 h 319"/>
              <a:gd name="T66" fmla="*/ 2147483646 w 293"/>
              <a:gd name="T67" fmla="*/ 2147483646 h 319"/>
              <a:gd name="T68" fmla="*/ 2147483646 w 293"/>
              <a:gd name="T69" fmla="*/ 2147483646 h 319"/>
              <a:gd name="T70" fmla="*/ 2147483646 w 293"/>
              <a:gd name="T71" fmla="*/ 2147483646 h 319"/>
              <a:gd name="T72" fmla="*/ 2147483646 w 293"/>
              <a:gd name="T73" fmla="*/ 2147483646 h 319"/>
              <a:gd name="T74" fmla="*/ 2147483646 w 293"/>
              <a:gd name="T75" fmla="*/ 2147483646 h 319"/>
              <a:gd name="T76" fmla="*/ 2147483646 w 293"/>
              <a:gd name="T77" fmla="*/ 2147483646 h 319"/>
              <a:gd name="T78" fmla="*/ 2147483646 w 293"/>
              <a:gd name="T79" fmla="*/ 2147483646 h 319"/>
              <a:gd name="T80" fmla="*/ 2147483646 w 293"/>
              <a:gd name="T81" fmla="*/ 2147483646 h 3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
              <a:gd name="T124" fmla="*/ 0 h 319"/>
              <a:gd name="T125" fmla="*/ 293 w 293"/>
              <a:gd name="T126" fmla="*/ 319 h 3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 h="319">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53" name="Freeform 378"/>
          <p:cNvSpPr>
            <a:spLocks/>
          </p:cNvSpPr>
          <p:nvPr/>
        </p:nvSpPr>
        <p:spPr bwMode="auto">
          <a:xfrm>
            <a:off x="1184275" y="2195513"/>
            <a:ext cx="95250" cy="220662"/>
          </a:xfrm>
          <a:custGeom>
            <a:avLst/>
            <a:gdLst>
              <a:gd name="T0" fmla="*/ 2147483646 w 1314"/>
              <a:gd name="T1" fmla="*/ 0 h 2506"/>
              <a:gd name="T2" fmla="*/ 0 w 1314"/>
              <a:gd name="T3" fmla="*/ 2147483646 h 2506"/>
              <a:gd name="T4" fmla="*/ 2147483646 w 1314"/>
              <a:gd name="T5" fmla="*/ 2147483646 h 2506"/>
              <a:gd name="T6" fmla="*/ 2147483646 w 1314"/>
              <a:gd name="T7" fmla="*/ 2147483646 h 2506"/>
              <a:gd name="T8" fmla="*/ 2147483646 w 1314"/>
              <a:gd name="T9" fmla="*/ 0 h 2506"/>
              <a:gd name="T10" fmla="*/ 0 60000 65536"/>
              <a:gd name="T11" fmla="*/ 0 60000 65536"/>
              <a:gd name="T12" fmla="*/ 0 60000 65536"/>
              <a:gd name="T13" fmla="*/ 0 60000 65536"/>
              <a:gd name="T14" fmla="*/ 0 60000 65536"/>
              <a:gd name="T15" fmla="*/ 0 w 1314"/>
              <a:gd name="T16" fmla="*/ 0 h 2506"/>
              <a:gd name="T17" fmla="*/ 1314 w 1314"/>
              <a:gd name="T18" fmla="*/ 2506 h 2506"/>
            </a:gdLst>
            <a:ahLst/>
            <a:cxnLst>
              <a:cxn ang="T10">
                <a:pos x="T0" y="T1"/>
              </a:cxn>
              <a:cxn ang="T11">
                <a:pos x="T2" y="T3"/>
              </a:cxn>
              <a:cxn ang="T12">
                <a:pos x="T4" y="T5"/>
              </a:cxn>
              <a:cxn ang="T13">
                <a:pos x="T6" y="T7"/>
              </a:cxn>
              <a:cxn ang="T14">
                <a:pos x="T8" y="T9"/>
              </a:cxn>
            </a:cxnLst>
            <a:rect l="T15" t="T16" r="T17" b="T18"/>
            <a:pathLst>
              <a:path w="1314" h="2506">
                <a:moveTo>
                  <a:pt x="198" y="0"/>
                </a:moveTo>
                <a:lnTo>
                  <a:pt x="0" y="66"/>
                </a:lnTo>
                <a:lnTo>
                  <a:pt x="1064" y="2506"/>
                </a:lnTo>
                <a:lnTo>
                  <a:pt x="1314" y="2421"/>
                </a:lnTo>
                <a:lnTo>
                  <a:pt x="198"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54" name="Freeform 379"/>
          <p:cNvSpPr>
            <a:spLocks/>
          </p:cNvSpPr>
          <p:nvPr/>
        </p:nvSpPr>
        <p:spPr bwMode="auto">
          <a:xfrm>
            <a:off x="1181100" y="2184400"/>
            <a:ext cx="17463" cy="15875"/>
          </a:xfrm>
          <a:custGeom>
            <a:avLst/>
            <a:gdLst>
              <a:gd name="T0" fmla="*/ 2147483646 w 235"/>
              <a:gd name="T1" fmla="*/ 2147483646 h 179"/>
              <a:gd name="T2" fmla="*/ 2147483646 w 235"/>
              <a:gd name="T3" fmla="*/ 2147483646 h 179"/>
              <a:gd name="T4" fmla="*/ 0 w 235"/>
              <a:gd name="T5" fmla="*/ 2147483646 h 179"/>
              <a:gd name="T6" fmla="*/ 2147483646 w 235"/>
              <a:gd name="T7" fmla="*/ 0 h 179"/>
              <a:gd name="T8" fmla="*/ 2147483646 w 235"/>
              <a:gd name="T9" fmla="*/ 2147483646 h 179"/>
              <a:gd name="T10" fmla="*/ 2147483646 w 235"/>
              <a:gd name="T11" fmla="*/ 2147483646 h 179"/>
              <a:gd name="T12" fmla="*/ 0 60000 65536"/>
              <a:gd name="T13" fmla="*/ 0 60000 65536"/>
              <a:gd name="T14" fmla="*/ 0 60000 65536"/>
              <a:gd name="T15" fmla="*/ 0 60000 65536"/>
              <a:gd name="T16" fmla="*/ 0 60000 65536"/>
              <a:gd name="T17" fmla="*/ 0 60000 65536"/>
              <a:gd name="T18" fmla="*/ 0 w 235"/>
              <a:gd name="T19" fmla="*/ 0 h 179"/>
              <a:gd name="T20" fmla="*/ 235 w 235"/>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35" h="179">
                <a:moveTo>
                  <a:pt x="235" y="111"/>
                </a:moveTo>
                <a:lnTo>
                  <a:pt x="36" y="179"/>
                </a:lnTo>
                <a:lnTo>
                  <a:pt x="0" y="97"/>
                </a:lnTo>
                <a:lnTo>
                  <a:pt x="70" y="0"/>
                </a:lnTo>
                <a:lnTo>
                  <a:pt x="199" y="30"/>
                </a:lnTo>
                <a:lnTo>
                  <a:pt x="235" y="111"/>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55" name="Freeform 380"/>
          <p:cNvSpPr>
            <a:spLocks/>
          </p:cNvSpPr>
          <p:nvPr/>
        </p:nvSpPr>
        <p:spPr bwMode="auto">
          <a:xfrm>
            <a:off x="1198563" y="1884363"/>
            <a:ext cx="330200" cy="320675"/>
          </a:xfrm>
          <a:custGeom>
            <a:avLst/>
            <a:gdLst>
              <a:gd name="T0" fmla="*/ 0 w 4569"/>
              <a:gd name="T1" fmla="*/ 2147483646 h 3641"/>
              <a:gd name="T2" fmla="*/ 2147483646 w 4569"/>
              <a:gd name="T3" fmla="*/ 0 h 3641"/>
              <a:gd name="T4" fmla="*/ 2147483646 w 4569"/>
              <a:gd name="T5" fmla="*/ 2147483646 h 3641"/>
              <a:gd name="T6" fmla="*/ 2147483646 w 4569"/>
              <a:gd name="T7" fmla="*/ 2147483646 h 3641"/>
              <a:gd name="T8" fmla="*/ 0 w 4569"/>
              <a:gd name="T9" fmla="*/ 2147483646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6"/>
                </a:moveTo>
                <a:lnTo>
                  <a:pt x="3650" y="0"/>
                </a:lnTo>
                <a:lnTo>
                  <a:pt x="4569" y="1998"/>
                </a:lnTo>
                <a:lnTo>
                  <a:pt x="873" y="3641"/>
                </a:lnTo>
                <a:lnTo>
                  <a:pt x="0" y="162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56" name="Freeform 381"/>
          <p:cNvSpPr>
            <a:spLocks/>
          </p:cNvSpPr>
          <p:nvPr/>
        </p:nvSpPr>
        <p:spPr bwMode="auto">
          <a:xfrm>
            <a:off x="1169988" y="1792288"/>
            <a:ext cx="430212" cy="623887"/>
          </a:xfrm>
          <a:custGeom>
            <a:avLst/>
            <a:gdLst>
              <a:gd name="T0" fmla="*/ 2147483646 w 5957"/>
              <a:gd name="T1" fmla="*/ 2147483646 h 7066"/>
              <a:gd name="T2" fmla="*/ 2147483646 w 5957"/>
              <a:gd name="T3" fmla="*/ 2147483646 h 7066"/>
              <a:gd name="T4" fmla="*/ 2147483646 w 5957"/>
              <a:gd name="T5" fmla="*/ 2147483646 h 7066"/>
              <a:gd name="T6" fmla="*/ 2147483646 w 5957"/>
              <a:gd name="T7" fmla="*/ 2147483646 h 7066"/>
              <a:gd name="T8" fmla="*/ 2147483646 w 5957"/>
              <a:gd name="T9" fmla="*/ 2147483646 h 7066"/>
              <a:gd name="T10" fmla="*/ 2147483646 w 5957"/>
              <a:gd name="T11" fmla="*/ 2147483646 h 7066"/>
              <a:gd name="T12" fmla="*/ 2147483646 w 5957"/>
              <a:gd name="T13" fmla="*/ 2147483646 h 7066"/>
              <a:gd name="T14" fmla="*/ 2147483646 w 5957"/>
              <a:gd name="T15" fmla="*/ 2147483646 h 7066"/>
              <a:gd name="T16" fmla="*/ 2147483646 w 5957"/>
              <a:gd name="T17" fmla="*/ 2147483646 h 7066"/>
              <a:gd name="T18" fmla="*/ 2147483646 w 5957"/>
              <a:gd name="T19" fmla="*/ 2147483646 h 7066"/>
              <a:gd name="T20" fmla="*/ 2147483646 w 5957"/>
              <a:gd name="T21" fmla="*/ 2147483646 h 7066"/>
              <a:gd name="T22" fmla="*/ 2147483646 w 5957"/>
              <a:gd name="T23" fmla="*/ 2147483646 h 7066"/>
              <a:gd name="T24" fmla="*/ 2147483646 w 5957"/>
              <a:gd name="T25" fmla="*/ 2147483646 h 7066"/>
              <a:gd name="T26" fmla="*/ 2147483646 w 5957"/>
              <a:gd name="T27" fmla="*/ 2147483646 h 7066"/>
              <a:gd name="T28" fmla="*/ 2147483646 w 5957"/>
              <a:gd name="T29" fmla="*/ 2147483646 h 7066"/>
              <a:gd name="T30" fmla="*/ 2147483646 w 5957"/>
              <a:gd name="T31" fmla="*/ 2147483646 h 7066"/>
              <a:gd name="T32" fmla="*/ 2147483646 w 5957"/>
              <a:gd name="T33" fmla="*/ 0 h 7066"/>
              <a:gd name="T34" fmla="*/ 2147483646 w 5957"/>
              <a:gd name="T35" fmla="*/ 2147483646 h 7066"/>
              <a:gd name="T36" fmla="*/ 2147483646 w 5957"/>
              <a:gd name="T37" fmla="*/ 2147483646 h 7066"/>
              <a:gd name="T38" fmla="*/ 2147483646 w 5957"/>
              <a:gd name="T39" fmla="*/ 2147483646 h 7066"/>
              <a:gd name="T40" fmla="*/ 2147483646 w 5957"/>
              <a:gd name="T41" fmla="*/ 2147483646 h 7066"/>
              <a:gd name="T42" fmla="*/ 2147483646 w 5957"/>
              <a:gd name="T43" fmla="*/ 2147483646 h 7066"/>
              <a:gd name="T44" fmla="*/ 2147483646 w 5957"/>
              <a:gd name="T45" fmla="*/ 2147483646 h 7066"/>
              <a:gd name="T46" fmla="*/ 2147483646 w 5957"/>
              <a:gd name="T47" fmla="*/ 2147483646 h 7066"/>
              <a:gd name="T48" fmla="*/ 2147483646 w 5957"/>
              <a:gd name="T49" fmla="*/ 2147483646 h 7066"/>
              <a:gd name="T50" fmla="*/ 0 w 5957"/>
              <a:gd name="T51" fmla="*/ 2147483646 h 7066"/>
              <a:gd name="T52" fmla="*/ 2147483646 w 5957"/>
              <a:gd name="T53" fmla="*/ 2147483646 h 7066"/>
              <a:gd name="T54" fmla="*/ 2147483646 w 5957"/>
              <a:gd name="T55" fmla="*/ 2147483646 h 7066"/>
              <a:gd name="T56" fmla="*/ 2147483646 w 5957"/>
              <a:gd name="T57" fmla="*/ 2147483646 h 7066"/>
              <a:gd name="T58" fmla="*/ 2147483646 w 5957"/>
              <a:gd name="T59" fmla="*/ 2147483646 h 7066"/>
              <a:gd name="T60" fmla="*/ 2147483646 w 5957"/>
              <a:gd name="T61" fmla="*/ 2147483646 h 7066"/>
              <a:gd name="T62" fmla="*/ 2147483646 w 5957"/>
              <a:gd name="T63" fmla="*/ 2147483646 h 7066"/>
              <a:gd name="T64" fmla="*/ 2147483646 w 5957"/>
              <a:gd name="T65" fmla="*/ 2147483646 h 7066"/>
              <a:gd name="T66" fmla="*/ 2147483646 w 5957"/>
              <a:gd name="T67" fmla="*/ 2147483646 h 7066"/>
              <a:gd name="T68" fmla="*/ 2147483646 w 5957"/>
              <a:gd name="T69" fmla="*/ 2147483646 h 7066"/>
              <a:gd name="T70" fmla="*/ 2147483646 w 5957"/>
              <a:gd name="T71" fmla="*/ 2147483646 h 7066"/>
              <a:gd name="T72" fmla="*/ 2147483646 w 5957"/>
              <a:gd name="T73" fmla="*/ 2147483646 h 70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6"/>
              <a:gd name="T113" fmla="*/ 5957 w 5957"/>
              <a:gd name="T114" fmla="*/ 7066 h 70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6">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57" name="Freeform 382"/>
          <p:cNvSpPr>
            <a:spLocks/>
          </p:cNvSpPr>
          <p:nvPr/>
        </p:nvSpPr>
        <p:spPr bwMode="auto">
          <a:xfrm>
            <a:off x="1462088" y="1873250"/>
            <a:ext cx="80962" cy="192088"/>
          </a:xfrm>
          <a:custGeom>
            <a:avLst/>
            <a:gdLst>
              <a:gd name="T0" fmla="*/ 2147483646 w 1134"/>
              <a:gd name="T1" fmla="*/ 2147483646 h 2180"/>
              <a:gd name="T2" fmla="*/ 0 w 1134"/>
              <a:gd name="T3" fmla="*/ 2147483646 h 2180"/>
              <a:gd name="T4" fmla="*/ 2147483646 w 1134"/>
              <a:gd name="T5" fmla="*/ 0 h 2180"/>
              <a:gd name="T6" fmla="*/ 2147483646 w 1134"/>
              <a:gd name="T7" fmla="*/ 2147483646 h 2180"/>
              <a:gd name="T8" fmla="*/ 2147483646 w 1134"/>
              <a:gd name="T9" fmla="*/ 2147483646 h 2180"/>
              <a:gd name="T10" fmla="*/ 2147483646 w 1134"/>
              <a:gd name="T11" fmla="*/ 2147483646 h 2180"/>
              <a:gd name="T12" fmla="*/ 2147483646 w 1134"/>
              <a:gd name="T13" fmla="*/ 2147483646 h 2180"/>
              <a:gd name="T14" fmla="*/ 2147483646 w 1134"/>
              <a:gd name="T15" fmla="*/ 2147483646 h 2180"/>
              <a:gd name="T16" fmla="*/ 2147483646 w 1134"/>
              <a:gd name="T17" fmla="*/ 2147483646 h 2180"/>
              <a:gd name="T18" fmla="*/ 2147483646 w 1134"/>
              <a:gd name="T19" fmla="*/ 2147483646 h 2180"/>
              <a:gd name="T20" fmla="*/ 2147483646 w 1134"/>
              <a:gd name="T21" fmla="*/ 2147483646 h 2180"/>
              <a:gd name="T22" fmla="*/ 2147483646 w 1134"/>
              <a:gd name="T23" fmla="*/ 2147483646 h 2180"/>
              <a:gd name="T24" fmla="*/ 2147483646 w 1134"/>
              <a:gd name="T25" fmla="*/ 2147483646 h 2180"/>
              <a:gd name="T26" fmla="*/ 2147483646 w 1134"/>
              <a:gd name="T27" fmla="*/ 2147483646 h 2180"/>
              <a:gd name="T28" fmla="*/ 2147483646 w 1134"/>
              <a:gd name="T29" fmla="*/ 2147483646 h 2180"/>
              <a:gd name="T30" fmla="*/ 2147483646 w 1134"/>
              <a:gd name="T31" fmla="*/ 2147483646 h 2180"/>
              <a:gd name="T32" fmla="*/ 2147483646 w 1134"/>
              <a:gd name="T33" fmla="*/ 2147483646 h 2180"/>
              <a:gd name="T34" fmla="*/ 2147483646 w 1134"/>
              <a:gd name="T35" fmla="*/ 2147483646 h 2180"/>
              <a:gd name="T36" fmla="*/ 2147483646 w 1134"/>
              <a:gd name="T37" fmla="*/ 2147483646 h 2180"/>
              <a:gd name="T38" fmla="*/ 2147483646 w 1134"/>
              <a:gd name="T39" fmla="*/ 2147483646 h 2180"/>
              <a:gd name="T40" fmla="*/ 2147483646 w 1134"/>
              <a:gd name="T41" fmla="*/ 2147483646 h 2180"/>
              <a:gd name="T42" fmla="*/ 2147483646 w 1134"/>
              <a:gd name="T43" fmla="*/ 2147483646 h 2180"/>
              <a:gd name="T44" fmla="*/ 2147483646 w 1134"/>
              <a:gd name="T45" fmla="*/ 2147483646 h 2180"/>
              <a:gd name="T46" fmla="*/ 2147483646 w 1134"/>
              <a:gd name="T47" fmla="*/ 2147483646 h 2180"/>
              <a:gd name="T48" fmla="*/ 2147483646 w 1134"/>
              <a:gd name="T49" fmla="*/ 2147483646 h 2180"/>
              <a:gd name="T50" fmla="*/ 2147483646 w 1134"/>
              <a:gd name="T51" fmla="*/ 2147483646 h 2180"/>
              <a:gd name="T52" fmla="*/ 2147483646 w 1134"/>
              <a:gd name="T53" fmla="*/ 2147483646 h 2180"/>
              <a:gd name="T54" fmla="*/ 2147483646 w 1134"/>
              <a:gd name="T55" fmla="*/ 2147483646 h 2180"/>
              <a:gd name="T56" fmla="*/ 2147483646 w 1134"/>
              <a:gd name="T57" fmla="*/ 2147483646 h 2180"/>
              <a:gd name="T58" fmla="*/ 2147483646 w 1134"/>
              <a:gd name="T59" fmla="*/ 2147483646 h 2180"/>
              <a:gd name="T60" fmla="*/ 2147483646 w 1134"/>
              <a:gd name="T61" fmla="*/ 2147483646 h 2180"/>
              <a:gd name="T62" fmla="*/ 2147483646 w 1134"/>
              <a:gd name="T63" fmla="*/ 2147483646 h 2180"/>
              <a:gd name="T64" fmla="*/ 2147483646 w 1134"/>
              <a:gd name="T65" fmla="*/ 2147483646 h 2180"/>
              <a:gd name="T66" fmla="*/ 2147483646 w 1134"/>
              <a:gd name="T67" fmla="*/ 2147483646 h 2180"/>
              <a:gd name="T68" fmla="*/ 2147483646 w 1134"/>
              <a:gd name="T69" fmla="*/ 2147483646 h 2180"/>
              <a:gd name="T70" fmla="*/ 2147483646 w 1134"/>
              <a:gd name="T71" fmla="*/ 2147483646 h 2180"/>
              <a:gd name="T72" fmla="*/ 2147483646 w 1134"/>
              <a:gd name="T73" fmla="*/ 2147483646 h 2180"/>
              <a:gd name="T74" fmla="*/ 2147483646 w 1134"/>
              <a:gd name="T75" fmla="*/ 2147483646 h 2180"/>
              <a:gd name="T76" fmla="*/ 2147483646 w 1134"/>
              <a:gd name="T77" fmla="*/ 2147483646 h 2180"/>
              <a:gd name="T78" fmla="*/ 2147483646 w 1134"/>
              <a:gd name="T79" fmla="*/ 2147483646 h 2180"/>
              <a:gd name="T80" fmla="*/ 2147483646 w 1134"/>
              <a:gd name="T81" fmla="*/ 2147483646 h 2180"/>
              <a:gd name="T82" fmla="*/ 2147483646 w 1134"/>
              <a:gd name="T83" fmla="*/ 2147483646 h 2180"/>
              <a:gd name="T84" fmla="*/ 2147483646 w 1134"/>
              <a:gd name="T85" fmla="*/ 2147483646 h 2180"/>
              <a:gd name="T86" fmla="*/ 2147483646 w 1134"/>
              <a:gd name="T87" fmla="*/ 2147483646 h 2180"/>
              <a:gd name="T88" fmla="*/ 2147483646 w 1134"/>
              <a:gd name="T89" fmla="*/ 2147483646 h 2180"/>
              <a:gd name="T90" fmla="*/ 2147483646 w 1134"/>
              <a:gd name="T91" fmla="*/ 2147483646 h 2180"/>
              <a:gd name="T92" fmla="*/ 2147483646 w 1134"/>
              <a:gd name="T93" fmla="*/ 2147483646 h 2180"/>
              <a:gd name="T94" fmla="*/ 2147483646 w 1134"/>
              <a:gd name="T95" fmla="*/ 2147483646 h 2180"/>
              <a:gd name="T96" fmla="*/ 2147483646 w 1134"/>
              <a:gd name="T97" fmla="*/ 2147483646 h 2180"/>
              <a:gd name="T98" fmla="*/ 2147483646 w 1134"/>
              <a:gd name="T99" fmla="*/ 2147483646 h 2180"/>
              <a:gd name="T100" fmla="*/ 2147483646 w 1134"/>
              <a:gd name="T101" fmla="*/ 2147483646 h 2180"/>
              <a:gd name="T102" fmla="*/ 2147483646 w 1134"/>
              <a:gd name="T103" fmla="*/ 2147483646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58" name="Freeform 383"/>
          <p:cNvSpPr>
            <a:spLocks/>
          </p:cNvSpPr>
          <p:nvPr/>
        </p:nvSpPr>
        <p:spPr bwMode="auto">
          <a:xfrm>
            <a:off x="1158875" y="1851025"/>
            <a:ext cx="328613" cy="320675"/>
          </a:xfrm>
          <a:custGeom>
            <a:avLst/>
            <a:gdLst>
              <a:gd name="T0" fmla="*/ 0 w 4569"/>
              <a:gd name="T1" fmla="*/ 2147483646 h 3641"/>
              <a:gd name="T2" fmla="*/ 2147483646 w 4569"/>
              <a:gd name="T3" fmla="*/ 0 h 3641"/>
              <a:gd name="T4" fmla="*/ 2147483646 w 4569"/>
              <a:gd name="T5" fmla="*/ 2147483646 h 3641"/>
              <a:gd name="T6" fmla="*/ 2147483646 w 4569"/>
              <a:gd name="T7" fmla="*/ 2147483646 h 3641"/>
              <a:gd name="T8" fmla="*/ 0 w 4569"/>
              <a:gd name="T9" fmla="*/ 2147483646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5"/>
                </a:moveTo>
                <a:lnTo>
                  <a:pt x="3650" y="0"/>
                </a:lnTo>
                <a:lnTo>
                  <a:pt x="4569" y="1997"/>
                </a:lnTo>
                <a:lnTo>
                  <a:pt x="873" y="3641"/>
                </a:lnTo>
                <a:lnTo>
                  <a:pt x="0" y="1625"/>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59" name="Freeform 384"/>
          <p:cNvSpPr>
            <a:spLocks/>
          </p:cNvSpPr>
          <p:nvPr/>
        </p:nvSpPr>
        <p:spPr bwMode="auto">
          <a:xfrm>
            <a:off x="1130300" y="1758950"/>
            <a:ext cx="430213" cy="623888"/>
          </a:xfrm>
          <a:custGeom>
            <a:avLst/>
            <a:gdLst>
              <a:gd name="T0" fmla="*/ 2147483646 w 5957"/>
              <a:gd name="T1" fmla="*/ 2147483646 h 7065"/>
              <a:gd name="T2" fmla="*/ 2147483646 w 5957"/>
              <a:gd name="T3" fmla="*/ 2147483646 h 7065"/>
              <a:gd name="T4" fmla="*/ 2147483646 w 5957"/>
              <a:gd name="T5" fmla="*/ 2147483646 h 7065"/>
              <a:gd name="T6" fmla="*/ 2147483646 w 5957"/>
              <a:gd name="T7" fmla="*/ 2147483646 h 7065"/>
              <a:gd name="T8" fmla="*/ 2147483646 w 5957"/>
              <a:gd name="T9" fmla="*/ 2147483646 h 7065"/>
              <a:gd name="T10" fmla="*/ 2147483646 w 5957"/>
              <a:gd name="T11" fmla="*/ 2147483646 h 7065"/>
              <a:gd name="T12" fmla="*/ 2147483646 w 5957"/>
              <a:gd name="T13" fmla="*/ 2147483646 h 7065"/>
              <a:gd name="T14" fmla="*/ 2147483646 w 5957"/>
              <a:gd name="T15" fmla="*/ 2147483646 h 7065"/>
              <a:gd name="T16" fmla="*/ 2147483646 w 5957"/>
              <a:gd name="T17" fmla="*/ 2147483646 h 7065"/>
              <a:gd name="T18" fmla="*/ 2147483646 w 5957"/>
              <a:gd name="T19" fmla="*/ 2147483646 h 7065"/>
              <a:gd name="T20" fmla="*/ 2147483646 w 5957"/>
              <a:gd name="T21" fmla="*/ 2147483646 h 7065"/>
              <a:gd name="T22" fmla="*/ 2147483646 w 5957"/>
              <a:gd name="T23" fmla="*/ 2147483646 h 7065"/>
              <a:gd name="T24" fmla="*/ 2147483646 w 5957"/>
              <a:gd name="T25" fmla="*/ 2147483646 h 7065"/>
              <a:gd name="T26" fmla="*/ 2147483646 w 5957"/>
              <a:gd name="T27" fmla="*/ 2147483646 h 7065"/>
              <a:gd name="T28" fmla="*/ 2147483646 w 5957"/>
              <a:gd name="T29" fmla="*/ 2147483646 h 7065"/>
              <a:gd name="T30" fmla="*/ 2147483646 w 5957"/>
              <a:gd name="T31" fmla="*/ 2147483646 h 7065"/>
              <a:gd name="T32" fmla="*/ 2147483646 w 5957"/>
              <a:gd name="T33" fmla="*/ 0 h 7065"/>
              <a:gd name="T34" fmla="*/ 2147483646 w 5957"/>
              <a:gd name="T35" fmla="*/ 2147483646 h 7065"/>
              <a:gd name="T36" fmla="*/ 2147483646 w 5957"/>
              <a:gd name="T37" fmla="*/ 2147483646 h 7065"/>
              <a:gd name="T38" fmla="*/ 2147483646 w 5957"/>
              <a:gd name="T39" fmla="*/ 2147483646 h 7065"/>
              <a:gd name="T40" fmla="*/ 2147483646 w 5957"/>
              <a:gd name="T41" fmla="*/ 2147483646 h 7065"/>
              <a:gd name="T42" fmla="*/ 2147483646 w 5957"/>
              <a:gd name="T43" fmla="*/ 2147483646 h 7065"/>
              <a:gd name="T44" fmla="*/ 2147483646 w 5957"/>
              <a:gd name="T45" fmla="*/ 2147483646 h 7065"/>
              <a:gd name="T46" fmla="*/ 2147483646 w 5957"/>
              <a:gd name="T47" fmla="*/ 2147483646 h 7065"/>
              <a:gd name="T48" fmla="*/ 2147483646 w 5957"/>
              <a:gd name="T49" fmla="*/ 2147483646 h 7065"/>
              <a:gd name="T50" fmla="*/ 0 w 5957"/>
              <a:gd name="T51" fmla="*/ 2147483646 h 7065"/>
              <a:gd name="T52" fmla="*/ 2147483646 w 5957"/>
              <a:gd name="T53" fmla="*/ 2147483646 h 7065"/>
              <a:gd name="T54" fmla="*/ 2147483646 w 5957"/>
              <a:gd name="T55" fmla="*/ 2147483646 h 7065"/>
              <a:gd name="T56" fmla="*/ 2147483646 w 5957"/>
              <a:gd name="T57" fmla="*/ 2147483646 h 7065"/>
              <a:gd name="T58" fmla="*/ 2147483646 w 5957"/>
              <a:gd name="T59" fmla="*/ 2147483646 h 7065"/>
              <a:gd name="T60" fmla="*/ 2147483646 w 5957"/>
              <a:gd name="T61" fmla="*/ 2147483646 h 7065"/>
              <a:gd name="T62" fmla="*/ 2147483646 w 5957"/>
              <a:gd name="T63" fmla="*/ 2147483646 h 7065"/>
              <a:gd name="T64" fmla="*/ 2147483646 w 5957"/>
              <a:gd name="T65" fmla="*/ 2147483646 h 7065"/>
              <a:gd name="T66" fmla="*/ 2147483646 w 5957"/>
              <a:gd name="T67" fmla="*/ 2147483646 h 7065"/>
              <a:gd name="T68" fmla="*/ 2147483646 w 5957"/>
              <a:gd name="T69" fmla="*/ 2147483646 h 7065"/>
              <a:gd name="T70" fmla="*/ 2147483646 w 5957"/>
              <a:gd name="T71" fmla="*/ 2147483646 h 7065"/>
              <a:gd name="T72" fmla="*/ 2147483646 w 5957"/>
              <a:gd name="T73" fmla="*/ 2147483646 h 70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5"/>
              <a:gd name="T113" fmla="*/ 5957 w 5957"/>
              <a:gd name="T114" fmla="*/ 7065 h 70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5">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0" name="Freeform 385"/>
          <p:cNvSpPr>
            <a:spLocks/>
          </p:cNvSpPr>
          <p:nvPr/>
        </p:nvSpPr>
        <p:spPr bwMode="auto">
          <a:xfrm>
            <a:off x="1130300" y="1758950"/>
            <a:ext cx="257175" cy="157163"/>
          </a:xfrm>
          <a:custGeom>
            <a:avLst/>
            <a:gdLst>
              <a:gd name="T0" fmla="*/ 2147483646 w 3562"/>
              <a:gd name="T1" fmla="*/ 2147483646 h 1773"/>
              <a:gd name="T2" fmla="*/ 2147483646 w 3562"/>
              <a:gd name="T3" fmla="*/ 2147483646 h 1773"/>
              <a:gd name="T4" fmla="*/ 2147483646 w 3562"/>
              <a:gd name="T5" fmla="*/ 2147483646 h 1773"/>
              <a:gd name="T6" fmla="*/ 2147483646 w 3562"/>
              <a:gd name="T7" fmla="*/ 2147483646 h 1773"/>
              <a:gd name="T8" fmla="*/ 2147483646 w 3562"/>
              <a:gd name="T9" fmla="*/ 2147483646 h 1773"/>
              <a:gd name="T10" fmla="*/ 2147483646 w 3562"/>
              <a:gd name="T11" fmla="*/ 2147483646 h 1773"/>
              <a:gd name="T12" fmla="*/ 2147483646 w 3562"/>
              <a:gd name="T13" fmla="*/ 2147483646 h 1773"/>
              <a:gd name="T14" fmla="*/ 2147483646 w 3562"/>
              <a:gd name="T15" fmla="*/ 0 h 1773"/>
              <a:gd name="T16" fmla="*/ 2147483646 w 3562"/>
              <a:gd name="T17" fmla="*/ 2147483646 h 1773"/>
              <a:gd name="T18" fmla="*/ 2147483646 w 3562"/>
              <a:gd name="T19" fmla="*/ 2147483646 h 1773"/>
              <a:gd name="T20" fmla="*/ 2147483646 w 3562"/>
              <a:gd name="T21" fmla="*/ 2147483646 h 1773"/>
              <a:gd name="T22" fmla="*/ 2147483646 w 3562"/>
              <a:gd name="T23" fmla="*/ 2147483646 h 1773"/>
              <a:gd name="T24" fmla="*/ 2147483646 w 3562"/>
              <a:gd name="T25" fmla="*/ 2147483646 h 1773"/>
              <a:gd name="T26" fmla="*/ 2147483646 w 3562"/>
              <a:gd name="T27" fmla="*/ 2147483646 h 1773"/>
              <a:gd name="T28" fmla="*/ 2147483646 w 3562"/>
              <a:gd name="T29" fmla="*/ 2147483646 h 1773"/>
              <a:gd name="T30" fmla="*/ 2147483646 w 3562"/>
              <a:gd name="T31" fmla="*/ 2147483646 h 1773"/>
              <a:gd name="T32" fmla="*/ 0 w 3562"/>
              <a:gd name="T33" fmla="*/ 2147483646 h 1773"/>
              <a:gd name="T34" fmla="*/ 2147483646 w 3562"/>
              <a:gd name="T35" fmla="*/ 2147483646 h 1773"/>
              <a:gd name="T36" fmla="*/ 2147483646 w 3562"/>
              <a:gd name="T37" fmla="*/ 2147483646 h 1773"/>
              <a:gd name="T38" fmla="*/ 2147483646 w 3562"/>
              <a:gd name="T39" fmla="*/ 2147483646 h 1773"/>
              <a:gd name="T40" fmla="*/ 2147483646 w 3562"/>
              <a:gd name="T41" fmla="*/ 2147483646 h 17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2"/>
              <a:gd name="T64" fmla="*/ 0 h 1773"/>
              <a:gd name="T65" fmla="*/ 3562 w 3562"/>
              <a:gd name="T66" fmla="*/ 1773 h 17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2" h="1773">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1" name="Freeform 386"/>
          <p:cNvSpPr>
            <a:spLocks/>
          </p:cNvSpPr>
          <p:nvPr/>
        </p:nvSpPr>
        <p:spPr bwMode="auto">
          <a:xfrm>
            <a:off x="1130300" y="1758950"/>
            <a:ext cx="255588" cy="153988"/>
          </a:xfrm>
          <a:custGeom>
            <a:avLst/>
            <a:gdLst>
              <a:gd name="T0" fmla="*/ 2147483646 w 3550"/>
              <a:gd name="T1" fmla="*/ 2147483646 h 1748"/>
              <a:gd name="T2" fmla="*/ 2147483646 w 3550"/>
              <a:gd name="T3" fmla="*/ 2147483646 h 1748"/>
              <a:gd name="T4" fmla="*/ 2147483646 w 3550"/>
              <a:gd name="T5" fmla="*/ 2147483646 h 1748"/>
              <a:gd name="T6" fmla="*/ 2147483646 w 3550"/>
              <a:gd name="T7" fmla="*/ 2147483646 h 1748"/>
              <a:gd name="T8" fmla="*/ 2147483646 w 3550"/>
              <a:gd name="T9" fmla="*/ 2147483646 h 1748"/>
              <a:gd name="T10" fmla="*/ 2147483646 w 3550"/>
              <a:gd name="T11" fmla="*/ 2147483646 h 1748"/>
              <a:gd name="T12" fmla="*/ 2147483646 w 3550"/>
              <a:gd name="T13" fmla="*/ 2147483646 h 1748"/>
              <a:gd name="T14" fmla="*/ 2147483646 w 3550"/>
              <a:gd name="T15" fmla="*/ 2147483646 h 1748"/>
              <a:gd name="T16" fmla="*/ 2147483646 w 3550"/>
              <a:gd name="T17" fmla="*/ 2147483646 h 1748"/>
              <a:gd name="T18" fmla="*/ 2147483646 w 3550"/>
              <a:gd name="T19" fmla="*/ 2147483646 h 1748"/>
              <a:gd name="T20" fmla="*/ 2147483646 w 3550"/>
              <a:gd name="T21" fmla="*/ 2147483646 h 1748"/>
              <a:gd name="T22" fmla="*/ 2147483646 w 3550"/>
              <a:gd name="T23" fmla="*/ 2147483646 h 1748"/>
              <a:gd name="T24" fmla="*/ 2147483646 w 3550"/>
              <a:gd name="T25" fmla="*/ 2147483646 h 1748"/>
              <a:gd name="T26" fmla="*/ 2147483646 w 3550"/>
              <a:gd name="T27" fmla="*/ 2147483646 h 1748"/>
              <a:gd name="T28" fmla="*/ 2147483646 w 3550"/>
              <a:gd name="T29" fmla="*/ 2147483646 h 1748"/>
              <a:gd name="T30" fmla="*/ 2147483646 w 3550"/>
              <a:gd name="T31" fmla="*/ 2147483646 h 1748"/>
              <a:gd name="T32" fmla="*/ 2147483646 w 3550"/>
              <a:gd name="T33" fmla="*/ 2147483646 h 1748"/>
              <a:gd name="T34" fmla="*/ 2147483646 w 3550"/>
              <a:gd name="T35" fmla="*/ 2147483646 h 1748"/>
              <a:gd name="T36" fmla="*/ 2147483646 w 3550"/>
              <a:gd name="T37" fmla="*/ 2147483646 h 1748"/>
              <a:gd name="T38" fmla="*/ 2147483646 w 3550"/>
              <a:gd name="T39" fmla="*/ 2147483646 h 1748"/>
              <a:gd name="T40" fmla="*/ 2147483646 w 3550"/>
              <a:gd name="T41" fmla="*/ 2147483646 h 1748"/>
              <a:gd name="T42" fmla="*/ 2147483646 w 3550"/>
              <a:gd name="T43" fmla="*/ 2147483646 h 1748"/>
              <a:gd name="T44" fmla="*/ 2147483646 w 3550"/>
              <a:gd name="T45" fmla="*/ 2147483646 h 1748"/>
              <a:gd name="T46" fmla="*/ 2147483646 w 3550"/>
              <a:gd name="T47" fmla="*/ 2147483646 h 1748"/>
              <a:gd name="T48" fmla="*/ 2147483646 w 3550"/>
              <a:gd name="T49" fmla="*/ 2147483646 h 1748"/>
              <a:gd name="T50" fmla="*/ 2147483646 w 3550"/>
              <a:gd name="T51" fmla="*/ 2147483646 h 1748"/>
              <a:gd name="T52" fmla="*/ 2147483646 w 3550"/>
              <a:gd name="T53" fmla="*/ 2147483646 h 1748"/>
              <a:gd name="T54" fmla="*/ 2147483646 w 3550"/>
              <a:gd name="T55" fmla="*/ 2147483646 h 1748"/>
              <a:gd name="T56" fmla="*/ 2147483646 w 3550"/>
              <a:gd name="T57" fmla="*/ 2147483646 h 1748"/>
              <a:gd name="T58" fmla="*/ 2147483646 w 3550"/>
              <a:gd name="T59" fmla="*/ 2147483646 h 1748"/>
              <a:gd name="T60" fmla="*/ 2147483646 w 3550"/>
              <a:gd name="T61" fmla="*/ 2147483646 h 1748"/>
              <a:gd name="T62" fmla="*/ 2147483646 w 3550"/>
              <a:gd name="T63" fmla="*/ 2147483646 h 1748"/>
              <a:gd name="T64" fmla="*/ 2147483646 w 3550"/>
              <a:gd name="T65" fmla="*/ 2147483646 h 1748"/>
              <a:gd name="T66" fmla="*/ 2147483646 w 3550"/>
              <a:gd name="T67" fmla="*/ 2147483646 h 1748"/>
              <a:gd name="T68" fmla="*/ 2147483646 w 3550"/>
              <a:gd name="T69" fmla="*/ 2147483646 h 1748"/>
              <a:gd name="T70" fmla="*/ 2147483646 w 3550"/>
              <a:gd name="T71" fmla="*/ 2147483646 h 1748"/>
              <a:gd name="T72" fmla="*/ 2147483646 w 3550"/>
              <a:gd name="T73" fmla="*/ 2147483646 h 1748"/>
              <a:gd name="T74" fmla="*/ 2147483646 w 3550"/>
              <a:gd name="T75" fmla="*/ 2147483646 h 1748"/>
              <a:gd name="T76" fmla="*/ 2147483646 w 3550"/>
              <a:gd name="T77" fmla="*/ 2147483646 h 1748"/>
              <a:gd name="T78" fmla="*/ 2147483646 w 3550"/>
              <a:gd name="T79" fmla="*/ 2147483646 h 1748"/>
              <a:gd name="T80" fmla="*/ 2147483646 w 3550"/>
              <a:gd name="T81" fmla="*/ 2147483646 h 1748"/>
              <a:gd name="T82" fmla="*/ 2147483646 w 3550"/>
              <a:gd name="T83" fmla="*/ 2147483646 h 1748"/>
              <a:gd name="T84" fmla="*/ 2147483646 w 3550"/>
              <a:gd name="T85" fmla="*/ 2147483646 h 1748"/>
              <a:gd name="T86" fmla="*/ 2147483646 w 3550"/>
              <a:gd name="T87" fmla="*/ 2147483646 h 1748"/>
              <a:gd name="T88" fmla="*/ 2147483646 w 3550"/>
              <a:gd name="T89" fmla="*/ 2147483646 h 1748"/>
              <a:gd name="T90" fmla="*/ 2147483646 w 3550"/>
              <a:gd name="T91" fmla="*/ 2147483646 h 1748"/>
              <a:gd name="T92" fmla="*/ 2147483646 w 3550"/>
              <a:gd name="T93" fmla="*/ 2147483646 h 1748"/>
              <a:gd name="T94" fmla="*/ 2147483646 w 3550"/>
              <a:gd name="T95" fmla="*/ 2147483646 h 17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50"/>
              <a:gd name="T145" fmla="*/ 0 h 1748"/>
              <a:gd name="T146" fmla="*/ 3550 w 3550"/>
              <a:gd name="T147" fmla="*/ 1748 h 17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50" h="1748">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2" name="Freeform 387"/>
          <p:cNvSpPr>
            <a:spLocks/>
          </p:cNvSpPr>
          <p:nvPr/>
        </p:nvSpPr>
        <p:spPr bwMode="auto">
          <a:xfrm>
            <a:off x="1130300" y="1758950"/>
            <a:ext cx="255588" cy="152400"/>
          </a:xfrm>
          <a:custGeom>
            <a:avLst/>
            <a:gdLst>
              <a:gd name="T0" fmla="*/ 2147483646 w 3539"/>
              <a:gd name="T1" fmla="*/ 2147483646 h 1724"/>
              <a:gd name="T2" fmla="*/ 2147483646 w 3539"/>
              <a:gd name="T3" fmla="*/ 2147483646 h 1724"/>
              <a:gd name="T4" fmla="*/ 2147483646 w 3539"/>
              <a:gd name="T5" fmla="*/ 2147483646 h 1724"/>
              <a:gd name="T6" fmla="*/ 2147483646 w 3539"/>
              <a:gd name="T7" fmla="*/ 2147483646 h 1724"/>
              <a:gd name="T8" fmla="*/ 2147483646 w 3539"/>
              <a:gd name="T9" fmla="*/ 2147483646 h 1724"/>
              <a:gd name="T10" fmla="*/ 2147483646 w 3539"/>
              <a:gd name="T11" fmla="*/ 2147483646 h 1724"/>
              <a:gd name="T12" fmla="*/ 2147483646 w 3539"/>
              <a:gd name="T13" fmla="*/ 2147483646 h 1724"/>
              <a:gd name="T14" fmla="*/ 2147483646 w 3539"/>
              <a:gd name="T15" fmla="*/ 2147483646 h 1724"/>
              <a:gd name="T16" fmla="*/ 2147483646 w 3539"/>
              <a:gd name="T17" fmla="*/ 2147483646 h 1724"/>
              <a:gd name="T18" fmla="*/ 2147483646 w 3539"/>
              <a:gd name="T19" fmla="*/ 2147483646 h 1724"/>
              <a:gd name="T20" fmla="*/ 2147483646 w 3539"/>
              <a:gd name="T21" fmla="*/ 2147483646 h 1724"/>
              <a:gd name="T22" fmla="*/ 2147483646 w 3539"/>
              <a:gd name="T23" fmla="*/ 2147483646 h 1724"/>
              <a:gd name="T24" fmla="*/ 2147483646 w 3539"/>
              <a:gd name="T25" fmla="*/ 2147483646 h 1724"/>
              <a:gd name="T26" fmla="*/ 2147483646 w 3539"/>
              <a:gd name="T27" fmla="*/ 2147483646 h 1724"/>
              <a:gd name="T28" fmla="*/ 2147483646 w 3539"/>
              <a:gd name="T29" fmla="*/ 2147483646 h 1724"/>
              <a:gd name="T30" fmla="*/ 2147483646 w 3539"/>
              <a:gd name="T31" fmla="*/ 2147483646 h 1724"/>
              <a:gd name="T32" fmla="*/ 2147483646 w 3539"/>
              <a:gd name="T33" fmla="*/ 2147483646 h 1724"/>
              <a:gd name="T34" fmla="*/ 2147483646 w 3539"/>
              <a:gd name="T35" fmla="*/ 2147483646 h 1724"/>
              <a:gd name="T36" fmla="*/ 2147483646 w 3539"/>
              <a:gd name="T37" fmla="*/ 2147483646 h 1724"/>
              <a:gd name="T38" fmla="*/ 2147483646 w 3539"/>
              <a:gd name="T39" fmla="*/ 2147483646 h 1724"/>
              <a:gd name="T40" fmla="*/ 2147483646 w 3539"/>
              <a:gd name="T41" fmla="*/ 2147483646 h 1724"/>
              <a:gd name="T42" fmla="*/ 2147483646 w 3539"/>
              <a:gd name="T43" fmla="*/ 2147483646 h 1724"/>
              <a:gd name="T44" fmla="*/ 2147483646 w 3539"/>
              <a:gd name="T45" fmla="*/ 2147483646 h 1724"/>
              <a:gd name="T46" fmla="*/ 2147483646 w 3539"/>
              <a:gd name="T47" fmla="*/ 2147483646 h 1724"/>
              <a:gd name="T48" fmla="*/ 2147483646 w 3539"/>
              <a:gd name="T49" fmla="*/ 2147483646 h 1724"/>
              <a:gd name="T50" fmla="*/ 2147483646 w 3539"/>
              <a:gd name="T51" fmla="*/ 2147483646 h 1724"/>
              <a:gd name="T52" fmla="*/ 2147483646 w 3539"/>
              <a:gd name="T53" fmla="*/ 2147483646 h 1724"/>
              <a:gd name="T54" fmla="*/ 2147483646 w 3539"/>
              <a:gd name="T55" fmla="*/ 2147483646 h 1724"/>
              <a:gd name="T56" fmla="*/ 2147483646 w 3539"/>
              <a:gd name="T57" fmla="*/ 2147483646 h 1724"/>
              <a:gd name="T58" fmla="*/ 2147483646 w 3539"/>
              <a:gd name="T59" fmla="*/ 2147483646 h 1724"/>
              <a:gd name="T60" fmla="*/ 2147483646 w 3539"/>
              <a:gd name="T61" fmla="*/ 2147483646 h 1724"/>
              <a:gd name="T62" fmla="*/ 2147483646 w 3539"/>
              <a:gd name="T63" fmla="*/ 2147483646 h 1724"/>
              <a:gd name="T64" fmla="*/ 2147483646 w 3539"/>
              <a:gd name="T65" fmla="*/ 2147483646 h 1724"/>
              <a:gd name="T66" fmla="*/ 2147483646 w 3539"/>
              <a:gd name="T67" fmla="*/ 2147483646 h 1724"/>
              <a:gd name="T68" fmla="*/ 2147483646 w 3539"/>
              <a:gd name="T69" fmla="*/ 2147483646 h 1724"/>
              <a:gd name="T70" fmla="*/ 2147483646 w 3539"/>
              <a:gd name="T71" fmla="*/ 2147483646 h 1724"/>
              <a:gd name="T72" fmla="*/ 2147483646 w 3539"/>
              <a:gd name="T73" fmla="*/ 2147483646 h 1724"/>
              <a:gd name="T74" fmla="*/ 2147483646 w 3539"/>
              <a:gd name="T75" fmla="*/ 2147483646 h 1724"/>
              <a:gd name="T76" fmla="*/ 2147483646 w 3539"/>
              <a:gd name="T77" fmla="*/ 2147483646 h 1724"/>
              <a:gd name="T78" fmla="*/ 2147483646 w 3539"/>
              <a:gd name="T79" fmla="*/ 2147483646 h 1724"/>
              <a:gd name="T80" fmla="*/ 2147483646 w 3539"/>
              <a:gd name="T81" fmla="*/ 2147483646 h 1724"/>
              <a:gd name="T82" fmla="*/ 2147483646 w 3539"/>
              <a:gd name="T83" fmla="*/ 2147483646 h 1724"/>
              <a:gd name="T84" fmla="*/ 2147483646 w 3539"/>
              <a:gd name="T85" fmla="*/ 2147483646 h 1724"/>
              <a:gd name="T86" fmla="*/ 2147483646 w 3539"/>
              <a:gd name="T87" fmla="*/ 2147483646 h 1724"/>
              <a:gd name="T88" fmla="*/ 2147483646 w 3539"/>
              <a:gd name="T89" fmla="*/ 2147483646 h 1724"/>
              <a:gd name="T90" fmla="*/ 2147483646 w 3539"/>
              <a:gd name="T91" fmla="*/ 2147483646 h 1724"/>
              <a:gd name="T92" fmla="*/ 2147483646 w 3539"/>
              <a:gd name="T93" fmla="*/ 2147483646 h 1724"/>
              <a:gd name="T94" fmla="*/ 2147483646 w 3539"/>
              <a:gd name="T95" fmla="*/ 2147483646 h 17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39"/>
              <a:gd name="T145" fmla="*/ 0 h 1724"/>
              <a:gd name="T146" fmla="*/ 3539 w 3539"/>
              <a:gd name="T147" fmla="*/ 1724 h 17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39" h="1724">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3" name="Freeform 388"/>
          <p:cNvSpPr>
            <a:spLocks/>
          </p:cNvSpPr>
          <p:nvPr/>
        </p:nvSpPr>
        <p:spPr bwMode="auto">
          <a:xfrm>
            <a:off x="1130300" y="1758950"/>
            <a:ext cx="254000" cy="149225"/>
          </a:xfrm>
          <a:custGeom>
            <a:avLst/>
            <a:gdLst>
              <a:gd name="T0" fmla="*/ 2147483646 w 3526"/>
              <a:gd name="T1" fmla="*/ 2147483646 h 1698"/>
              <a:gd name="T2" fmla="*/ 2147483646 w 3526"/>
              <a:gd name="T3" fmla="*/ 2147483646 h 1698"/>
              <a:gd name="T4" fmla="*/ 2147483646 w 3526"/>
              <a:gd name="T5" fmla="*/ 2147483646 h 1698"/>
              <a:gd name="T6" fmla="*/ 2147483646 w 3526"/>
              <a:gd name="T7" fmla="*/ 2147483646 h 1698"/>
              <a:gd name="T8" fmla="*/ 2147483646 w 3526"/>
              <a:gd name="T9" fmla="*/ 2147483646 h 1698"/>
              <a:gd name="T10" fmla="*/ 2147483646 w 3526"/>
              <a:gd name="T11" fmla="*/ 2147483646 h 1698"/>
              <a:gd name="T12" fmla="*/ 2147483646 w 3526"/>
              <a:gd name="T13" fmla="*/ 2147483646 h 1698"/>
              <a:gd name="T14" fmla="*/ 2147483646 w 3526"/>
              <a:gd name="T15" fmla="*/ 2147483646 h 1698"/>
              <a:gd name="T16" fmla="*/ 2147483646 w 3526"/>
              <a:gd name="T17" fmla="*/ 2147483646 h 1698"/>
              <a:gd name="T18" fmla="*/ 2147483646 w 3526"/>
              <a:gd name="T19" fmla="*/ 2147483646 h 1698"/>
              <a:gd name="T20" fmla="*/ 2147483646 w 3526"/>
              <a:gd name="T21" fmla="*/ 2147483646 h 1698"/>
              <a:gd name="T22" fmla="*/ 2147483646 w 3526"/>
              <a:gd name="T23" fmla="*/ 2147483646 h 1698"/>
              <a:gd name="T24" fmla="*/ 2147483646 w 3526"/>
              <a:gd name="T25" fmla="*/ 2147483646 h 1698"/>
              <a:gd name="T26" fmla="*/ 2147483646 w 3526"/>
              <a:gd name="T27" fmla="*/ 2147483646 h 1698"/>
              <a:gd name="T28" fmla="*/ 2147483646 w 3526"/>
              <a:gd name="T29" fmla="*/ 2147483646 h 1698"/>
              <a:gd name="T30" fmla="*/ 2147483646 w 3526"/>
              <a:gd name="T31" fmla="*/ 2147483646 h 1698"/>
              <a:gd name="T32" fmla="*/ 2147483646 w 3526"/>
              <a:gd name="T33" fmla="*/ 2147483646 h 1698"/>
              <a:gd name="T34" fmla="*/ 2147483646 w 3526"/>
              <a:gd name="T35" fmla="*/ 2147483646 h 1698"/>
              <a:gd name="T36" fmla="*/ 2147483646 w 3526"/>
              <a:gd name="T37" fmla="*/ 2147483646 h 1698"/>
              <a:gd name="T38" fmla="*/ 2147483646 w 3526"/>
              <a:gd name="T39" fmla="*/ 2147483646 h 1698"/>
              <a:gd name="T40" fmla="*/ 2147483646 w 3526"/>
              <a:gd name="T41" fmla="*/ 2147483646 h 1698"/>
              <a:gd name="T42" fmla="*/ 2147483646 w 3526"/>
              <a:gd name="T43" fmla="*/ 2147483646 h 1698"/>
              <a:gd name="T44" fmla="*/ 2147483646 w 3526"/>
              <a:gd name="T45" fmla="*/ 2147483646 h 1698"/>
              <a:gd name="T46" fmla="*/ 2147483646 w 3526"/>
              <a:gd name="T47" fmla="*/ 2147483646 h 1698"/>
              <a:gd name="T48" fmla="*/ 2147483646 w 3526"/>
              <a:gd name="T49" fmla="*/ 2147483646 h 1698"/>
              <a:gd name="T50" fmla="*/ 2147483646 w 3526"/>
              <a:gd name="T51" fmla="*/ 2147483646 h 1698"/>
              <a:gd name="T52" fmla="*/ 2147483646 w 3526"/>
              <a:gd name="T53" fmla="*/ 2147483646 h 1698"/>
              <a:gd name="T54" fmla="*/ 2147483646 w 3526"/>
              <a:gd name="T55" fmla="*/ 2147483646 h 1698"/>
              <a:gd name="T56" fmla="*/ 2147483646 w 3526"/>
              <a:gd name="T57" fmla="*/ 2147483646 h 1698"/>
              <a:gd name="T58" fmla="*/ 2147483646 w 3526"/>
              <a:gd name="T59" fmla="*/ 2147483646 h 1698"/>
              <a:gd name="T60" fmla="*/ 2147483646 w 3526"/>
              <a:gd name="T61" fmla="*/ 2147483646 h 1698"/>
              <a:gd name="T62" fmla="*/ 2147483646 w 3526"/>
              <a:gd name="T63" fmla="*/ 2147483646 h 1698"/>
              <a:gd name="T64" fmla="*/ 2147483646 w 3526"/>
              <a:gd name="T65" fmla="*/ 2147483646 h 1698"/>
              <a:gd name="T66" fmla="*/ 2147483646 w 3526"/>
              <a:gd name="T67" fmla="*/ 2147483646 h 1698"/>
              <a:gd name="T68" fmla="*/ 2147483646 w 3526"/>
              <a:gd name="T69" fmla="*/ 2147483646 h 1698"/>
              <a:gd name="T70" fmla="*/ 2147483646 w 3526"/>
              <a:gd name="T71" fmla="*/ 2147483646 h 1698"/>
              <a:gd name="T72" fmla="*/ 2147483646 w 3526"/>
              <a:gd name="T73" fmla="*/ 2147483646 h 1698"/>
              <a:gd name="T74" fmla="*/ 2147483646 w 3526"/>
              <a:gd name="T75" fmla="*/ 2147483646 h 1698"/>
              <a:gd name="T76" fmla="*/ 2147483646 w 3526"/>
              <a:gd name="T77" fmla="*/ 2147483646 h 1698"/>
              <a:gd name="T78" fmla="*/ 2147483646 w 3526"/>
              <a:gd name="T79" fmla="*/ 2147483646 h 1698"/>
              <a:gd name="T80" fmla="*/ 2147483646 w 3526"/>
              <a:gd name="T81" fmla="*/ 2147483646 h 1698"/>
              <a:gd name="T82" fmla="*/ 2147483646 w 3526"/>
              <a:gd name="T83" fmla="*/ 2147483646 h 1698"/>
              <a:gd name="T84" fmla="*/ 2147483646 w 3526"/>
              <a:gd name="T85" fmla="*/ 2147483646 h 1698"/>
              <a:gd name="T86" fmla="*/ 2147483646 w 3526"/>
              <a:gd name="T87" fmla="*/ 2147483646 h 16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26"/>
              <a:gd name="T133" fmla="*/ 0 h 1698"/>
              <a:gd name="T134" fmla="*/ 3526 w 3526"/>
              <a:gd name="T135" fmla="*/ 1698 h 16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26" h="1698">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4" name="Freeform 389"/>
          <p:cNvSpPr>
            <a:spLocks/>
          </p:cNvSpPr>
          <p:nvPr/>
        </p:nvSpPr>
        <p:spPr bwMode="auto">
          <a:xfrm>
            <a:off x="1130300" y="1758950"/>
            <a:ext cx="254000" cy="147638"/>
          </a:xfrm>
          <a:custGeom>
            <a:avLst/>
            <a:gdLst>
              <a:gd name="T0" fmla="*/ 2147483646 w 3515"/>
              <a:gd name="T1" fmla="*/ 2147483646 h 1674"/>
              <a:gd name="T2" fmla="*/ 2147483646 w 3515"/>
              <a:gd name="T3" fmla="*/ 2147483646 h 1674"/>
              <a:gd name="T4" fmla="*/ 2147483646 w 3515"/>
              <a:gd name="T5" fmla="*/ 2147483646 h 1674"/>
              <a:gd name="T6" fmla="*/ 2147483646 w 3515"/>
              <a:gd name="T7" fmla="*/ 2147483646 h 1674"/>
              <a:gd name="T8" fmla="*/ 2147483646 w 3515"/>
              <a:gd name="T9" fmla="*/ 2147483646 h 1674"/>
              <a:gd name="T10" fmla="*/ 2147483646 w 3515"/>
              <a:gd name="T11" fmla="*/ 2147483646 h 1674"/>
              <a:gd name="T12" fmla="*/ 2147483646 w 3515"/>
              <a:gd name="T13" fmla="*/ 2147483646 h 1674"/>
              <a:gd name="T14" fmla="*/ 2147483646 w 3515"/>
              <a:gd name="T15" fmla="*/ 2147483646 h 1674"/>
              <a:gd name="T16" fmla="*/ 2147483646 w 3515"/>
              <a:gd name="T17" fmla="*/ 2147483646 h 1674"/>
              <a:gd name="T18" fmla="*/ 2147483646 w 3515"/>
              <a:gd name="T19" fmla="*/ 2147483646 h 1674"/>
              <a:gd name="T20" fmla="*/ 2147483646 w 3515"/>
              <a:gd name="T21" fmla="*/ 2147483646 h 1674"/>
              <a:gd name="T22" fmla="*/ 2147483646 w 3515"/>
              <a:gd name="T23" fmla="*/ 2147483646 h 1674"/>
              <a:gd name="T24" fmla="*/ 2147483646 w 3515"/>
              <a:gd name="T25" fmla="*/ 2147483646 h 1674"/>
              <a:gd name="T26" fmla="*/ 2147483646 w 3515"/>
              <a:gd name="T27" fmla="*/ 2147483646 h 1674"/>
              <a:gd name="T28" fmla="*/ 2147483646 w 3515"/>
              <a:gd name="T29" fmla="*/ 2147483646 h 1674"/>
              <a:gd name="T30" fmla="*/ 2147483646 w 3515"/>
              <a:gd name="T31" fmla="*/ 2147483646 h 1674"/>
              <a:gd name="T32" fmla="*/ 2147483646 w 3515"/>
              <a:gd name="T33" fmla="*/ 2147483646 h 1674"/>
              <a:gd name="T34" fmla="*/ 2147483646 w 3515"/>
              <a:gd name="T35" fmla="*/ 2147483646 h 1674"/>
              <a:gd name="T36" fmla="*/ 2147483646 w 3515"/>
              <a:gd name="T37" fmla="*/ 2147483646 h 1674"/>
              <a:gd name="T38" fmla="*/ 2147483646 w 3515"/>
              <a:gd name="T39" fmla="*/ 2147483646 h 1674"/>
              <a:gd name="T40" fmla="*/ 2147483646 w 3515"/>
              <a:gd name="T41" fmla="*/ 2147483646 h 1674"/>
              <a:gd name="T42" fmla="*/ 2147483646 w 3515"/>
              <a:gd name="T43" fmla="*/ 2147483646 h 1674"/>
              <a:gd name="T44" fmla="*/ 2147483646 w 3515"/>
              <a:gd name="T45" fmla="*/ 2147483646 h 1674"/>
              <a:gd name="T46" fmla="*/ 2147483646 w 3515"/>
              <a:gd name="T47" fmla="*/ 2147483646 h 1674"/>
              <a:gd name="T48" fmla="*/ 2147483646 w 3515"/>
              <a:gd name="T49" fmla="*/ 2147483646 h 1674"/>
              <a:gd name="T50" fmla="*/ 2147483646 w 3515"/>
              <a:gd name="T51" fmla="*/ 2147483646 h 1674"/>
              <a:gd name="T52" fmla="*/ 2147483646 w 3515"/>
              <a:gd name="T53" fmla="*/ 2147483646 h 1674"/>
              <a:gd name="T54" fmla="*/ 2147483646 w 3515"/>
              <a:gd name="T55" fmla="*/ 2147483646 h 1674"/>
              <a:gd name="T56" fmla="*/ 2147483646 w 3515"/>
              <a:gd name="T57" fmla="*/ 2147483646 h 1674"/>
              <a:gd name="T58" fmla="*/ 2147483646 w 3515"/>
              <a:gd name="T59" fmla="*/ 2147483646 h 1674"/>
              <a:gd name="T60" fmla="*/ 2147483646 w 3515"/>
              <a:gd name="T61" fmla="*/ 2147483646 h 1674"/>
              <a:gd name="T62" fmla="*/ 2147483646 w 3515"/>
              <a:gd name="T63" fmla="*/ 2147483646 h 1674"/>
              <a:gd name="T64" fmla="*/ 2147483646 w 3515"/>
              <a:gd name="T65" fmla="*/ 2147483646 h 1674"/>
              <a:gd name="T66" fmla="*/ 2147483646 w 3515"/>
              <a:gd name="T67" fmla="*/ 2147483646 h 1674"/>
              <a:gd name="T68" fmla="*/ 2147483646 w 3515"/>
              <a:gd name="T69" fmla="*/ 2147483646 h 1674"/>
              <a:gd name="T70" fmla="*/ 2147483646 w 3515"/>
              <a:gd name="T71" fmla="*/ 2147483646 h 1674"/>
              <a:gd name="T72" fmla="*/ 2147483646 w 3515"/>
              <a:gd name="T73" fmla="*/ 2147483646 h 1674"/>
              <a:gd name="T74" fmla="*/ 2147483646 w 3515"/>
              <a:gd name="T75" fmla="*/ 2147483646 h 1674"/>
              <a:gd name="T76" fmla="*/ 2147483646 w 3515"/>
              <a:gd name="T77" fmla="*/ 2147483646 h 1674"/>
              <a:gd name="T78" fmla="*/ 2147483646 w 3515"/>
              <a:gd name="T79" fmla="*/ 2147483646 h 1674"/>
              <a:gd name="T80" fmla="*/ 2147483646 w 3515"/>
              <a:gd name="T81" fmla="*/ 2147483646 h 1674"/>
              <a:gd name="T82" fmla="*/ 2147483646 w 3515"/>
              <a:gd name="T83" fmla="*/ 2147483646 h 1674"/>
              <a:gd name="T84" fmla="*/ 2147483646 w 3515"/>
              <a:gd name="T85" fmla="*/ 2147483646 h 1674"/>
              <a:gd name="T86" fmla="*/ 2147483646 w 3515"/>
              <a:gd name="T87" fmla="*/ 2147483646 h 1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15"/>
              <a:gd name="T133" fmla="*/ 0 h 1674"/>
              <a:gd name="T134" fmla="*/ 3515 w 3515"/>
              <a:gd name="T135" fmla="*/ 1674 h 1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15" h="1674">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5" name="Freeform 390"/>
          <p:cNvSpPr>
            <a:spLocks/>
          </p:cNvSpPr>
          <p:nvPr/>
        </p:nvSpPr>
        <p:spPr bwMode="auto">
          <a:xfrm>
            <a:off x="1130300" y="1758950"/>
            <a:ext cx="252413" cy="146050"/>
          </a:xfrm>
          <a:custGeom>
            <a:avLst/>
            <a:gdLst>
              <a:gd name="T0" fmla="*/ 2147483646 w 3503"/>
              <a:gd name="T1" fmla="*/ 2147483646 h 1649"/>
              <a:gd name="T2" fmla="*/ 2147483646 w 3503"/>
              <a:gd name="T3" fmla="*/ 2147483646 h 1649"/>
              <a:gd name="T4" fmla="*/ 2147483646 w 3503"/>
              <a:gd name="T5" fmla="*/ 2147483646 h 1649"/>
              <a:gd name="T6" fmla="*/ 2147483646 w 3503"/>
              <a:gd name="T7" fmla="*/ 2147483646 h 1649"/>
              <a:gd name="T8" fmla="*/ 2147483646 w 3503"/>
              <a:gd name="T9" fmla="*/ 2147483646 h 1649"/>
              <a:gd name="T10" fmla="*/ 2147483646 w 3503"/>
              <a:gd name="T11" fmla="*/ 2147483646 h 1649"/>
              <a:gd name="T12" fmla="*/ 2147483646 w 3503"/>
              <a:gd name="T13" fmla="*/ 2147483646 h 1649"/>
              <a:gd name="T14" fmla="*/ 2147483646 w 3503"/>
              <a:gd name="T15" fmla="*/ 0 h 1649"/>
              <a:gd name="T16" fmla="*/ 2147483646 w 3503"/>
              <a:gd name="T17" fmla="*/ 2147483646 h 1649"/>
              <a:gd name="T18" fmla="*/ 2147483646 w 3503"/>
              <a:gd name="T19" fmla="*/ 2147483646 h 1649"/>
              <a:gd name="T20" fmla="*/ 2147483646 w 3503"/>
              <a:gd name="T21" fmla="*/ 2147483646 h 1649"/>
              <a:gd name="T22" fmla="*/ 2147483646 w 3503"/>
              <a:gd name="T23" fmla="*/ 2147483646 h 1649"/>
              <a:gd name="T24" fmla="*/ 2147483646 w 3503"/>
              <a:gd name="T25" fmla="*/ 2147483646 h 1649"/>
              <a:gd name="T26" fmla="*/ 2147483646 w 3503"/>
              <a:gd name="T27" fmla="*/ 2147483646 h 1649"/>
              <a:gd name="T28" fmla="*/ 2147483646 w 3503"/>
              <a:gd name="T29" fmla="*/ 2147483646 h 1649"/>
              <a:gd name="T30" fmla="*/ 2147483646 w 3503"/>
              <a:gd name="T31" fmla="*/ 2147483646 h 1649"/>
              <a:gd name="T32" fmla="*/ 0 w 3503"/>
              <a:gd name="T33" fmla="*/ 2147483646 h 1649"/>
              <a:gd name="T34" fmla="*/ 2147483646 w 3503"/>
              <a:gd name="T35" fmla="*/ 2147483646 h 1649"/>
              <a:gd name="T36" fmla="*/ 2147483646 w 3503"/>
              <a:gd name="T37" fmla="*/ 2147483646 h 1649"/>
              <a:gd name="T38" fmla="*/ 2147483646 w 3503"/>
              <a:gd name="T39" fmla="*/ 2147483646 h 1649"/>
              <a:gd name="T40" fmla="*/ 2147483646 w 3503"/>
              <a:gd name="T41" fmla="*/ 2147483646 h 16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03"/>
              <a:gd name="T64" fmla="*/ 0 h 1649"/>
              <a:gd name="T65" fmla="*/ 3503 w 3503"/>
              <a:gd name="T66" fmla="*/ 1649 h 16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03" h="1649">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6" name="Freeform 391"/>
          <p:cNvSpPr>
            <a:spLocks/>
          </p:cNvSpPr>
          <p:nvPr/>
        </p:nvSpPr>
        <p:spPr bwMode="auto">
          <a:xfrm>
            <a:off x="1404938" y="1822450"/>
            <a:ext cx="3175" cy="4763"/>
          </a:xfrm>
          <a:custGeom>
            <a:avLst/>
            <a:gdLst>
              <a:gd name="T0" fmla="*/ 0 w 28"/>
              <a:gd name="T1" fmla="*/ 2147483646 h 40"/>
              <a:gd name="T2" fmla="*/ 2147483646 w 28"/>
              <a:gd name="T3" fmla="*/ 0 h 40"/>
              <a:gd name="T4" fmla="*/ 2147483646 w 28"/>
              <a:gd name="T5" fmla="*/ 2147483646 h 40"/>
              <a:gd name="T6" fmla="*/ 2147483646 w 28"/>
              <a:gd name="T7" fmla="*/ 2147483646 h 40"/>
              <a:gd name="T8" fmla="*/ 2147483646 w 28"/>
              <a:gd name="T9" fmla="*/ 2147483646 h 40"/>
              <a:gd name="T10" fmla="*/ 2147483646 w 28"/>
              <a:gd name="T11" fmla="*/ 2147483646 h 40"/>
              <a:gd name="T12" fmla="*/ 2147483646 w 28"/>
              <a:gd name="T13" fmla="*/ 2147483646 h 40"/>
              <a:gd name="T14" fmla="*/ 2147483646 w 28"/>
              <a:gd name="T15" fmla="*/ 2147483646 h 40"/>
              <a:gd name="T16" fmla="*/ 2147483646 w 28"/>
              <a:gd name="T17" fmla="*/ 2147483646 h 40"/>
              <a:gd name="T18" fmla="*/ 0 w 28"/>
              <a:gd name="T19" fmla="*/ 214748364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7" name="Freeform 392"/>
          <p:cNvSpPr>
            <a:spLocks/>
          </p:cNvSpPr>
          <p:nvPr/>
        </p:nvSpPr>
        <p:spPr bwMode="auto">
          <a:xfrm>
            <a:off x="1152525" y="1822450"/>
            <a:ext cx="254000" cy="142875"/>
          </a:xfrm>
          <a:custGeom>
            <a:avLst/>
            <a:gdLst>
              <a:gd name="T0" fmla="*/ 2147483646 w 3529"/>
              <a:gd name="T1" fmla="*/ 2147483646 h 1614"/>
              <a:gd name="T2" fmla="*/ 0 w 3529"/>
              <a:gd name="T3" fmla="*/ 2147483646 h 1614"/>
              <a:gd name="T4" fmla="*/ 2147483646 w 3529"/>
              <a:gd name="T5" fmla="*/ 0 h 1614"/>
              <a:gd name="T6" fmla="*/ 2147483646 w 3529"/>
              <a:gd name="T7" fmla="*/ 2147483646 h 1614"/>
              <a:gd name="T8" fmla="*/ 2147483646 w 3529"/>
              <a:gd name="T9" fmla="*/ 2147483646 h 1614"/>
              <a:gd name="T10" fmla="*/ 2147483646 w 3529"/>
              <a:gd name="T11" fmla="*/ 2147483646 h 1614"/>
              <a:gd name="T12" fmla="*/ 0 60000 65536"/>
              <a:gd name="T13" fmla="*/ 0 60000 65536"/>
              <a:gd name="T14" fmla="*/ 0 60000 65536"/>
              <a:gd name="T15" fmla="*/ 0 60000 65536"/>
              <a:gd name="T16" fmla="*/ 0 60000 65536"/>
              <a:gd name="T17" fmla="*/ 0 60000 65536"/>
              <a:gd name="T18" fmla="*/ 0 w 3529"/>
              <a:gd name="T19" fmla="*/ 0 h 1614"/>
              <a:gd name="T20" fmla="*/ 3529 w 3529"/>
              <a:gd name="T21" fmla="*/ 1614 h 1614"/>
            </a:gdLst>
            <a:ahLst/>
            <a:cxnLst>
              <a:cxn ang="T12">
                <a:pos x="T0" y="T1"/>
              </a:cxn>
              <a:cxn ang="T13">
                <a:pos x="T2" y="T3"/>
              </a:cxn>
              <a:cxn ang="T14">
                <a:pos x="T4" y="T5"/>
              </a:cxn>
              <a:cxn ang="T15">
                <a:pos x="T6" y="T7"/>
              </a:cxn>
              <a:cxn ang="T16">
                <a:pos x="T8" y="T9"/>
              </a:cxn>
              <a:cxn ang="T17">
                <a:pos x="T10" y="T11"/>
              </a:cxn>
            </a:cxnLst>
            <a:rect l="T18" t="T19" r="T20" b="T21"/>
            <a:pathLst>
              <a:path w="3529" h="1614">
                <a:moveTo>
                  <a:pt x="8" y="1596"/>
                </a:moveTo>
                <a:lnTo>
                  <a:pt x="0" y="1577"/>
                </a:lnTo>
                <a:lnTo>
                  <a:pt x="3513" y="0"/>
                </a:lnTo>
                <a:lnTo>
                  <a:pt x="3529" y="38"/>
                </a:lnTo>
                <a:lnTo>
                  <a:pt x="16" y="1614"/>
                </a:lnTo>
                <a:lnTo>
                  <a:pt x="8" y="1596"/>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8" name="Freeform 393"/>
          <p:cNvSpPr>
            <a:spLocks/>
          </p:cNvSpPr>
          <p:nvPr/>
        </p:nvSpPr>
        <p:spPr bwMode="auto">
          <a:xfrm>
            <a:off x="1150938" y="1962150"/>
            <a:ext cx="1587" cy="3175"/>
          </a:xfrm>
          <a:custGeom>
            <a:avLst/>
            <a:gdLst>
              <a:gd name="T0" fmla="*/ 2147483646 w 28"/>
              <a:gd name="T1" fmla="*/ 2147483646 h 40"/>
              <a:gd name="T2" fmla="*/ 2147483646 w 28"/>
              <a:gd name="T3" fmla="*/ 2147483646 h 40"/>
              <a:gd name="T4" fmla="*/ 2147483646 w 28"/>
              <a:gd name="T5" fmla="*/ 2147483646 h 40"/>
              <a:gd name="T6" fmla="*/ 2147483646 w 28"/>
              <a:gd name="T7" fmla="*/ 2147483646 h 40"/>
              <a:gd name="T8" fmla="*/ 2147483646 w 28"/>
              <a:gd name="T9" fmla="*/ 2147483646 h 40"/>
              <a:gd name="T10" fmla="*/ 0 w 28"/>
              <a:gd name="T11" fmla="*/ 2147483646 h 40"/>
              <a:gd name="T12" fmla="*/ 2147483646 w 28"/>
              <a:gd name="T13" fmla="*/ 2147483646 h 40"/>
              <a:gd name="T14" fmla="*/ 2147483646 w 28"/>
              <a:gd name="T15" fmla="*/ 2147483646 h 40"/>
              <a:gd name="T16" fmla="*/ 2147483646 w 28"/>
              <a:gd name="T17" fmla="*/ 0 h 40"/>
              <a:gd name="T18" fmla="*/ 2147483646 w 28"/>
              <a:gd name="T19" fmla="*/ 214748364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69" name="Freeform 394"/>
          <p:cNvSpPr>
            <a:spLocks/>
          </p:cNvSpPr>
          <p:nvPr/>
        </p:nvSpPr>
        <p:spPr bwMode="auto">
          <a:xfrm>
            <a:off x="1411288" y="1839913"/>
            <a:ext cx="3175" cy="3175"/>
          </a:xfrm>
          <a:custGeom>
            <a:avLst/>
            <a:gdLst>
              <a:gd name="T0" fmla="*/ 0 w 28"/>
              <a:gd name="T1" fmla="*/ 2147483646 h 40"/>
              <a:gd name="T2" fmla="*/ 2147483646 w 28"/>
              <a:gd name="T3" fmla="*/ 0 h 40"/>
              <a:gd name="T4" fmla="*/ 2147483646 w 28"/>
              <a:gd name="T5" fmla="*/ 2147483646 h 40"/>
              <a:gd name="T6" fmla="*/ 2147483646 w 28"/>
              <a:gd name="T7" fmla="*/ 2147483646 h 40"/>
              <a:gd name="T8" fmla="*/ 2147483646 w 28"/>
              <a:gd name="T9" fmla="*/ 2147483646 h 40"/>
              <a:gd name="T10" fmla="*/ 2147483646 w 28"/>
              <a:gd name="T11" fmla="*/ 2147483646 h 40"/>
              <a:gd name="T12" fmla="*/ 2147483646 w 28"/>
              <a:gd name="T13" fmla="*/ 2147483646 h 40"/>
              <a:gd name="T14" fmla="*/ 2147483646 w 28"/>
              <a:gd name="T15" fmla="*/ 2147483646 h 40"/>
              <a:gd name="T16" fmla="*/ 2147483646 w 28"/>
              <a:gd name="T17" fmla="*/ 2147483646 h 40"/>
              <a:gd name="T18" fmla="*/ 0 w 28"/>
              <a:gd name="T19" fmla="*/ 214748364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0" name="Freeform 395"/>
          <p:cNvSpPr>
            <a:spLocks/>
          </p:cNvSpPr>
          <p:nvPr/>
        </p:nvSpPr>
        <p:spPr bwMode="auto">
          <a:xfrm>
            <a:off x="1157288" y="1839913"/>
            <a:ext cx="255587" cy="144462"/>
          </a:xfrm>
          <a:custGeom>
            <a:avLst/>
            <a:gdLst>
              <a:gd name="T0" fmla="*/ 2147483646 w 3547"/>
              <a:gd name="T1" fmla="*/ 2147483646 h 1633"/>
              <a:gd name="T2" fmla="*/ 0 w 3547"/>
              <a:gd name="T3" fmla="*/ 2147483646 h 1633"/>
              <a:gd name="T4" fmla="*/ 2147483646 w 3547"/>
              <a:gd name="T5" fmla="*/ 0 h 1633"/>
              <a:gd name="T6" fmla="*/ 2147483646 w 3547"/>
              <a:gd name="T7" fmla="*/ 2147483646 h 1633"/>
              <a:gd name="T8" fmla="*/ 2147483646 w 3547"/>
              <a:gd name="T9" fmla="*/ 2147483646 h 1633"/>
              <a:gd name="T10" fmla="*/ 2147483646 w 3547"/>
              <a:gd name="T11" fmla="*/ 2147483646 h 1633"/>
              <a:gd name="T12" fmla="*/ 0 60000 65536"/>
              <a:gd name="T13" fmla="*/ 0 60000 65536"/>
              <a:gd name="T14" fmla="*/ 0 60000 65536"/>
              <a:gd name="T15" fmla="*/ 0 60000 65536"/>
              <a:gd name="T16" fmla="*/ 0 60000 65536"/>
              <a:gd name="T17" fmla="*/ 0 60000 65536"/>
              <a:gd name="T18" fmla="*/ 0 w 3547"/>
              <a:gd name="T19" fmla="*/ 0 h 1633"/>
              <a:gd name="T20" fmla="*/ 3547 w 3547"/>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3547" h="1633">
                <a:moveTo>
                  <a:pt x="8" y="1614"/>
                </a:moveTo>
                <a:lnTo>
                  <a:pt x="0" y="1595"/>
                </a:lnTo>
                <a:lnTo>
                  <a:pt x="3531" y="0"/>
                </a:lnTo>
                <a:lnTo>
                  <a:pt x="3547" y="38"/>
                </a:lnTo>
                <a:lnTo>
                  <a:pt x="17" y="1633"/>
                </a:lnTo>
                <a:lnTo>
                  <a:pt x="8" y="161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1" name="Freeform 396"/>
          <p:cNvSpPr>
            <a:spLocks/>
          </p:cNvSpPr>
          <p:nvPr/>
        </p:nvSpPr>
        <p:spPr bwMode="auto">
          <a:xfrm>
            <a:off x="1155700" y="1981200"/>
            <a:ext cx="3175" cy="3175"/>
          </a:xfrm>
          <a:custGeom>
            <a:avLst/>
            <a:gdLst>
              <a:gd name="T0" fmla="*/ 2147483646 w 29"/>
              <a:gd name="T1" fmla="*/ 2147483646 h 40"/>
              <a:gd name="T2" fmla="*/ 2147483646 w 29"/>
              <a:gd name="T3" fmla="*/ 2147483646 h 40"/>
              <a:gd name="T4" fmla="*/ 2147483646 w 29"/>
              <a:gd name="T5" fmla="*/ 2147483646 h 40"/>
              <a:gd name="T6" fmla="*/ 2147483646 w 29"/>
              <a:gd name="T7" fmla="*/ 2147483646 h 40"/>
              <a:gd name="T8" fmla="*/ 2147483646 w 29"/>
              <a:gd name="T9" fmla="*/ 2147483646 h 40"/>
              <a:gd name="T10" fmla="*/ 0 w 29"/>
              <a:gd name="T11" fmla="*/ 2147483646 h 40"/>
              <a:gd name="T12" fmla="*/ 2147483646 w 29"/>
              <a:gd name="T13" fmla="*/ 2147483646 h 40"/>
              <a:gd name="T14" fmla="*/ 2147483646 w 29"/>
              <a:gd name="T15" fmla="*/ 2147483646 h 40"/>
              <a:gd name="T16" fmla="*/ 2147483646 w 29"/>
              <a:gd name="T17" fmla="*/ 0 h 40"/>
              <a:gd name="T18" fmla="*/ 2147483646 w 29"/>
              <a:gd name="T19" fmla="*/ 214748364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2" name="Freeform 397"/>
          <p:cNvSpPr>
            <a:spLocks/>
          </p:cNvSpPr>
          <p:nvPr/>
        </p:nvSpPr>
        <p:spPr bwMode="auto">
          <a:xfrm>
            <a:off x="1143000" y="1989138"/>
            <a:ext cx="79375" cy="193675"/>
          </a:xfrm>
          <a:custGeom>
            <a:avLst/>
            <a:gdLst>
              <a:gd name="T0" fmla="*/ 2147483646 w 1103"/>
              <a:gd name="T1" fmla="*/ 2147483646 h 2201"/>
              <a:gd name="T2" fmla="*/ 2147483646 w 1103"/>
              <a:gd name="T3" fmla="*/ 2147483646 h 2201"/>
              <a:gd name="T4" fmla="*/ 2147483646 w 1103"/>
              <a:gd name="T5" fmla="*/ 2147483646 h 2201"/>
              <a:gd name="T6" fmla="*/ 2147483646 w 1103"/>
              <a:gd name="T7" fmla="*/ 2147483646 h 2201"/>
              <a:gd name="T8" fmla="*/ 2147483646 w 1103"/>
              <a:gd name="T9" fmla="*/ 2147483646 h 2201"/>
              <a:gd name="T10" fmla="*/ 2147483646 w 1103"/>
              <a:gd name="T11" fmla="*/ 2147483646 h 2201"/>
              <a:gd name="T12" fmla="*/ 2147483646 w 1103"/>
              <a:gd name="T13" fmla="*/ 2147483646 h 2201"/>
              <a:gd name="T14" fmla="*/ 2147483646 w 1103"/>
              <a:gd name="T15" fmla="*/ 2147483646 h 2201"/>
              <a:gd name="T16" fmla="*/ 2147483646 w 1103"/>
              <a:gd name="T17" fmla="*/ 2147483646 h 2201"/>
              <a:gd name="T18" fmla="*/ 2147483646 w 1103"/>
              <a:gd name="T19" fmla="*/ 2147483646 h 2201"/>
              <a:gd name="T20" fmla="*/ 2147483646 w 1103"/>
              <a:gd name="T21" fmla="*/ 2147483646 h 2201"/>
              <a:gd name="T22" fmla="*/ 2147483646 w 1103"/>
              <a:gd name="T23" fmla="*/ 2147483646 h 2201"/>
              <a:gd name="T24" fmla="*/ 2147483646 w 1103"/>
              <a:gd name="T25" fmla="*/ 2147483646 h 2201"/>
              <a:gd name="T26" fmla="*/ 2147483646 w 1103"/>
              <a:gd name="T27" fmla="*/ 2147483646 h 2201"/>
              <a:gd name="T28" fmla="*/ 2147483646 w 1103"/>
              <a:gd name="T29" fmla="*/ 2147483646 h 2201"/>
              <a:gd name="T30" fmla="*/ 2147483646 w 1103"/>
              <a:gd name="T31" fmla="*/ 2147483646 h 2201"/>
              <a:gd name="T32" fmla="*/ 2147483646 w 1103"/>
              <a:gd name="T33" fmla="*/ 2147483646 h 2201"/>
              <a:gd name="T34" fmla="*/ 2147483646 w 1103"/>
              <a:gd name="T35" fmla="*/ 2147483646 h 2201"/>
              <a:gd name="T36" fmla="*/ 2147483646 w 1103"/>
              <a:gd name="T37" fmla="*/ 2147483646 h 2201"/>
              <a:gd name="T38" fmla="*/ 2147483646 w 1103"/>
              <a:gd name="T39" fmla="*/ 2147483646 h 2201"/>
              <a:gd name="T40" fmla="*/ 2147483646 w 1103"/>
              <a:gd name="T41" fmla="*/ 2147483646 h 2201"/>
              <a:gd name="T42" fmla="*/ 2147483646 w 1103"/>
              <a:gd name="T43" fmla="*/ 2147483646 h 2201"/>
              <a:gd name="T44" fmla="*/ 2147483646 w 1103"/>
              <a:gd name="T45" fmla="*/ 2147483646 h 2201"/>
              <a:gd name="T46" fmla="*/ 2147483646 w 1103"/>
              <a:gd name="T47" fmla="*/ 2147483646 h 2201"/>
              <a:gd name="T48" fmla="*/ 2147483646 w 1103"/>
              <a:gd name="T49" fmla="*/ 2147483646 h 2201"/>
              <a:gd name="T50" fmla="*/ 2147483646 w 1103"/>
              <a:gd name="T51" fmla="*/ 2147483646 h 2201"/>
              <a:gd name="T52" fmla="*/ 2147483646 w 1103"/>
              <a:gd name="T53" fmla="*/ 2147483646 h 2201"/>
              <a:gd name="T54" fmla="*/ 2147483646 w 1103"/>
              <a:gd name="T55" fmla="*/ 2147483646 h 2201"/>
              <a:gd name="T56" fmla="*/ 2147483646 w 1103"/>
              <a:gd name="T57" fmla="*/ 2147483646 h 2201"/>
              <a:gd name="T58" fmla="*/ 2147483646 w 1103"/>
              <a:gd name="T59" fmla="*/ 2147483646 h 2201"/>
              <a:gd name="T60" fmla="*/ 2147483646 w 1103"/>
              <a:gd name="T61" fmla="*/ 2147483646 h 2201"/>
              <a:gd name="T62" fmla="*/ 2147483646 w 1103"/>
              <a:gd name="T63" fmla="*/ 2147483646 h 2201"/>
              <a:gd name="T64" fmla="*/ 2147483646 w 1103"/>
              <a:gd name="T65" fmla="*/ 2147483646 h 2201"/>
              <a:gd name="T66" fmla="*/ 2147483646 w 1103"/>
              <a:gd name="T67" fmla="*/ 2147483646 h 2201"/>
              <a:gd name="T68" fmla="*/ 2147483646 w 1103"/>
              <a:gd name="T69" fmla="*/ 2147483646 h 2201"/>
              <a:gd name="T70" fmla="*/ 2147483646 w 1103"/>
              <a:gd name="T71" fmla="*/ 2147483646 h 2201"/>
              <a:gd name="T72" fmla="*/ 2147483646 w 1103"/>
              <a:gd name="T73" fmla="*/ 2147483646 h 2201"/>
              <a:gd name="T74" fmla="*/ 2147483646 w 1103"/>
              <a:gd name="T75" fmla="*/ 2147483646 h 2201"/>
              <a:gd name="T76" fmla="*/ 2147483646 w 1103"/>
              <a:gd name="T77" fmla="*/ 2147483646 h 2201"/>
              <a:gd name="T78" fmla="*/ 2147483646 w 1103"/>
              <a:gd name="T79" fmla="*/ 2147483646 h 2201"/>
              <a:gd name="T80" fmla="*/ 2147483646 w 1103"/>
              <a:gd name="T81" fmla="*/ 2147483646 h 2201"/>
              <a:gd name="T82" fmla="*/ 2147483646 w 1103"/>
              <a:gd name="T83" fmla="*/ 2147483646 h 2201"/>
              <a:gd name="T84" fmla="*/ 0 w 1103"/>
              <a:gd name="T85" fmla="*/ 2147483646 h 2201"/>
              <a:gd name="T86" fmla="*/ 2147483646 w 1103"/>
              <a:gd name="T87" fmla="*/ 2147483646 h 2201"/>
              <a:gd name="T88" fmla="*/ 2147483646 w 1103"/>
              <a:gd name="T89" fmla="*/ 2147483646 h 2201"/>
              <a:gd name="T90" fmla="*/ 2147483646 w 1103"/>
              <a:gd name="T91" fmla="*/ 2147483646 h 2201"/>
              <a:gd name="T92" fmla="*/ 2147483646 w 1103"/>
              <a:gd name="T93" fmla="*/ 2147483646 h 2201"/>
              <a:gd name="T94" fmla="*/ 2147483646 w 1103"/>
              <a:gd name="T95" fmla="*/ 2147483646 h 2201"/>
              <a:gd name="T96" fmla="*/ 2147483646 w 1103"/>
              <a:gd name="T97" fmla="*/ 2147483646 h 2201"/>
              <a:gd name="T98" fmla="*/ 2147483646 w 1103"/>
              <a:gd name="T99" fmla="*/ 2147483646 h 2201"/>
              <a:gd name="T100" fmla="*/ 2147483646 w 1103"/>
              <a:gd name="T101" fmla="*/ 0 h 2201"/>
              <a:gd name="T102" fmla="*/ 2147483646 w 1103"/>
              <a:gd name="T103" fmla="*/ 2147483646 h 2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1"/>
              <a:gd name="T158" fmla="*/ 1103 w 1103"/>
              <a:gd name="T159" fmla="*/ 2201 h 2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1">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3" name="Freeform 398"/>
          <p:cNvSpPr>
            <a:spLocks/>
          </p:cNvSpPr>
          <p:nvPr/>
        </p:nvSpPr>
        <p:spPr bwMode="auto">
          <a:xfrm>
            <a:off x="1141413" y="1989138"/>
            <a:ext cx="79375" cy="193675"/>
          </a:xfrm>
          <a:custGeom>
            <a:avLst/>
            <a:gdLst>
              <a:gd name="T0" fmla="*/ 2147483646 w 1103"/>
              <a:gd name="T1" fmla="*/ 2147483646 h 2202"/>
              <a:gd name="T2" fmla="*/ 2147483646 w 1103"/>
              <a:gd name="T3" fmla="*/ 2147483646 h 2202"/>
              <a:gd name="T4" fmla="*/ 2147483646 w 1103"/>
              <a:gd name="T5" fmla="*/ 2147483646 h 2202"/>
              <a:gd name="T6" fmla="*/ 2147483646 w 1103"/>
              <a:gd name="T7" fmla="*/ 2147483646 h 2202"/>
              <a:gd name="T8" fmla="*/ 2147483646 w 1103"/>
              <a:gd name="T9" fmla="*/ 2147483646 h 2202"/>
              <a:gd name="T10" fmla="*/ 2147483646 w 1103"/>
              <a:gd name="T11" fmla="*/ 2147483646 h 2202"/>
              <a:gd name="T12" fmla="*/ 2147483646 w 1103"/>
              <a:gd name="T13" fmla="*/ 2147483646 h 2202"/>
              <a:gd name="T14" fmla="*/ 2147483646 w 1103"/>
              <a:gd name="T15" fmla="*/ 2147483646 h 2202"/>
              <a:gd name="T16" fmla="*/ 2147483646 w 1103"/>
              <a:gd name="T17" fmla="*/ 2147483646 h 2202"/>
              <a:gd name="T18" fmla="*/ 2147483646 w 1103"/>
              <a:gd name="T19" fmla="*/ 2147483646 h 2202"/>
              <a:gd name="T20" fmla="*/ 2147483646 w 1103"/>
              <a:gd name="T21" fmla="*/ 2147483646 h 2202"/>
              <a:gd name="T22" fmla="*/ 2147483646 w 1103"/>
              <a:gd name="T23" fmla="*/ 2147483646 h 2202"/>
              <a:gd name="T24" fmla="*/ 2147483646 w 1103"/>
              <a:gd name="T25" fmla="*/ 2147483646 h 2202"/>
              <a:gd name="T26" fmla="*/ 2147483646 w 1103"/>
              <a:gd name="T27" fmla="*/ 2147483646 h 2202"/>
              <a:gd name="T28" fmla="*/ 2147483646 w 1103"/>
              <a:gd name="T29" fmla="*/ 2147483646 h 2202"/>
              <a:gd name="T30" fmla="*/ 2147483646 w 1103"/>
              <a:gd name="T31" fmla="*/ 2147483646 h 2202"/>
              <a:gd name="T32" fmla="*/ 2147483646 w 1103"/>
              <a:gd name="T33" fmla="*/ 2147483646 h 2202"/>
              <a:gd name="T34" fmla="*/ 2147483646 w 1103"/>
              <a:gd name="T35" fmla="*/ 2147483646 h 2202"/>
              <a:gd name="T36" fmla="*/ 2147483646 w 1103"/>
              <a:gd name="T37" fmla="*/ 2147483646 h 2202"/>
              <a:gd name="T38" fmla="*/ 2147483646 w 1103"/>
              <a:gd name="T39" fmla="*/ 2147483646 h 2202"/>
              <a:gd name="T40" fmla="*/ 2147483646 w 1103"/>
              <a:gd name="T41" fmla="*/ 2147483646 h 2202"/>
              <a:gd name="T42" fmla="*/ 2147483646 w 1103"/>
              <a:gd name="T43" fmla="*/ 2147483646 h 2202"/>
              <a:gd name="T44" fmla="*/ 2147483646 w 1103"/>
              <a:gd name="T45" fmla="*/ 2147483646 h 2202"/>
              <a:gd name="T46" fmla="*/ 2147483646 w 1103"/>
              <a:gd name="T47" fmla="*/ 2147483646 h 2202"/>
              <a:gd name="T48" fmla="*/ 2147483646 w 1103"/>
              <a:gd name="T49" fmla="*/ 2147483646 h 2202"/>
              <a:gd name="T50" fmla="*/ 2147483646 w 1103"/>
              <a:gd name="T51" fmla="*/ 2147483646 h 2202"/>
              <a:gd name="T52" fmla="*/ 2147483646 w 1103"/>
              <a:gd name="T53" fmla="*/ 2147483646 h 2202"/>
              <a:gd name="T54" fmla="*/ 2147483646 w 1103"/>
              <a:gd name="T55" fmla="*/ 2147483646 h 2202"/>
              <a:gd name="T56" fmla="*/ 2147483646 w 1103"/>
              <a:gd name="T57" fmla="*/ 2147483646 h 2202"/>
              <a:gd name="T58" fmla="*/ 2147483646 w 1103"/>
              <a:gd name="T59" fmla="*/ 2147483646 h 2202"/>
              <a:gd name="T60" fmla="*/ 2147483646 w 1103"/>
              <a:gd name="T61" fmla="*/ 2147483646 h 2202"/>
              <a:gd name="T62" fmla="*/ 2147483646 w 1103"/>
              <a:gd name="T63" fmla="*/ 2147483646 h 2202"/>
              <a:gd name="T64" fmla="*/ 2147483646 w 1103"/>
              <a:gd name="T65" fmla="*/ 2147483646 h 2202"/>
              <a:gd name="T66" fmla="*/ 2147483646 w 1103"/>
              <a:gd name="T67" fmla="*/ 2147483646 h 2202"/>
              <a:gd name="T68" fmla="*/ 2147483646 w 1103"/>
              <a:gd name="T69" fmla="*/ 2147483646 h 2202"/>
              <a:gd name="T70" fmla="*/ 2147483646 w 1103"/>
              <a:gd name="T71" fmla="*/ 2147483646 h 2202"/>
              <a:gd name="T72" fmla="*/ 2147483646 w 1103"/>
              <a:gd name="T73" fmla="*/ 2147483646 h 2202"/>
              <a:gd name="T74" fmla="*/ 2147483646 w 1103"/>
              <a:gd name="T75" fmla="*/ 2147483646 h 2202"/>
              <a:gd name="T76" fmla="*/ 2147483646 w 1103"/>
              <a:gd name="T77" fmla="*/ 2147483646 h 2202"/>
              <a:gd name="T78" fmla="*/ 2147483646 w 1103"/>
              <a:gd name="T79" fmla="*/ 2147483646 h 2202"/>
              <a:gd name="T80" fmla="*/ 2147483646 w 1103"/>
              <a:gd name="T81" fmla="*/ 2147483646 h 2202"/>
              <a:gd name="T82" fmla="*/ 2147483646 w 1103"/>
              <a:gd name="T83" fmla="*/ 2147483646 h 2202"/>
              <a:gd name="T84" fmla="*/ 0 w 1103"/>
              <a:gd name="T85" fmla="*/ 2147483646 h 2202"/>
              <a:gd name="T86" fmla="*/ 2147483646 w 1103"/>
              <a:gd name="T87" fmla="*/ 2147483646 h 2202"/>
              <a:gd name="T88" fmla="*/ 2147483646 w 1103"/>
              <a:gd name="T89" fmla="*/ 2147483646 h 2202"/>
              <a:gd name="T90" fmla="*/ 2147483646 w 1103"/>
              <a:gd name="T91" fmla="*/ 2147483646 h 2202"/>
              <a:gd name="T92" fmla="*/ 2147483646 w 1103"/>
              <a:gd name="T93" fmla="*/ 2147483646 h 2202"/>
              <a:gd name="T94" fmla="*/ 2147483646 w 1103"/>
              <a:gd name="T95" fmla="*/ 2147483646 h 2202"/>
              <a:gd name="T96" fmla="*/ 2147483646 w 1103"/>
              <a:gd name="T97" fmla="*/ 2147483646 h 2202"/>
              <a:gd name="T98" fmla="*/ 2147483646 w 1103"/>
              <a:gd name="T99" fmla="*/ 2147483646 h 2202"/>
              <a:gd name="T100" fmla="*/ 2147483646 w 1103"/>
              <a:gd name="T101" fmla="*/ 0 h 2202"/>
              <a:gd name="T102" fmla="*/ 2147483646 w 1103"/>
              <a:gd name="T103" fmla="*/ 2147483646 h 2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2"/>
              <a:gd name="T158" fmla="*/ 1103 w 1103"/>
              <a:gd name="T159" fmla="*/ 2202 h 2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2">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4" name="Freeform 399"/>
          <p:cNvSpPr>
            <a:spLocks/>
          </p:cNvSpPr>
          <p:nvPr/>
        </p:nvSpPr>
        <p:spPr bwMode="auto">
          <a:xfrm>
            <a:off x="1422400" y="1838325"/>
            <a:ext cx="82550" cy="192088"/>
          </a:xfrm>
          <a:custGeom>
            <a:avLst/>
            <a:gdLst>
              <a:gd name="T0" fmla="*/ 2147483646 w 1133"/>
              <a:gd name="T1" fmla="*/ 2147483646 h 2181"/>
              <a:gd name="T2" fmla="*/ 0 w 1133"/>
              <a:gd name="T3" fmla="*/ 2147483646 h 2181"/>
              <a:gd name="T4" fmla="*/ 2147483646 w 1133"/>
              <a:gd name="T5" fmla="*/ 0 h 2181"/>
              <a:gd name="T6" fmla="*/ 2147483646 w 1133"/>
              <a:gd name="T7" fmla="*/ 2147483646 h 2181"/>
              <a:gd name="T8" fmla="*/ 2147483646 w 1133"/>
              <a:gd name="T9" fmla="*/ 2147483646 h 2181"/>
              <a:gd name="T10" fmla="*/ 2147483646 w 1133"/>
              <a:gd name="T11" fmla="*/ 2147483646 h 2181"/>
              <a:gd name="T12" fmla="*/ 2147483646 w 1133"/>
              <a:gd name="T13" fmla="*/ 2147483646 h 2181"/>
              <a:gd name="T14" fmla="*/ 2147483646 w 1133"/>
              <a:gd name="T15" fmla="*/ 2147483646 h 2181"/>
              <a:gd name="T16" fmla="*/ 2147483646 w 1133"/>
              <a:gd name="T17" fmla="*/ 2147483646 h 2181"/>
              <a:gd name="T18" fmla="*/ 2147483646 w 1133"/>
              <a:gd name="T19" fmla="*/ 2147483646 h 2181"/>
              <a:gd name="T20" fmla="*/ 2147483646 w 1133"/>
              <a:gd name="T21" fmla="*/ 2147483646 h 2181"/>
              <a:gd name="T22" fmla="*/ 2147483646 w 1133"/>
              <a:gd name="T23" fmla="*/ 2147483646 h 2181"/>
              <a:gd name="T24" fmla="*/ 2147483646 w 1133"/>
              <a:gd name="T25" fmla="*/ 2147483646 h 2181"/>
              <a:gd name="T26" fmla="*/ 2147483646 w 1133"/>
              <a:gd name="T27" fmla="*/ 2147483646 h 2181"/>
              <a:gd name="T28" fmla="*/ 2147483646 w 1133"/>
              <a:gd name="T29" fmla="*/ 2147483646 h 2181"/>
              <a:gd name="T30" fmla="*/ 2147483646 w 1133"/>
              <a:gd name="T31" fmla="*/ 2147483646 h 2181"/>
              <a:gd name="T32" fmla="*/ 2147483646 w 1133"/>
              <a:gd name="T33" fmla="*/ 2147483646 h 2181"/>
              <a:gd name="T34" fmla="*/ 2147483646 w 1133"/>
              <a:gd name="T35" fmla="*/ 2147483646 h 2181"/>
              <a:gd name="T36" fmla="*/ 2147483646 w 1133"/>
              <a:gd name="T37" fmla="*/ 2147483646 h 2181"/>
              <a:gd name="T38" fmla="*/ 2147483646 w 1133"/>
              <a:gd name="T39" fmla="*/ 2147483646 h 2181"/>
              <a:gd name="T40" fmla="*/ 2147483646 w 1133"/>
              <a:gd name="T41" fmla="*/ 2147483646 h 2181"/>
              <a:gd name="T42" fmla="*/ 2147483646 w 1133"/>
              <a:gd name="T43" fmla="*/ 2147483646 h 2181"/>
              <a:gd name="T44" fmla="*/ 2147483646 w 1133"/>
              <a:gd name="T45" fmla="*/ 2147483646 h 2181"/>
              <a:gd name="T46" fmla="*/ 2147483646 w 1133"/>
              <a:gd name="T47" fmla="*/ 2147483646 h 2181"/>
              <a:gd name="T48" fmla="*/ 2147483646 w 1133"/>
              <a:gd name="T49" fmla="*/ 2147483646 h 2181"/>
              <a:gd name="T50" fmla="*/ 2147483646 w 1133"/>
              <a:gd name="T51" fmla="*/ 2147483646 h 2181"/>
              <a:gd name="T52" fmla="*/ 2147483646 w 1133"/>
              <a:gd name="T53" fmla="*/ 2147483646 h 2181"/>
              <a:gd name="T54" fmla="*/ 2147483646 w 1133"/>
              <a:gd name="T55" fmla="*/ 2147483646 h 2181"/>
              <a:gd name="T56" fmla="*/ 2147483646 w 1133"/>
              <a:gd name="T57" fmla="*/ 2147483646 h 2181"/>
              <a:gd name="T58" fmla="*/ 2147483646 w 1133"/>
              <a:gd name="T59" fmla="*/ 2147483646 h 2181"/>
              <a:gd name="T60" fmla="*/ 2147483646 w 1133"/>
              <a:gd name="T61" fmla="*/ 2147483646 h 2181"/>
              <a:gd name="T62" fmla="*/ 2147483646 w 1133"/>
              <a:gd name="T63" fmla="*/ 2147483646 h 2181"/>
              <a:gd name="T64" fmla="*/ 2147483646 w 1133"/>
              <a:gd name="T65" fmla="*/ 2147483646 h 2181"/>
              <a:gd name="T66" fmla="*/ 2147483646 w 1133"/>
              <a:gd name="T67" fmla="*/ 2147483646 h 2181"/>
              <a:gd name="T68" fmla="*/ 2147483646 w 1133"/>
              <a:gd name="T69" fmla="*/ 2147483646 h 2181"/>
              <a:gd name="T70" fmla="*/ 2147483646 w 1133"/>
              <a:gd name="T71" fmla="*/ 2147483646 h 2181"/>
              <a:gd name="T72" fmla="*/ 2147483646 w 1133"/>
              <a:gd name="T73" fmla="*/ 2147483646 h 2181"/>
              <a:gd name="T74" fmla="*/ 2147483646 w 1133"/>
              <a:gd name="T75" fmla="*/ 2147483646 h 2181"/>
              <a:gd name="T76" fmla="*/ 2147483646 w 1133"/>
              <a:gd name="T77" fmla="*/ 2147483646 h 2181"/>
              <a:gd name="T78" fmla="*/ 2147483646 w 1133"/>
              <a:gd name="T79" fmla="*/ 2147483646 h 2181"/>
              <a:gd name="T80" fmla="*/ 2147483646 w 1133"/>
              <a:gd name="T81" fmla="*/ 2147483646 h 2181"/>
              <a:gd name="T82" fmla="*/ 2147483646 w 1133"/>
              <a:gd name="T83" fmla="*/ 2147483646 h 2181"/>
              <a:gd name="T84" fmla="*/ 2147483646 w 1133"/>
              <a:gd name="T85" fmla="*/ 2147483646 h 2181"/>
              <a:gd name="T86" fmla="*/ 2147483646 w 1133"/>
              <a:gd name="T87" fmla="*/ 2147483646 h 2181"/>
              <a:gd name="T88" fmla="*/ 2147483646 w 1133"/>
              <a:gd name="T89" fmla="*/ 2147483646 h 2181"/>
              <a:gd name="T90" fmla="*/ 2147483646 w 1133"/>
              <a:gd name="T91" fmla="*/ 2147483646 h 2181"/>
              <a:gd name="T92" fmla="*/ 2147483646 w 1133"/>
              <a:gd name="T93" fmla="*/ 2147483646 h 2181"/>
              <a:gd name="T94" fmla="*/ 2147483646 w 1133"/>
              <a:gd name="T95" fmla="*/ 2147483646 h 2181"/>
              <a:gd name="T96" fmla="*/ 2147483646 w 1133"/>
              <a:gd name="T97" fmla="*/ 2147483646 h 2181"/>
              <a:gd name="T98" fmla="*/ 2147483646 w 1133"/>
              <a:gd name="T99" fmla="*/ 2147483646 h 2181"/>
              <a:gd name="T100" fmla="*/ 2147483646 w 1133"/>
              <a:gd name="T101" fmla="*/ 2147483646 h 2181"/>
              <a:gd name="T102" fmla="*/ 2147483646 w 1133"/>
              <a:gd name="T103" fmla="*/ 2147483646 h 2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3"/>
              <a:gd name="T157" fmla="*/ 0 h 2181"/>
              <a:gd name="T158" fmla="*/ 1133 w 1133"/>
              <a:gd name="T159" fmla="*/ 2181 h 2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3" h="2181">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5" name="Freeform 400"/>
          <p:cNvSpPr>
            <a:spLocks/>
          </p:cNvSpPr>
          <p:nvPr/>
        </p:nvSpPr>
        <p:spPr bwMode="auto">
          <a:xfrm>
            <a:off x="1422400" y="1838325"/>
            <a:ext cx="80963" cy="193675"/>
          </a:xfrm>
          <a:custGeom>
            <a:avLst/>
            <a:gdLst>
              <a:gd name="T0" fmla="*/ 2147483646 w 1134"/>
              <a:gd name="T1" fmla="*/ 2147483646 h 2180"/>
              <a:gd name="T2" fmla="*/ 0 w 1134"/>
              <a:gd name="T3" fmla="*/ 2147483646 h 2180"/>
              <a:gd name="T4" fmla="*/ 2147483646 w 1134"/>
              <a:gd name="T5" fmla="*/ 0 h 2180"/>
              <a:gd name="T6" fmla="*/ 2147483646 w 1134"/>
              <a:gd name="T7" fmla="*/ 2147483646 h 2180"/>
              <a:gd name="T8" fmla="*/ 2147483646 w 1134"/>
              <a:gd name="T9" fmla="*/ 2147483646 h 2180"/>
              <a:gd name="T10" fmla="*/ 2147483646 w 1134"/>
              <a:gd name="T11" fmla="*/ 2147483646 h 2180"/>
              <a:gd name="T12" fmla="*/ 2147483646 w 1134"/>
              <a:gd name="T13" fmla="*/ 2147483646 h 2180"/>
              <a:gd name="T14" fmla="*/ 2147483646 w 1134"/>
              <a:gd name="T15" fmla="*/ 2147483646 h 2180"/>
              <a:gd name="T16" fmla="*/ 2147483646 w 1134"/>
              <a:gd name="T17" fmla="*/ 2147483646 h 2180"/>
              <a:gd name="T18" fmla="*/ 2147483646 w 1134"/>
              <a:gd name="T19" fmla="*/ 2147483646 h 2180"/>
              <a:gd name="T20" fmla="*/ 2147483646 w 1134"/>
              <a:gd name="T21" fmla="*/ 2147483646 h 2180"/>
              <a:gd name="T22" fmla="*/ 2147483646 w 1134"/>
              <a:gd name="T23" fmla="*/ 2147483646 h 2180"/>
              <a:gd name="T24" fmla="*/ 2147483646 w 1134"/>
              <a:gd name="T25" fmla="*/ 2147483646 h 2180"/>
              <a:gd name="T26" fmla="*/ 2147483646 w 1134"/>
              <a:gd name="T27" fmla="*/ 2147483646 h 2180"/>
              <a:gd name="T28" fmla="*/ 2147483646 w 1134"/>
              <a:gd name="T29" fmla="*/ 2147483646 h 2180"/>
              <a:gd name="T30" fmla="*/ 2147483646 w 1134"/>
              <a:gd name="T31" fmla="*/ 2147483646 h 2180"/>
              <a:gd name="T32" fmla="*/ 2147483646 w 1134"/>
              <a:gd name="T33" fmla="*/ 2147483646 h 2180"/>
              <a:gd name="T34" fmla="*/ 2147483646 w 1134"/>
              <a:gd name="T35" fmla="*/ 2147483646 h 2180"/>
              <a:gd name="T36" fmla="*/ 2147483646 w 1134"/>
              <a:gd name="T37" fmla="*/ 2147483646 h 2180"/>
              <a:gd name="T38" fmla="*/ 2147483646 w 1134"/>
              <a:gd name="T39" fmla="*/ 2147483646 h 2180"/>
              <a:gd name="T40" fmla="*/ 2147483646 w 1134"/>
              <a:gd name="T41" fmla="*/ 2147483646 h 2180"/>
              <a:gd name="T42" fmla="*/ 2147483646 w 1134"/>
              <a:gd name="T43" fmla="*/ 2147483646 h 2180"/>
              <a:gd name="T44" fmla="*/ 2147483646 w 1134"/>
              <a:gd name="T45" fmla="*/ 2147483646 h 2180"/>
              <a:gd name="T46" fmla="*/ 2147483646 w 1134"/>
              <a:gd name="T47" fmla="*/ 2147483646 h 2180"/>
              <a:gd name="T48" fmla="*/ 2147483646 w 1134"/>
              <a:gd name="T49" fmla="*/ 2147483646 h 2180"/>
              <a:gd name="T50" fmla="*/ 2147483646 w 1134"/>
              <a:gd name="T51" fmla="*/ 2147483646 h 2180"/>
              <a:gd name="T52" fmla="*/ 2147483646 w 1134"/>
              <a:gd name="T53" fmla="*/ 2147483646 h 2180"/>
              <a:gd name="T54" fmla="*/ 2147483646 w 1134"/>
              <a:gd name="T55" fmla="*/ 2147483646 h 2180"/>
              <a:gd name="T56" fmla="*/ 2147483646 w 1134"/>
              <a:gd name="T57" fmla="*/ 2147483646 h 2180"/>
              <a:gd name="T58" fmla="*/ 2147483646 w 1134"/>
              <a:gd name="T59" fmla="*/ 2147483646 h 2180"/>
              <a:gd name="T60" fmla="*/ 2147483646 w 1134"/>
              <a:gd name="T61" fmla="*/ 2147483646 h 2180"/>
              <a:gd name="T62" fmla="*/ 2147483646 w 1134"/>
              <a:gd name="T63" fmla="*/ 2147483646 h 2180"/>
              <a:gd name="T64" fmla="*/ 2147483646 w 1134"/>
              <a:gd name="T65" fmla="*/ 2147483646 h 2180"/>
              <a:gd name="T66" fmla="*/ 2147483646 w 1134"/>
              <a:gd name="T67" fmla="*/ 2147483646 h 2180"/>
              <a:gd name="T68" fmla="*/ 2147483646 w 1134"/>
              <a:gd name="T69" fmla="*/ 2147483646 h 2180"/>
              <a:gd name="T70" fmla="*/ 2147483646 w 1134"/>
              <a:gd name="T71" fmla="*/ 2147483646 h 2180"/>
              <a:gd name="T72" fmla="*/ 2147483646 w 1134"/>
              <a:gd name="T73" fmla="*/ 2147483646 h 2180"/>
              <a:gd name="T74" fmla="*/ 2147483646 w 1134"/>
              <a:gd name="T75" fmla="*/ 2147483646 h 2180"/>
              <a:gd name="T76" fmla="*/ 2147483646 w 1134"/>
              <a:gd name="T77" fmla="*/ 2147483646 h 2180"/>
              <a:gd name="T78" fmla="*/ 2147483646 w 1134"/>
              <a:gd name="T79" fmla="*/ 2147483646 h 2180"/>
              <a:gd name="T80" fmla="*/ 2147483646 w 1134"/>
              <a:gd name="T81" fmla="*/ 2147483646 h 2180"/>
              <a:gd name="T82" fmla="*/ 2147483646 w 1134"/>
              <a:gd name="T83" fmla="*/ 2147483646 h 2180"/>
              <a:gd name="T84" fmla="*/ 2147483646 w 1134"/>
              <a:gd name="T85" fmla="*/ 2147483646 h 2180"/>
              <a:gd name="T86" fmla="*/ 2147483646 w 1134"/>
              <a:gd name="T87" fmla="*/ 2147483646 h 2180"/>
              <a:gd name="T88" fmla="*/ 2147483646 w 1134"/>
              <a:gd name="T89" fmla="*/ 2147483646 h 2180"/>
              <a:gd name="T90" fmla="*/ 2147483646 w 1134"/>
              <a:gd name="T91" fmla="*/ 2147483646 h 2180"/>
              <a:gd name="T92" fmla="*/ 2147483646 w 1134"/>
              <a:gd name="T93" fmla="*/ 2147483646 h 2180"/>
              <a:gd name="T94" fmla="*/ 2147483646 w 1134"/>
              <a:gd name="T95" fmla="*/ 2147483646 h 2180"/>
              <a:gd name="T96" fmla="*/ 2147483646 w 1134"/>
              <a:gd name="T97" fmla="*/ 2147483646 h 2180"/>
              <a:gd name="T98" fmla="*/ 2147483646 w 1134"/>
              <a:gd name="T99" fmla="*/ 2147483646 h 2180"/>
              <a:gd name="T100" fmla="*/ 2147483646 w 1134"/>
              <a:gd name="T101" fmla="*/ 2147483646 h 2180"/>
              <a:gd name="T102" fmla="*/ 2147483646 w 1134"/>
              <a:gd name="T103" fmla="*/ 2147483646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6" name="Freeform 401"/>
          <p:cNvSpPr>
            <a:spLocks/>
          </p:cNvSpPr>
          <p:nvPr/>
        </p:nvSpPr>
        <p:spPr bwMode="auto">
          <a:xfrm>
            <a:off x="1235075" y="1949450"/>
            <a:ext cx="260350" cy="361950"/>
          </a:xfrm>
          <a:custGeom>
            <a:avLst/>
            <a:gdLst>
              <a:gd name="T0" fmla="*/ 2147483646 w 3622"/>
              <a:gd name="T1" fmla="*/ 2147483646 h 4112"/>
              <a:gd name="T2" fmla="*/ 2147483646 w 3622"/>
              <a:gd name="T3" fmla="*/ 2147483646 h 4112"/>
              <a:gd name="T4" fmla="*/ 2147483646 w 3622"/>
              <a:gd name="T5" fmla="*/ 0 h 4112"/>
              <a:gd name="T6" fmla="*/ 0 w 3622"/>
              <a:gd name="T7" fmla="*/ 2147483646 h 4112"/>
              <a:gd name="T8" fmla="*/ 2147483646 w 3622"/>
              <a:gd name="T9" fmla="*/ 2147483646 h 4112"/>
              <a:gd name="T10" fmla="*/ 0 60000 65536"/>
              <a:gd name="T11" fmla="*/ 0 60000 65536"/>
              <a:gd name="T12" fmla="*/ 0 60000 65536"/>
              <a:gd name="T13" fmla="*/ 0 60000 65536"/>
              <a:gd name="T14" fmla="*/ 0 60000 65536"/>
              <a:gd name="T15" fmla="*/ 0 w 3622"/>
              <a:gd name="T16" fmla="*/ 0 h 4112"/>
              <a:gd name="T17" fmla="*/ 3622 w 3622"/>
              <a:gd name="T18" fmla="*/ 4112 h 4112"/>
            </a:gdLst>
            <a:ahLst/>
            <a:cxnLst>
              <a:cxn ang="T10">
                <a:pos x="T0" y="T1"/>
              </a:cxn>
              <a:cxn ang="T11">
                <a:pos x="T2" y="T3"/>
              </a:cxn>
              <a:cxn ang="T12">
                <a:pos x="T4" y="T5"/>
              </a:cxn>
              <a:cxn ang="T13">
                <a:pos x="T6" y="T7"/>
              </a:cxn>
              <a:cxn ang="T14">
                <a:pos x="T8" y="T9"/>
              </a:cxn>
            </a:cxnLst>
            <a:rect l="T15" t="T16" r="T17" b="T18"/>
            <a:pathLst>
              <a:path w="3622" h="4112">
                <a:moveTo>
                  <a:pt x="1404" y="4112"/>
                </a:moveTo>
                <a:lnTo>
                  <a:pt x="3622" y="3023"/>
                </a:lnTo>
                <a:lnTo>
                  <a:pt x="2218" y="0"/>
                </a:lnTo>
                <a:lnTo>
                  <a:pt x="0" y="989"/>
                </a:lnTo>
                <a:lnTo>
                  <a:pt x="1404" y="411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7" name="Freeform 402"/>
          <p:cNvSpPr>
            <a:spLocks/>
          </p:cNvSpPr>
          <p:nvPr/>
        </p:nvSpPr>
        <p:spPr bwMode="auto">
          <a:xfrm>
            <a:off x="1235075" y="1944688"/>
            <a:ext cx="260350" cy="361950"/>
          </a:xfrm>
          <a:custGeom>
            <a:avLst/>
            <a:gdLst>
              <a:gd name="T0" fmla="*/ 2147483646 w 3622"/>
              <a:gd name="T1" fmla="*/ 2147483646 h 4113"/>
              <a:gd name="T2" fmla="*/ 2147483646 w 3622"/>
              <a:gd name="T3" fmla="*/ 2147483646 h 4113"/>
              <a:gd name="T4" fmla="*/ 2147483646 w 3622"/>
              <a:gd name="T5" fmla="*/ 0 h 4113"/>
              <a:gd name="T6" fmla="*/ 0 w 3622"/>
              <a:gd name="T7" fmla="*/ 2147483646 h 4113"/>
              <a:gd name="T8" fmla="*/ 2147483646 w 3622"/>
              <a:gd name="T9" fmla="*/ 2147483646 h 4113"/>
              <a:gd name="T10" fmla="*/ 0 60000 65536"/>
              <a:gd name="T11" fmla="*/ 0 60000 65536"/>
              <a:gd name="T12" fmla="*/ 0 60000 65536"/>
              <a:gd name="T13" fmla="*/ 0 60000 65536"/>
              <a:gd name="T14" fmla="*/ 0 60000 65536"/>
              <a:gd name="T15" fmla="*/ 0 w 3622"/>
              <a:gd name="T16" fmla="*/ 0 h 4113"/>
              <a:gd name="T17" fmla="*/ 3622 w 3622"/>
              <a:gd name="T18" fmla="*/ 4113 h 4113"/>
            </a:gdLst>
            <a:ahLst/>
            <a:cxnLst>
              <a:cxn ang="T10">
                <a:pos x="T0" y="T1"/>
              </a:cxn>
              <a:cxn ang="T11">
                <a:pos x="T2" y="T3"/>
              </a:cxn>
              <a:cxn ang="T12">
                <a:pos x="T4" y="T5"/>
              </a:cxn>
              <a:cxn ang="T13">
                <a:pos x="T6" y="T7"/>
              </a:cxn>
              <a:cxn ang="T14">
                <a:pos x="T8" y="T9"/>
              </a:cxn>
            </a:cxnLst>
            <a:rect l="T15" t="T16" r="T17" b="T18"/>
            <a:pathLst>
              <a:path w="3622" h="4113">
                <a:moveTo>
                  <a:pt x="1404" y="4113"/>
                </a:moveTo>
                <a:lnTo>
                  <a:pt x="3622" y="3024"/>
                </a:lnTo>
                <a:lnTo>
                  <a:pt x="2218" y="0"/>
                </a:lnTo>
                <a:lnTo>
                  <a:pt x="0" y="989"/>
                </a:lnTo>
                <a:lnTo>
                  <a:pt x="1404" y="4113"/>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8" name="Freeform 403"/>
          <p:cNvSpPr>
            <a:spLocks/>
          </p:cNvSpPr>
          <p:nvPr/>
        </p:nvSpPr>
        <p:spPr bwMode="auto">
          <a:xfrm>
            <a:off x="1244600" y="1952625"/>
            <a:ext cx="249238" cy="346075"/>
          </a:xfrm>
          <a:custGeom>
            <a:avLst/>
            <a:gdLst>
              <a:gd name="T0" fmla="*/ 2147483646 w 3446"/>
              <a:gd name="T1" fmla="*/ 2147483646 h 3913"/>
              <a:gd name="T2" fmla="*/ 2147483646 w 3446"/>
              <a:gd name="T3" fmla="*/ 2147483646 h 3913"/>
              <a:gd name="T4" fmla="*/ 2147483646 w 3446"/>
              <a:gd name="T5" fmla="*/ 0 h 3913"/>
              <a:gd name="T6" fmla="*/ 0 w 3446"/>
              <a:gd name="T7" fmla="*/ 2147483646 h 3913"/>
              <a:gd name="T8" fmla="*/ 2147483646 w 3446"/>
              <a:gd name="T9" fmla="*/ 2147483646 h 3913"/>
              <a:gd name="T10" fmla="*/ 0 60000 65536"/>
              <a:gd name="T11" fmla="*/ 0 60000 65536"/>
              <a:gd name="T12" fmla="*/ 0 60000 65536"/>
              <a:gd name="T13" fmla="*/ 0 60000 65536"/>
              <a:gd name="T14" fmla="*/ 0 60000 65536"/>
              <a:gd name="T15" fmla="*/ 0 w 3446"/>
              <a:gd name="T16" fmla="*/ 0 h 3913"/>
              <a:gd name="T17" fmla="*/ 3446 w 3446"/>
              <a:gd name="T18" fmla="*/ 3913 h 3913"/>
            </a:gdLst>
            <a:ahLst/>
            <a:cxnLst>
              <a:cxn ang="T10">
                <a:pos x="T0" y="T1"/>
              </a:cxn>
              <a:cxn ang="T11">
                <a:pos x="T2" y="T3"/>
              </a:cxn>
              <a:cxn ang="T12">
                <a:pos x="T4" y="T5"/>
              </a:cxn>
              <a:cxn ang="T13">
                <a:pos x="T6" y="T7"/>
              </a:cxn>
              <a:cxn ang="T14">
                <a:pos x="T8" y="T9"/>
              </a:cxn>
            </a:cxnLst>
            <a:rect l="T15" t="T16" r="T17" b="T18"/>
            <a:pathLst>
              <a:path w="3446" h="3913">
                <a:moveTo>
                  <a:pt x="1335" y="3913"/>
                </a:moveTo>
                <a:lnTo>
                  <a:pt x="3446" y="2878"/>
                </a:lnTo>
                <a:lnTo>
                  <a:pt x="2111" y="0"/>
                </a:lnTo>
                <a:lnTo>
                  <a:pt x="0" y="942"/>
                </a:lnTo>
                <a:lnTo>
                  <a:pt x="1335" y="3913"/>
                </a:lnTo>
                <a:close/>
              </a:path>
            </a:pathLst>
          </a:custGeom>
          <a:solidFill>
            <a:srgbClr val="1A78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79" name="Freeform 404"/>
          <p:cNvSpPr>
            <a:spLocks/>
          </p:cNvSpPr>
          <p:nvPr/>
        </p:nvSpPr>
        <p:spPr bwMode="auto">
          <a:xfrm>
            <a:off x="1255713" y="1893888"/>
            <a:ext cx="30162" cy="30162"/>
          </a:xfrm>
          <a:custGeom>
            <a:avLst/>
            <a:gdLst>
              <a:gd name="T0" fmla="*/ 2147483646 w 431"/>
              <a:gd name="T1" fmla="*/ 2147483646 h 343"/>
              <a:gd name="T2" fmla="*/ 2147483646 w 431"/>
              <a:gd name="T3" fmla="*/ 2147483646 h 343"/>
              <a:gd name="T4" fmla="*/ 0 w 431"/>
              <a:gd name="T5" fmla="*/ 2147483646 h 343"/>
              <a:gd name="T6" fmla="*/ 2147483646 w 431"/>
              <a:gd name="T7" fmla="*/ 0 h 343"/>
              <a:gd name="T8" fmla="*/ 2147483646 w 431"/>
              <a:gd name="T9" fmla="*/ 2147483646 h 343"/>
              <a:gd name="T10" fmla="*/ 0 60000 65536"/>
              <a:gd name="T11" fmla="*/ 0 60000 65536"/>
              <a:gd name="T12" fmla="*/ 0 60000 65536"/>
              <a:gd name="T13" fmla="*/ 0 60000 65536"/>
              <a:gd name="T14" fmla="*/ 0 60000 65536"/>
              <a:gd name="T15" fmla="*/ 0 w 431"/>
              <a:gd name="T16" fmla="*/ 0 h 343"/>
              <a:gd name="T17" fmla="*/ 431 w 431"/>
              <a:gd name="T18" fmla="*/ 343 h 343"/>
            </a:gdLst>
            <a:ahLst/>
            <a:cxnLst>
              <a:cxn ang="T10">
                <a:pos x="T0" y="T1"/>
              </a:cxn>
              <a:cxn ang="T11">
                <a:pos x="T2" y="T3"/>
              </a:cxn>
              <a:cxn ang="T12">
                <a:pos x="T4" y="T5"/>
              </a:cxn>
              <a:cxn ang="T13">
                <a:pos x="T6" y="T7"/>
              </a:cxn>
              <a:cxn ang="T14">
                <a:pos x="T8" y="T9"/>
              </a:cxn>
            </a:cxnLst>
            <a:rect l="T15" t="T16" r="T17" b="T18"/>
            <a:pathLst>
              <a:path w="431" h="343">
                <a:moveTo>
                  <a:pt x="431" y="186"/>
                </a:moveTo>
                <a:lnTo>
                  <a:pt x="79" y="343"/>
                </a:lnTo>
                <a:lnTo>
                  <a:pt x="0" y="157"/>
                </a:lnTo>
                <a:lnTo>
                  <a:pt x="352" y="0"/>
                </a:lnTo>
                <a:lnTo>
                  <a:pt x="431"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0" name="Freeform 405"/>
          <p:cNvSpPr>
            <a:spLocks/>
          </p:cNvSpPr>
          <p:nvPr/>
        </p:nvSpPr>
        <p:spPr bwMode="auto">
          <a:xfrm>
            <a:off x="1260475" y="1898650"/>
            <a:ext cx="25400" cy="23813"/>
          </a:xfrm>
          <a:custGeom>
            <a:avLst/>
            <a:gdLst>
              <a:gd name="T0" fmla="*/ 2147483646 w 347"/>
              <a:gd name="T1" fmla="*/ 2147483646 h 257"/>
              <a:gd name="T2" fmla="*/ 2147483646 w 347"/>
              <a:gd name="T3" fmla="*/ 2147483646 h 257"/>
              <a:gd name="T4" fmla="*/ 0 w 347"/>
              <a:gd name="T5" fmla="*/ 2147483646 h 257"/>
              <a:gd name="T6" fmla="*/ 2147483646 w 347"/>
              <a:gd name="T7" fmla="*/ 0 h 257"/>
              <a:gd name="T8" fmla="*/ 2147483646 w 347"/>
              <a:gd name="T9" fmla="*/ 2147483646 h 257"/>
              <a:gd name="T10" fmla="*/ 0 60000 65536"/>
              <a:gd name="T11" fmla="*/ 0 60000 65536"/>
              <a:gd name="T12" fmla="*/ 0 60000 65536"/>
              <a:gd name="T13" fmla="*/ 0 60000 65536"/>
              <a:gd name="T14" fmla="*/ 0 60000 65536"/>
              <a:gd name="T15" fmla="*/ 0 w 347"/>
              <a:gd name="T16" fmla="*/ 0 h 257"/>
              <a:gd name="T17" fmla="*/ 347 w 347"/>
              <a:gd name="T18" fmla="*/ 257 h 257"/>
            </a:gdLst>
            <a:ahLst/>
            <a:cxnLst>
              <a:cxn ang="T10">
                <a:pos x="T0" y="T1"/>
              </a:cxn>
              <a:cxn ang="T11">
                <a:pos x="T2" y="T3"/>
              </a:cxn>
              <a:cxn ang="T12">
                <a:pos x="T4" y="T5"/>
              </a:cxn>
              <a:cxn ang="T13">
                <a:pos x="T6" y="T7"/>
              </a:cxn>
              <a:cxn ang="T14">
                <a:pos x="T8" y="T9"/>
              </a:cxn>
            </a:cxnLst>
            <a:rect l="T15" t="T16" r="T17" b="T18"/>
            <a:pathLst>
              <a:path w="347" h="257">
                <a:moveTo>
                  <a:pt x="347" y="126"/>
                </a:moveTo>
                <a:lnTo>
                  <a:pt x="53" y="257"/>
                </a:lnTo>
                <a:lnTo>
                  <a:pt x="0" y="132"/>
                </a:lnTo>
                <a:lnTo>
                  <a:pt x="294" y="0"/>
                </a:lnTo>
                <a:lnTo>
                  <a:pt x="347" y="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1" name="Freeform 406"/>
          <p:cNvSpPr>
            <a:spLocks/>
          </p:cNvSpPr>
          <p:nvPr/>
        </p:nvSpPr>
        <p:spPr bwMode="auto">
          <a:xfrm>
            <a:off x="1268413" y="1895475"/>
            <a:ext cx="15875" cy="20638"/>
          </a:xfrm>
          <a:custGeom>
            <a:avLst/>
            <a:gdLst>
              <a:gd name="T0" fmla="*/ 2147483646 w 238"/>
              <a:gd name="T1" fmla="*/ 2147483646 h 234"/>
              <a:gd name="T2" fmla="*/ 2147483646 w 238"/>
              <a:gd name="T3" fmla="*/ 0 h 234"/>
              <a:gd name="T4" fmla="*/ 2147483646 w 238"/>
              <a:gd name="T5" fmla="*/ 0 h 234"/>
              <a:gd name="T6" fmla="*/ 2147483646 w 238"/>
              <a:gd name="T7" fmla="*/ 2147483646 h 234"/>
              <a:gd name="T8" fmla="*/ 2147483646 w 238"/>
              <a:gd name="T9" fmla="*/ 2147483646 h 234"/>
              <a:gd name="T10" fmla="*/ 2147483646 w 238"/>
              <a:gd name="T11" fmla="*/ 2147483646 h 234"/>
              <a:gd name="T12" fmla="*/ 2147483646 w 238"/>
              <a:gd name="T13" fmla="*/ 2147483646 h 234"/>
              <a:gd name="T14" fmla="*/ 2147483646 w 238"/>
              <a:gd name="T15" fmla="*/ 2147483646 h 234"/>
              <a:gd name="T16" fmla="*/ 2147483646 w 238"/>
              <a:gd name="T17" fmla="*/ 2147483646 h 234"/>
              <a:gd name="T18" fmla="*/ 2147483646 w 238"/>
              <a:gd name="T19" fmla="*/ 2147483646 h 234"/>
              <a:gd name="T20" fmla="*/ 2147483646 w 238"/>
              <a:gd name="T21" fmla="*/ 2147483646 h 234"/>
              <a:gd name="T22" fmla="*/ 2147483646 w 238"/>
              <a:gd name="T23" fmla="*/ 2147483646 h 234"/>
              <a:gd name="T24" fmla="*/ 2147483646 w 238"/>
              <a:gd name="T25" fmla="*/ 2147483646 h 234"/>
              <a:gd name="T26" fmla="*/ 2147483646 w 238"/>
              <a:gd name="T27" fmla="*/ 2147483646 h 234"/>
              <a:gd name="T28" fmla="*/ 2147483646 w 238"/>
              <a:gd name="T29" fmla="*/ 2147483646 h 234"/>
              <a:gd name="T30" fmla="*/ 2147483646 w 238"/>
              <a:gd name="T31" fmla="*/ 2147483646 h 234"/>
              <a:gd name="T32" fmla="*/ 2147483646 w 238"/>
              <a:gd name="T33" fmla="*/ 2147483646 h 234"/>
              <a:gd name="T34" fmla="*/ 0 w 238"/>
              <a:gd name="T35" fmla="*/ 2147483646 h 234"/>
              <a:gd name="T36" fmla="*/ 0 w 238"/>
              <a:gd name="T37" fmla="*/ 2147483646 h 234"/>
              <a:gd name="T38" fmla="*/ 2147483646 w 238"/>
              <a:gd name="T39" fmla="*/ 2147483646 h 234"/>
              <a:gd name="T40" fmla="*/ 2147483646 w 238"/>
              <a:gd name="T41" fmla="*/ 2147483646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2" name="Freeform 407"/>
          <p:cNvSpPr>
            <a:spLocks/>
          </p:cNvSpPr>
          <p:nvPr/>
        </p:nvSpPr>
        <p:spPr bwMode="auto">
          <a:xfrm>
            <a:off x="1268413" y="1897063"/>
            <a:ext cx="15875" cy="17462"/>
          </a:xfrm>
          <a:custGeom>
            <a:avLst/>
            <a:gdLst>
              <a:gd name="T0" fmla="*/ 2147483646 w 204"/>
              <a:gd name="T1" fmla="*/ 2147483646 h 199"/>
              <a:gd name="T2" fmla="*/ 2147483646 w 204"/>
              <a:gd name="T3" fmla="*/ 0 h 199"/>
              <a:gd name="T4" fmla="*/ 2147483646 w 204"/>
              <a:gd name="T5" fmla="*/ 0 h 199"/>
              <a:gd name="T6" fmla="*/ 2147483646 w 204"/>
              <a:gd name="T7" fmla="*/ 2147483646 h 199"/>
              <a:gd name="T8" fmla="*/ 2147483646 w 204"/>
              <a:gd name="T9" fmla="*/ 2147483646 h 199"/>
              <a:gd name="T10" fmla="*/ 2147483646 w 204"/>
              <a:gd name="T11" fmla="*/ 2147483646 h 199"/>
              <a:gd name="T12" fmla="*/ 2147483646 w 204"/>
              <a:gd name="T13" fmla="*/ 2147483646 h 199"/>
              <a:gd name="T14" fmla="*/ 2147483646 w 204"/>
              <a:gd name="T15" fmla="*/ 2147483646 h 199"/>
              <a:gd name="T16" fmla="*/ 2147483646 w 204"/>
              <a:gd name="T17" fmla="*/ 2147483646 h 199"/>
              <a:gd name="T18" fmla="*/ 2147483646 w 204"/>
              <a:gd name="T19" fmla="*/ 2147483646 h 199"/>
              <a:gd name="T20" fmla="*/ 2147483646 w 204"/>
              <a:gd name="T21" fmla="*/ 2147483646 h 199"/>
              <a:gd name="T22" fmla="*/ 2147483646 w 204"/>
              <a:gd name="T23" fmla="*/ 2147483646 h 199"/>
              <a:gd name="T24" fmla="*/ 2147483646 w 204"/>
              <a:gd name="T25" fmla="*/ 2147483646 h 199"/>
              <a:gd name="T26" fmla="*/ 2147483646 w 204"/>
              <a:gd name="T27" fmla="*/ 2147483646 h 199"/>
              <a:gd name="T28" fmla="*/ 2147483646 w 204"/>
              <a:gd name="T29" fmla="*/ 2147483646 h 199"/>
              <a:gd name="T30" fmla="*/ 2147483646 w 204"/>
              <a:gd name="T31" fmla="*/ 2147483646 h 199"/>
              <a:gd name="T32" fmla="*/ 2147483646 w 204"/>
              <a:gd name="T33" fmla="*/ 2147483646 h 199"/>
              <a:gd name="T34" fmla="*/ 0 w 204"/>
              <a:gd name="T35" fmla="*/ 2147483646 h 199"/>
              <a:gd name="T36" fmla="*/ 0 w 204"/>
              <a:gd name="T37" fmla="*/ 2147483646 h 199"/>
              <a:gd name="T38" fmla="*/ 2147483646 w 204"/>
              <a:gd name="T39" fmla="*/ 2147483646 h 199"/>
              <a:gd name="T40" fmla="*/ 2147483646 w 204"/>
              <a:gd name="T41" fmla="*/ 2147483646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3" name="Freeform 408"/>
          <p:cNvSpPr>
            <a:spLocks/>
          </p:cNvSpPr>
          <p:nvPr/>
        </p:nvSpPr>
        <p:spPr bwMode="auto">
          <a:xfrm>
            <a:off x="1273175" y="1900238"/>
            <a:ext cx="9525" cy="12700"/>
          </a:xfrm>
          <a:custGeom>
            <a:avLst/>
            <a:gdLst>
              <a:gd name="T0" fmla="*/ 2147483646 w 118"/>
              <a:gd name="T1" fmla="*/ 2147483646 h 154"/>
              <a:gd name="T2" fmla="*/ 2147483646 w 118"/>
              <a:gd name="T3" fmla="*/ 2147483646 h 154"/>
              <a:gd name="T4" fmla="*/ 2147483646 w 118"/>
              <a:gd name="T5" fmla="*/ 2147483646 h 154"/>
              <a:gd name="T6" fmla="*/ 2147483646 w 118"/>
              <a:gd name="T7" fmla="*/ 2147483646 h 154"/>
              <a:gd name="T8" fmla="*/ 2147483646 w 118"/>
              <a:gd name="T9" fmla="*/ 2147483646 h 154"/>
              <a:gd name="T10" fmla="*/ 2147483646 w 118"/>
              <a:gd name="T11" fmla="*/ 2147483646 h 154"/>
              <a:gd name="T12" fmla="*/ 2147483646 w 118"/>
              <a:gd name="T13" fmla="*/ 2147483646 h 154"/>
              <a:gd name="T14" fmla="*/ 2147483646 w 118"/>
              <a:gd name="T15" fmla="*/ 2147483646 h 154"/>
              <a:gd name="T16" fmla="*/ 2147483646 w 118"/>
              <a:gd name="T17" fmla="*/ 2147483646 h 154"/>
              <a:gd name="T18" fmla="*/ 0 w 118"/>
              <a:gd name="T19" fmla="*/ 2147483646 h 154"/>
              <a:gd name="T20" fmla="*/ 2147483646 w 118"/>
              <a:gd name="T21" fmla="*/ 2147483646 h 154"/>
              <a:gd name="T22" fmla="*/ 2147483646 w 118"/>
              <a:gd name="T23" fmla="*/ 2147483646 h 154"/>
              <a:gd name="T24" fmla="*/ 2147483646 w 118"/>
              <a:gd name="T25" fmla="*/ 2147483646 h 154"/>
              <a:gd name="T26" fmla="*/ 2147483646 w 118"/>
              <a:gd name="T27" fmla="*/ 2147483646 h 154"/>
              <a:gd name="T28" fmla="*/ 2147483646 w 118"/>
              <a:gd name="T29" fmla="*/ 2147483646 h 154"/>
              <a:gd name="T30" fmla="*/ 2147483646 w 118"/>
              <a:gd name="T31" fmla="*/ 2147483646 h 154"/>
              <a:gd name="T32" fmla="*/ 2147483646 w 118"/>
              <a:gd name="T33" fmla="*/ 2147483646 h 154"/>
              <a:gd name="T34" fmla="*/ 2147483646 w 118"/>
              <a:gd name="T35" fmla="*/ 2147483646 h 154"/>
              <a:gd name="T36" fmla="*/ 2147483646 w 118"/>
              <a:gd name="T37" fmla="*/ 2147483646 h 154"/>
              <a:gd name="T38" fmla="*/ 2147483646 w 118"/>
              <a:gd name="T39" fmla="*/ 2147483646 h 154"/>
              <a:gd name="T40" fmla="*/ 2147483646 w 118"/>
              <a:gd name="T41" fmla="*/ 0 h 154"/>
              <a:gd name="T42" fmla="*/ 2147483646 w 118"/>
              <a:gd name="T43" fmla="*/ 2147483646 h 154"/>
              <a:gd name="T44" fmla="*/ 2147483646 w 118"/>
              <a:gd name="T45" fmla="*/ 2147483646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154"/>
              <a:gd name="T71" fmla="*/ 118 w 118"/>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154">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4" name="Freeform 409"/>
          <p:cNvSpPr>
            <a:spLocks/>
          </p:cNvSpPr>
          <p:nvPr/>
        </p:nvSpPr>
        <p:spPr bwMode="auto">
          <a:xfrm>
            <a:off x="1293813" y="1878013"/>
            <a:ext cx="20637" cy="25400"/>
          </a:xfrm>
          <a:custGeom>
            <a:avLst/>
            <a:gdLst>
              <a:gd name="T0" fmla="*/ 2147483646 w 287"/>
              <a:gd name="T1" fmla="*/ 2147483646 h 280"/>
              <a:gd name="T2" fmla="*/ 2147483646 w 287"/>
              <a:gd name="T3" fmla="*/ 2147483646 h 280"/>
              <a:gd name="T4" fmla="*/ 0 w 287"/>
              <a:gd name="T5" fmla="*/ 2147483646 h 280"/>
              <a:gd name="T6" fmla="*/ 2147483646 w 287"/>
              <a:gd name="T7" fmla="*/ 0 h 280"/>
              <a:gd name="T8" fmla="*/ 2147483646 w 287"/>
              <a:gd name="T9" fmla="*/ 2147483646 h 280"/>
              <a:gd name="T10" fmla="*/ 0 60000 65536"/>
              <a:gd name="T11" fmla="*/ 0 60000 65536"/>
              <a:gd name="T12" fmla="*/ 0 60000 65536"/>
              <a:gd name="T13" fmla="*/ 0 60000 65536"/>
              <a:gd name="T14" fmla="*/ 0 60000 65536"/>
              <a:gd name="T15" fmla="*/ 0 w 287"/>
              <a:gd name="T16" fmla="*/ 0 h 280"/>
              <a:gd name="T17" fmla="*/ 287 w 287"/>
              <a:gd name="T18" fmla="*/ 280 h 280"/>
            </a:gdLst>
            <a:ahLst/>
            <a:cxnLst>
              <a:cxn ang="T10">
                <a:pos x="T0" y="T1"/>
              </a:cxn>
              <a:cxn ang="T11">
                <a:pos x="T2" y="T3"/>
              </a:cxn>
              <a:cxn ang="T12">
                <a:pos x="T4" y="T5"/>
              </a:cxn>
              <a:cxn ang="T13">
                <a:pos x="T6" y="T7"/>
              </a:cxn>
              <a:cxn ang="T14">
                <a:pos x="T8" y="T9"/>
              </a:cxn>
            </a:cxnLst>
            <a:rect l="T15" t="T16" r="T17" b="T18"/>
            <a:pathLst>
              <a:path w="287" h="280">
                <a:moveTo>
                  <a:pt x="287" y="186"/>
                </a:moveTo>
                <a:lnTo>
                  <a:pt x="78" y="280"/>
                </a:lnTo>
                <a:lnTo>
                  <a:pt x="0" y="93"/>
                </a:lnTo>
                <a:lnTo>
                  <a:pt x="210" y="0"/>
                </a:lnTo>
                <a:lnTo>
                  <a:pt x="287"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5" name="Freeform 410"/>
          <p:cNvSpPr>
            <a:spLocks/>
          </p:cNvSpPr>
          <p:nvPr/>
        </p:nvSpPr>
        <p:spPr bwMode="auto">
          <a:xfrm>
            <a:off x="1296988" y="1882775"/>
            <a:ext cx="17462" cy="19050"/>
          </a:xfrm>
          <a:custGeom>
            <a:avLst/>
            <a:gdLst>
              <a:gd name="T0" fmla="*/ 2147483646 w 227"/>
              <a:gd name="T1" fmla="*/ 2147483646 h 203"/>
              <a:gd name="T2" fmla="*/ 2147483646 w 227"/>
              <a:gd name="T3" fmla="*/ 2147483646 h 203"/>
              <a:gd name="T4" fmla="*/ 0 w 227"/>
              <a:gd name="T5" fmla="*/ 2147483646 h 203"/>
              <a:gd name="T6" fmla="*/ 2147483646 w 227"/>
              <a:gd name="T7" fmla="*/ 0 h 203"/>
              <a:gd name="T8" fmla="*/ 2147483646 w 227"/>
              <a:gd name="T9" fmla="*/ 2147483646 h 203"/>
              <a:gd name="T10" fmla="*/ 0 60000 65536"/>
              <a:gd name="T11" fmla="*/ 0 60000 65536"/>
              <a:gd name="T12" fmla="*/ 0 60000 65536"/>
              <a:gd name="T13" fmla="*/ 0 60000 65536"/>
              <a:gd name="T14" fmla="*/ 0 60000 65536"/>
              <a:gd name="T15" fmla="*/ 0 w 227"/>
              <a:gd name="T16" fmla="*/ 0 h 203"/>
              <a:gd name="T17" fmla="*/ 227 w 227"/>
              <a:gd name="T18" fmla="*/ 203 h 203"/>
            </a:gdLst>
            <a:ahLst/>
            <a:cxnLst>
              <a:cxn ang="T10">
                <a:pos x="T0" y="T1"/>
              </a:cxn>
              <a:cxn ang="T11">
                <a:pos x="T2" y="T3"/>
              </a:cxn>
              <a:cxn ang="T12">
                <a:pos x="T4" y="T5"/>
              </a:cxn>
              <a:cxn ang="T13">
                <a:pos x="T6" y="T7"/>
              </a:cxn>
              <a:cxn ang="T14">
                <a:pos x="T8" y="T9"/>
              </a:cxn>
            </a:cxnLst>
            <a:rect l="T15" t="T16" r="T17" b="T18"/>
            <a:pathLst>
              <a:path w="227" h="203">
                <a:moveTo>
                  <a:pt x="227" y="125"/>
                </a:moveTo>
                <a:lnTo>
                  <a:pt x="53" y="203"/>
                </a:lnTo>
                <a:lnTo>
                  <a:pt x="0" y="78"/>
                </a:lnTo>
                <a:lnTo>
                  <a:pt x="175" y="0"/>
                </a:lnTo>
                <a:lnTo>
                  <a:pt x="227" y="125"/>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6" name="Freeform 411"/>
          <p:cNvSpPr>
            <a:spLocks/>
          </p:cNvSpPr>
          <p:nvPr/>
        </p:nvSpPr>
        <p:spPr bwMode="auto">
          <a:xfrm>
            <a:off x="1296988" y="1879600"/>
            <a:ext cx="15875" cy="20638"/>
          </a:xfrm>
          <a:custGeom>
            <a:avLst/>
            <a:gdLst>
              <a:gd name="T0" fmla="*/ 2147483646 w 238"/>
              <a:gd name="T1" fmla="*/ 2147483646 h 234"/>
              <a:gd name="T2" fmla="*/ 2147483646 w 238"/>
              <a:gd name="T3" fmla="*/ 0 h 234"/>
              <a:gd name="T4" fmla="*/ 2147483646 w 238"/>
              <a:gd name="T5" fmla="*/ 0 h 234"/>
              <a:gd name="T6" fmla="*/ 2147483646 w 238"/>
              <a:gd name="T7" fmla="*/ 2147483646 h 234"/>
              <a:gd name="T8" fmla="*/ 2147483646 w 238"/>
              <a:gd name="T9" fmla="*/ 2147483646 h 234"/>
              <a:gd name="T10" fmla="*/ 2147483646 w 238"/>
              <a:gd name="T11" fmla="*/ 2147483646 h 234"/>
              <a:gd name="T12" fmla="*/ 2147483646 w 238"/>
              <a:gd name="T13" fmla="*/ 2147483646 h 234"/>
              <a:gd name="T14" fmla="*/ 2147483646 w 238"/>
              <a:gd name="T15" fmla="*/ 2147483646 h 234"/>
              <a:gd name="T16" fmla="*/ 2147483646 w 238"/>
              <a:gd name="T17" fmla="*/ 2147483646 h 234"/>
              <a:gd name="T18" fmla="*/ 2147483646 w 238"/>
              <a:gd name="T19" fmla="*/ 2147483646 h 234"/>
              <a:gd name="T20" fmla="*/ 2147483646 w 238"/>
              <a:gd name="T21" fmla="*/ 2147483646 h 234"/>
              <a:gd name="T22" fmla="*/ 2147483646 w 238"/>
              <a:gd name="T23" fmla="*/ 2147483646 h 234"/>
              <a:gd name="T24" fmla="*/ 2147483646 w 238"/>
              <a:gd name="T25" fmla="*/ 2147483646 h 234"/>
              <a:gd name="T26" fmla="*/ 2147483646 w 238"/>
              <a:gd name="T27" fmla="*/ 2147483646 h 234"/>
              <a:gd name="T28" fmla="*/ 2147483646 w 238"/>
              <a:gd name="T29" fmla="*/ 2147483646 h 234"/>
              <a:gd name="T30" fmla="*/ 2147483646 w 238"/>
              <a:gd name="T31" fmla="*/ 2147483646 h 234"/>
              <a:gd name="T32" fmla="*/ 2147483646 w 238"/>
              <a:gd name="T33" fmla="*/ 2147483646 h 234"/>
              <a:gd name="T34" fmla="*/ 0 w 238"/>
              <a:gd name="T35" fmla="*/ 2147483646 h 234"/>
              <a:gd name="T36" fmla="*/ 0 w 238"/>
              <a:gd name="T37" fmla="*/ 2147483646 h 234"/>
              <a:gd name="T38" fmla="*/ 2147483646 w 238"/>
              <a:gd name="T39" fmla="*/ 2147483646 h 234"/>
              <a:gd name="T40" fmla="*/ 2147483646 w 238"/>
              <a:gd name="T41" fmla="*/ 2147483646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7" name="Freeform 412"/>
          <p:cNvSpPr>
            <a:spLocks/>
          </p:cNvSpPr>
          <p:nvPr/>
        </p:nvSpPr>
        <p:spPr bwMode="auto">
          <a:xfrm>
            <a:off x="1296988" y="1881188"/>
            <a:ext cx="15875" cy="17462"/>
          </a:xfrm>
          <a:custGeom>
            <a:avLst/>
            <a:gdLst>
              <a:gd name="T0" fmla="*/ 2147483646 w 204"/>
              <a:gd name="T1" fmla="*/ 2147483646 h 199"/>
              <a:gd name="T2" fmla="*/ 2147483646 w 204"/>
              <a:gd name="T3" fmla="*/ 0 h 199"/>
              <a:gd name="T4" fmla="*/ 2147483646 w 204"/>
              <a:gd name="T5" fmla="*/ 0 h 199"/>
              <a:gd name="T6" fmla="*/ 2147483646 w 204"/>
              <a:gd name="T7" fmla="*/ 2147483646 h 199"/>
              <a:gd name="T8" fmla="*/ 2147483646 w 204"/>
              <a:gd name="T9" fmla="*/ 2147483646 h 199"/>
              <a:gd name="T10" fmla="*/ 2147483646 w 204"/>
              <a:gd name="T11" fmla="*/ 2147483646 h 199"/>
              <a:gd name="T12" fmla="*/ 2147483646 w 204"/>
              <a:gd name="T13" fmla="*/ 2147483646 h 199"/>
              <a:gd name="T14" fmla="*/ 2147483646 w 204"/>
              <a:gd name="T15" fmla="*/ 2147483646 h 199"/>
              <a:gd name="T16" fmla="*/ 2147483646 w 204"/>
              <a:gd name="T17" fmla="*/ 2147483646 h 199"/>
              <a:gd name="T18" fmla="*/ 2147483646 w 204"/>
              <a:gd name="T19" fmla="*/ 2147483646 h 199"/>
              <a:gd name="T20" fmla="*/ 2147483646 w 204"/>
              <a:gd name="T21" fmla="*/ 2147483646 h 199"/>
              <a:gd name="T22" fmla="*/ 2147483646 w 204"/>
              <a:gd name="T23" fmla="*/ 2147483646 h 199"/>
              <a:gd name="T24" fmla="*/ 2147483646 w 204"/>
              <a:gd name="T25" fmla="*/ 2147483646 h 199"/>
              <a:gd name="T26" fmla="*/ 2147483646 w 204"/>
              <a:gd name="T27" fmla="*/ 2147483646 h 199"/>
              <a:gd name="T28" fmla="*/ 2147483646 w 204"/>
              <a:gd name="T29" fmla="*/ 2147483646 h 199"/>
              <a:gd name="T30" fmla="*/ 2147483646 w 204"/>
              <a:gd name="T31" fmla="*/ 2147483646 h 199"/>
              <a:gd name="T32" fmla="*/ 2147483646 w 204"/>
              <a:gd name="T33" fmla="*/ 2147483646 h 199"/>
              <a:gd name="T34" fmla="*/ 0 w 204"/>
              <a:gd name="T35" fmla="*/ 2147483646 h 199"/>
              <a:gd name="T36" fmla="*/ 0 w 204"/>
              <a:gd name="T37" fmla="*/ 2147483646 h 199"/>
              <a:gd name="T38" fmla="*/ 2147483646 w 204"/>
              <a:gd name="T39" fmla="*/ 2147483646 h 199"/>
              <a:gd name="T40" fmla="*/ 2147483646 w 204"/>
              <a:gd name="T41" fmla="*/ 2147483646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8" name="Freeform 413"/>
          <p:cNvSpPr>
            <a:spLocks/>
          </p:cNvSpPr>
          <p:nvPr/>
        </p:nvSpPr>
        <p:spPr bwMode="auto">
          <a:xfrm>
            <a:off x="1301750" y="1884363"/>
            <a:ext cx="9525" cy="12700"/>
          </a:xfrm>
          <a:custGeom>
            <a:avLst/>
            <a:gdLst>
              <a:gd name="T0" fmla="*/ 2147483646 w 119"/>
              <a:gd name="T1" fmla="*/ 2147483646 h 154"/>
              <a:gd name="T2" fmla="*/ 2147483646 w 119"/>
              <a:gd name="T3" fmla="*/ 2147483646 h 154"/>
              <a:gd name="T4" fmla="*/ 2147483646 w 119"/>
              <a:gd name="T5" fmla="*/ 2147483646 h 154"/>
              <a:gd name="T6" fmla="*/ 2147483646 w 119"/>
              <a:gd name="T7" fmla="*/ 2147483646 h 154"/>
              <a:gd name="T8" fmla="*/ 2147483646 w 119"/>
              <a:gd name="T9" fmla="*/ 2147483646 h 154"/>
              <a:gd name="T10" fmla="*/ 2147483646 w 119"/>
              <a:gd name="T11" fmla="*/ 2147483646 h 154"/>
              <a:gd name="T12" fmla="*/ 2147483646 w 119"/>
              <a:gd name="T13" fmla="*/ 2147483646 h 154"/>
              <a:gd name="T14" fmla="*/ 2147483646 w 119"/>
              <a:gd name="T15" fmla="*/ 2147483646 h 154"/>
              <a:gd name="T16" fmla="*/ 2147483646 w 119"/>
              <a:gd name="T17" fmla="*/ 2147483646 h 154"/>
              <a:gd name="T18" fmla="*/ 0 w 119"/>
              <a:gd name="T19" fmla="*/ 2147483646 h 154"/>
              <a:gd name="T20" fmla="*/ 2147483646 w 119"/>
              <a:gd name="T21" fmla="*/ 2147483646 h 154"/>
              <a:gd name="T22" fmla="*/ 2147483646 w 119"/>
              <a:gd name="T23" fmla="*/ 2147483646 h 154"/>
              <a:gd name="T24" fmla="*/ 2147483646 w 119"/>
              <a:gd name="T25" fmla="*/ 2147483646 h 154"/>
              <a:gd name="T26" fmla="*/ 2147483646 w 119"/>
              <a:gd name="T27" fmla="*/ 2147483646 h 154"/>
              <a:gd name="T28" fmla="*/ 2147483646 w 119"/>
              <a:gd name="T29" fmla="*/ 2147483646 h 154"/>
              <a:gd name="T30" fmla="*/ 2147483646 w 119"/>
              <a:gd name="T31" fmla="*/ 2147483646 h 154"/>
              <a:gd name="T32" fmla="*/ 2147483646 w 119"/>
              <a:gd name="T33" fmla="*/ 2147483646 h 154"/>
              <a:gd name="T34" fmla="*/ 2147483646 w 119"/>
              <a:gd name="T35" fmla="*/ 2147483646 h 154"/>
              <a:gd name="T36" fmla="*/ 2147483646 w 119"/>
              <a:gd name="T37" fmla="*/ 2147483646 h 154"/>
              <a:gd name="T38" fmla="*/ 2147483646 w 119"/>
              <a:gd name="T39" fmla="*/ 2147483646 h 154"/>
              <a:gd name="T40" fmla="*/ 2147483646 w 119"/>
              <a:gd name="T41" fmla="*/ 0 h 154"/>
              <a:gd name="T42" fmla="*/ 2147483646 w 119"/>
              <a:gd name="T43" fmla="*/ 2147483646 h 154"/>
              <a:gd name="T44" fmla="*/ 2147483646 w 119"/>
              <a:gd name="T45" fmla="*/ 2147483646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4"/>
              <a:gd name="T71" fmla="*/ 119 w 119"/>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4">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89" name="Freeform 414"/>
          <p:cNvSpPr>
            <a:spLocks/>
          </p:cNvSpPr>
          <p:nvPr/>
        </p:nvSpPr>
        <p:spPr bwMode="auto">
          <a:xfrm>
            <a:off x="1333500" y="1866900"/>
            <a:ext cx="6350" cy="9525"/>
          </a:xfrm>
          <a:custGeom>
            <a:avLst/>
            <a:gdLst>
              <a:gd name="T0" fmla="*/ 2147483646 w 100"/>
              <a:gd name="T1" fmla="*/ 2147483646 h 104"/>
              <a:gd name="T2" fmla="*/ 2147483646 w 100"/>
              <a:gd name="T3" fmla="*/ 2147483646 h 104"/>
              <a:gd name="T4" fmla="*/ 2147483646 w 100"/>
              <a:gd name="T5" fmla="*/ 2147483646 h 104"/>
              <a:gd name="T6" fmla="*/ 2147483646 w 100"/>
              <a:gd name="T7" fmla="*/ 2147483646 h 104"/>
              <a:gd name="T8" fmla="*/ 2147483646 w 100"/>
              <a:gd name="T9" fmla="*/ 2147483646 h 104"/>
              <a:gd name="T10" fmla="*/ 2147483646 w 100"/>
              <a:gd name="T11" fmla="*/ 2147483646 h 104"/>
              <a:gd name="T12" fmla="*/ 2147483646 w 100"/>
              <a:gd name="T13" fmla="*/ 2147483646 h 104"/>
              <a:gd name="T14" fmla="*/ 2147483646 w 100"/>
              <a:gd name="T15" fmla="*/ 2147483646 h 104"/>
              <a:gd name="T16" fmla="*/ 0 w 100"/>
              <a:gd name="T17" fmla="*/ 2147483646 h 104"/>
              <a:gd name="T18" fmla="*/ 2147483646 w 100"/>
              <a:gd name="T19" fmla="*/ 2147483646 h 104"/>
              <a:gd name="T20" fmla="*/ 2147483646 w 100"/>
              <a:gd name="T21" fmla="*/ 2147483646 h 104"/>
              <a:gd name="T22" fmla="*/ 2147483646 w 100"/>
              <a:gd name="T23" fmla="*/ 2147483646 h 104"/>
              <a:gd name="T24" fmla="*/ 2147483646 w 100"/>
              <a:gd name="T25" fmla="*/ 2147483646 h 104"/>
              <a:gd name="T26" fmla="*/ 2147483646 w 100"/>
              <a:gd name="T27" fmla="*/ 2147483646 h 104"/>
              <a:gd name="T28" fmla="*/ 2147483646 w 100"/>
              <a:gd name="T29" fmla="*/ 2147483646 h 104"/>
              <a:gd name="T30" fmla="*/ 2147483646 w 100"/>
              <a:gd name="T31" fmla="*/ 2147483646 h 104"/>
              <a:gd name="T32" fmla="*/ 2147483646 w 100"/>
              <a:gd name="T33" fmla="*/ 0 h 104"/>
              <a:gd name="T34" fmla="*/ 2147483646 w 100"/>
              <a:gd name="T35" fmla="*/ 2147483646 h 104"/>
              <a:gd name="T36" fmla="*/ 2147483646 w 100"/>
              <a:gd name="T37" fmla="*/ 2147483646 h 104"/>
              <a:gd name="T38" fmla="*/ 2147483646 w 100"/>
              <a:gd name="T39" fmla="*/ 2147483646 h 104"/>
              <a:gd name="T40" fmla="*/ 2147483646 w 100"/>
              <a:gd name="T41" fmla="*/ 2147483646 h 104"/>
              <a:gd name="T42" fmla="*/ 2147483646 w 100"/>
              <a:gd name="T43" fmla="*/ 2147483646 h 104"/>
              <a:gd name="T44" fmla="*/ 2147483646 w 100"/>
              <a:gd name="T45" fmla="*/ 2147483646 h 104"/>
              <a:gd name="T46" fmla="*/ 2147483646 w 100"/>
              <a:gd name="T47" fmla="*/ 2147483646 h 104"/>
              <a:gd name="T48" fmla="*/ 2147483646 w 100"/>
              <a:gd name="T49" fmla="*/ 2147483646 h 104"/>
              <a:gd name="T50" fmla="*/ 2147483646 w 100"/>
              <a:gd name="T51" fmla="*/ 2147483646 h 104"/>
              <a:gd name="T52" fmla="*/ 2147483646 w 100"/>
              <a:gd name="T53" fmla="*/ 2147483646 h 104"/>
              <a:gd name="T54" fmla="*/ 2147483646 w 100"/>
              <a:gd name="T55" fmla="*/ 2147483646 h 104"/>
              <a:gd name="T56" fmla="*/ 2147483646 w 100"/>
              <a:gd name="T57" fmla="*/ 2147483646 h 104"/>
              <a:gd name="T58" fmla="*/ 2147483646 w 100"/>
              <a:gd name="T59" fmla="*/ 2147483646 h 104"/>
              <a:gd name="T60" fmla="*/ 2147483646 w 100"/>
              <a:gd name="T61" fmla="*/ 2147483646 h 104"/>
              <a:gd name="T62" fmla="*/ 2147483646 w 100"/>
              <a:gd name="T63" fmla="*/ 2147483646 h 104"/>
              <a:gd name="T64" fmla="*/ 2147483646 w 100"/>
              <a:gd name="T65" fmla="*/ 2147483646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0" name="Freeform 415"/>
          <p:cNvSpPr>
            <a:spLocks/>
          </p:cNvSpPr>
          <p:nvPr/>
        </p:nvSpPr>
        <p:spPr bwMode="auto">
          <a:xfrm>
            <a:off x="1223963" y="1928813"/>
            <a:ext cx="7937" cy="7937"/>
          </a:xfrm>
          <a:custGeom>
            <a:avLst/>
            <a:gdLst>
              <a:gd name="T0" fmla="*/ 2147483646 w 100"/>
              <a:gd name="T1" fmla="*/ 2147483646 h 103"/>
              <a:gd name="T2" fmla="*/ 2147483646 w 100"/>
              <a:gd name="T3" fmla="*/ 2147483646 h 103"/>
              <a:gd name="T4" fmla="*/ 2147483646 w 100"/>
              <a:gd name="T5" fmla="*/ 2147483646 h 103"/>
              <a:gd name="T6" fmla="*/ 2147483646 w 100"/>
              <a:gd name="T7" fmla="*/ 2147483646 h 103"/>
              <a:gd name="T8" fmla="*/ 2147483646 w 100"/>
              <a:gd name="T9" fmla="*/ 2147483646 h 103"/>
              <a:gd name="T10" fmla="*/ 2147483646 w 100"/>
              <a:gd name="T11" fmla="*/ 2147483646 h 103"/>
              <a:gd name="T12" fmla="*/ 2147483646 w 100"/>
              <a:gd name="T13" fmla="*/ 2147483646 h 103"/>
              <a:gd name="T14" fmla="*/ 2147483646 w 100"/>
              <a:gd name="T15" fmla="*/ 2147483646 h 103"/>
              <a:gd name="T16" fmla="*/ 0 w 100"/>
              <a:gd name="T17" fmla="*/ 2147483646 h 103"/>
              <a:gd name="T18" fmla="*/ 2147483646 w 100"/>
              <a:gd name="T19" fmla="*/ 2147483646 h 103"/>
              <a:gd name="T20" fmla="*/ 2147483646 w 100"/>
              <a:gd name="T21" fmla="*/ 2147483646 h 103"/>
              <a:gd name="T22" fmla="*/ 2147483646 w 100"/>
              <a:gd name="T23" fmla="*/ 2147483646 h 103"/>
              <a:gd name="T24" fmla="*/ 2147483646 w 100"/>
              <a:gd name="T25" fmla="*/ 2147483646 h 103"/>
              <a:gd name="T26" fmla="*/ 2147483646 w 100"/>
              <a:gd name="T27" fmla="*/ 2147483646 h 103"/>
              <a:gd name="T28" fmla="*/ 2147483646 w 100"/>
              <a:gd name="T29" fmla="*/ 2147483646 h 103"/>
              <a:gd name="T30" fmla="*/ 2147483646 w 100"/>
              <a:gd name="T31" fmla="*/ 2147483646 h 103"/>
              <a:gd name="T32" fmla="*/ 2147483646 w 100"/>
              <a:gd name="T33" fmla="*/ 0 h 103"/>
              <a:gd name="T34" fmla="*/ 2147483646 w 100"/>
              <a:gd name="T35" fmla="*/ 2147483646 h 103"/>
              <a:gd name="T36" fmla="*/ 2147483646 w 100"/>
              <a:gd name="T37" fmla="*/ 2147483646 h 103"/>
              <a:gd name="T38" fmla="*/ 2147483646 w 100"/>
              <a:gd name="T39" fmla="*/ 2147483646 h 103"/>
              <a:gd name="T40" fmla="*/ 2147483646 w 100"/>
              <a:gd name="T41" fmla="*/ 2147483646 h 103"/>
              <a:gd name="T42" fmla="*/ 2147483646 w 100"/>
              <a:gd name="T43" fmla="*/ 2147483646 h 103"/>
              <a:gd name="T44" fmla="*/ 2147483646 w 100"/>
              <a:gd name="T45" fmla="*/ 2147483646 h 103"/>
              <a:gd name="T46" fmla="*/ 2147483646 w 100"/>
              <a:gd name="T47" fmla="*/ 2147483646 h 103"/>
              <a:gd name="T48" fmla="*/ 2147483646 w 100"/>
              <a:gd name="T49" fmla="*/ 2147483646 h 103"/>
              <a:gd name="T50" fmla="*/ 2147483646 w 100"/>
              <a:gd name="T51" fmla="*/ 2147483646 h 103"/>
              <a:gd name="T52" fmla="*/ 2147483646 w 100"/>
              <a:gd name="T53" fmla="*/ 2147483646 h 103"/>
              <a:gd name="T54" fmla="*/ 2147483646 w 100"/>
              <a:gd name="T55" fmla="*/ 2147483646 h 103"/>
              <a:gd name="T56" fmla="*/ 2147483646 w 100"/>
              <a:gd name="T57" fmla="*/ 2147483646 h 103"/>
              <a:gd name="T58" fmla="*/ 2147483646 w 100"/>
              <a:gd name="T59" fmla="*/ 2147483646 h 103"/>
              <a:gd name="T60" fmla="*/ 2147483646 w 100"/>
              <a:gd name="T61" fmla="*/ 2147483646 h 103"/>
              <a:gd name="T62" fmla="*/ 2147483646 w 100"/>
              <a:gd name="T63" fmla="*/ 2147483646 h 103"/>
              <a:gd name="T64" fmla="*/ 2147483646 w 100"/>
              <a:gd name="T65" fmla="*/ 2147483646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3"/>
              <a:gd name="T101" fmla="*/ 100 w 100"/>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3">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1" name="Freeform 416"/>
          <p:cNvSpPr>
            <a:spLocks/>
          </p:cNvSpPr>
          <p:nvPr/>
        </p:nvSpPr>
        <p:spPr bwMode="auto">
          <a:xfrm>
            <a:off x="1336675" y="1870075"/>
            <a:ext cx="3175" cy="4763"/>
          </a:xfrm>
          <a:custGeom>
            <a:avLst/>
            <a:gdLst>
              <a:gd name="T0" fmla="*/ 2147483646 w 55"/>
              <a:gd name="T1" fmla="*/ 2147483646 h 57"/>
              <a:gd name="T2" fmla="*/ 2147483646 w 55"/>
              <a:gd name="T3" fmla="*/ 2147483646 h 57"/>
              <a:gd name="T4" fmla="*/ 2147483646 w 55"/>
              <a:gd name="T5" fmla="*/ 2147483646 h 57"/>
              <a:gd name="T6" fmla="*/ 2147483646 w 55"/>
              <a:gd name="T7" fmla="*/ 2147483646 h 57"/>
              <a:gd name="T8" fmla="*/ 0 w 55"/>
              <a:gd name="T9" fmla="*/ 2147483646 h 57"/>
              <a:gd name="T10" fmla="*/ 2147483646 w 55"/>
              <a:gd name="T11" fmla="*/ 2147483646 h 57"/>
              <a:gd name="T12" fmla="*/ 2147483646 w 55"/>
              <a:gd name="T13" fmla="*/ 2147483646 h 57"/>
              <a:gd name="T14" fmla="*/ 2147483646 w 55"/>
              <a:gd name="T15" fmla="*/ 2147483646 h 57"/>
              <a:gd name="T16" fmla="*/ 2147483646 w 55"/>
              <a:gd name="T17" fmla="*/ 0 h 57"/>
              <a:gd name="T18" fmla="*/ 2147483646 w 55"/>
              <a:gd name="T19" fmla="*/ 2147483646 h 57"/>
              <a:gd name="T20" fmla="*/ 2147483646 w 55"/>
              <a:gd name="T21" fmla="*/ 2147483646 h 57"/>
              <a:gd name="T22" fmla="*/ 2147483646 w 55"/>
              <a:gd name="T23" fmla="*/ 2147483646 h 57"/>
              <a:gd name="T24" fmla="*/ 2147483646 w 55"/>
              <a:gd name="T25" fmla="*/ 2147483646 h 57"/>
              <a:gd name="T26" fmla="*/ 2147483646 w 55"/>
              <a:gd name="T27" fmla="*/ 2147483646 h 57"/>
              <a:gd name="T28" fmla="*/ 2147483646 w 55"/>
              <a:gd name="T29" fmla="*/ 2147483646 h 57"/>
              <a:gd name="T30" fmla="*/ 2147483646 w 55"/>
              <a:gd name="T31" fmla="*/ 2147483646 h 57"/>
              <a:gd name="T32" fmla="*/ 2147483646 w 55"/>
              <a:gd name="T33" fmla="*/ 2147483646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2" name="Freeform 417"/>
          <p:cNvSpPr>
            <a:spLocks/>
          </p:cNvSpPr>
          <p:nvPr/>
        </p:nvSpPr>
        <p:spPr bwMode="auto">
          <a:xfrm>
            <a:off x="1227138" y="1931988"/>
            <a:ext cx="3175" cy="4762"/>
          </a:xfrm>
          <a:custGeom>
            <a:avLst/>
            <a:gdLst>
              <a:gd name="T0" fmla="*/ 2147483646 w 55"/>
              <a:gd name="T1" fmla="*/ 2147483646 h 56"/>
              <a:gd name="T2" fmla="*/ 2147483646 w 55"/>
              <a:gd name="T3" fmla="*/ 2147483646 h 56"/>
              <a:gd name="T4" fmla="*/ 2147483646 w 55"/>
              <a:gd name="T5" fmla="*/ 2147483646 h 56"/>
              <a:gd name="T6" fmla="*/ 2147483646 w 55"/>
              <a:gd name="T7" fmla="*/ 2147483646 h 56"/>
              <a:gd name="T8" fmla="*/ 0 w 55"/>
              <a:gd name="T9" fmla="*/ 2147483646 h 56"/>
              <a:gd name="T10" fmla="*/ 2147483646 w 55"/>
              <a:gd name="T11" fmla="*/ 2147483646 h 56"/>
              <a:gd name="T12" fmla="*/ 2147483646 w 55"/>
              <a:gd name="T13" fmla="*/ 2147483646 h 56"/>
              <a:gd name="T14" fmla="*/ 2147483646 w 55"/>
              <a:gd name="T15" fmla="*/ 2147483646 h 56"/>
              <a:gd name="T16" fmla="*/ 2147483646 w 55"/>
              <a:gd name="T17" fmla="*/ 0 h 56"/>
              <a:gd name="T18" fmla="*/ 2147483646 w 55"/>
              <a:gd name="T19" fmla="*/ 2147483646 h 56"/>
              <a:gd name="T20" fmla="*/ 2147483646 w 55"/>
              <a:gd name="T21" fmla="*/ 2147483646 h 56"/>
              <a:gd name="T22" fmla="*/ 2147483646 w 55"/>
              <a:gd name="T23" fmla="*/ 2147483646 h 56"/>
              <a:gd name="T24" fmla="*/ 2147483646 w 55"/>
              <a:gd name="T25" fmla="*/ 2147483646 h 56"/>
              <a:gd name="T26" fmla="*/ 2147483646 w 55"/>
              <a:gd name="T27" fmla="*/ 2147483646 h 56"/>
              <a:gd name="T28" fmla="*/ 2147483646 w 55"/>
              <a:gd name="T29" fmla="*/ 2147483646 h 56"/>
              <a:gd name="T30" fmla="*/ 2147483646 w 55"/>
              <a:gd name="T31" fmla="*/ 2147483646 h 56"/>
              <a:gd name="T32" fmla="*/ 2147483646 w 55"/>
              <a:gd name="T33" fmla="*/ 2147483646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6"/>
              <a:gd name="T53" fmla="*/ 55 w 55"/>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6">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3" name="Freeform 418"/>
          <p:cNvSpPr>
            <a:spLocks/>
          </p:cNvSpPr>
          <p:nvPr/>
        </p:nvSpPr>
        <p:spPr bwMode="auto">
          <a:xfrm>
            <a:off x="1246188" y="1841500"/>
            <a:ext cx="46037" cy="46038"/>
          </a:xfrm>
          <a:custGeom>
            <a:avLst/>
            <a:gdLst>
              <a:gd name="T0" fmla="*/ 2147483646 w 624"/>
              <a:gd name="T1" fmla="*/ 0 h 522"/>
              <a:gd name="T2" fmla="*/ 0 w 624"/>
              <a:gd name="T3" fmla="*/ 2147483646 h 522"/>
              <a:gd name="T4" fmla="*/ 2147483646 w 624"/>
              <a:gd name="T5" fmla="*/ 2147483646 h 522"/>
              <a:gd name="T6" fmla="*/ 2147483646 w 624"/>
              <a:gd name="T7" fmla="*/ 2147483646 h 522"/>
              <a:gd name="T8" fmla="*/ 2147483646 w 624"/>
              <a:gd name="T9" fmla="*/ 0 h 522"/>
              <a:gd name="T10" fmla="*/ 0 60000 65536"/>
              <a:gd name="T11" fmla="*/ 0 60000 65536"/>
              <a:gd name="T12" fmla="*/ 0 60000 65536"/>
              <a:gd name="T13" fmla="*/ 0 60000 65536"/>
              <a:gd name="T14" fmla="*/ 0 60000 65536"/>
              <a:gd name="T15" fmla="*/ 0 w 624"/>
              <a:gd name="T16" fmla="*/ 0 h 522"/>
              <a:gd name="T17" fmla="*/ 624 w 624"/>
              <a:gd name="T18" fmla="*/ 522 h 522"/>
            </a:gdLst>
            <a:ahLst/>
            <a:cxnLst>
              <a:cxn ang="T10">
                <a:pos x="T0" y="T1"/>
              </a:cxn>
              <a:cxn ang="T11">
                <a:pos x="T2" y="T3"/>
              </a:cxn>
              <a:cxn ang="T12">
                <a:pos x="T4" y="T5"/>
              </a:cxn>
              <a:cxn ang="T13">
                <a:pos x="T6" y="T7"/>
              </a:cxn>
              <a:cxn ang="T14">
                <a:pos x="T8" y="T9"/>
              </a:cxn>
            </a:cxnLst>
            <a:rect l="T15" t="T16" r="T17" b="T18"/>
            <a:pathLst>
              <a:path w="624" h="522">
                <a:moveTo>
                  <a:pt x="498" y="0"/>
                </a:moveTo>
                <a:lnTo>
                  <a:pt x="0" y="222"/>
                </a:lnTo>
                <a:lnTo>
                  <a:pt x="125" y="522"/>
                </a:lnTo>
                <a:lnTo>
                  <a:pt x="624" y="301"/>
                </a:lnTo>
                <a:lnTo>
                  <a:pt x="498" y="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4" name="Freeform 419"/>
          <p:cNvSpPr>
            <a:spLocks/>
          </p:cNvSpPr>
          <p:nvPr/>
        </p:nvSpPr>
        <p:spPr bwMode="auto">
          <a:xfrm>
            <a:off x="1247775" y="1843088"/>
            <a:ext cx="42863" cy="42862"/>
          </a:xfrm>
          <a:custGeom>
            <a:avLst/>
            <a:gdLst>
              <a:gd name="T0" fmla="*/ 2147483646 w 589"/>
              <a:gd name="T1" fmla="*/ 0 h 484"/>
              <a:gd name="T2" fmla="*/ 0 w 589"/>
              <a:gd name="T3" fmla="*/ 2147483646 h 484"/>
              <a:gd name="T4" fmla="*/ 2147483646 w 589"/>
              <a:gd name="T5" fmla="*/ 2147483646 h 484"/>
              <a:gd name="T6" fmla="*/ 2147483646 w 589"/>
              <a:gd name="T7" fmla="*/ 2147483646 h 484"/>
              <a:gd name="T8" fmla="*/ 2147483646 w 589"/>
              <a:gd name="T9" fmla="*/ 0 h 484"/>
              <a:gd name="T10" fmla="*/ 0 60000 65536"/>
              <a:gd name="T11" fmla="*/ 0 60000 65536"/>
              <a:gd name="T12" fmla="*/ 0 60000 65536"/>
              <a:gd name="T13" fmla="*/ 0 60000 65536"/>
              <a:gd name="T14" fmla="*/ 0 60000 65536"/>
              <a:gd name="T15" fmla="*/ 0 w 589"/>
              <a:gd name="T16" fmla="*/ 0 h 484"/>
              <a:gd name="T17" fmla="*/ 589 w 589"/>
              <a:gd name="T18" fmla="*/ 484 h 484"/>
            </a:gdLst>
            <a:ahLst/>
            <a:cxnLst>
              <a:cxn ang="T10">
                <a:pos x="T0" y="T1"/>
              </a:cxn>
              <a:cxn ang="T11">
                <a:pos x="T2" y="T3"/>
              </a:cxn>
              <a:cxn ang="T12">
                <a:pos x="T4" y="T5"/>
              </a:cxn>
              <a:cxn ang="T13">
                <a:pos x="T6" y="T7"/>
              </a:cxn>
              <a:cxn ang="T14">
                <a:pos x="T8" y="T9"/>
              </a:cxn>
            </a:cxnLst>
            <a:rect l="T15" t="T16" r="T17" b="T18"/>
            <a:pathLst>
              <a:path w="589" h="484">
                <a:moveTo>
                  <a:pt x="474" y="0"/>
                </a:moveTo>
                <a:lnTo>
                  <a:pt x="0" y="211"/>
                </a:lnTo>
                <a:lnTo>
                  <a:pt x="114" y="484"/>
                </a:lnTo>
                <a:lnTo>
                  <a:pt x="589" y="273"/>
                </a:lnTo>
                <a:lnTo>
                  <a:pt x="474" y="0"/>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5" name="Freeform 420"/>
          <p:cNvSpPr>
            <a:spLocks/>
          </p:cNvSpPr>
          <p:nvPr/>
        </p:nvSpPr>
        <p:spPr bwMode="auto">
          <a:xfrm>
            <a:off x="1247775" y="1844675"/>
            <a:ext cx="42863" cy="41275"/>
          </a:xfrm>
          <a:custGeom>
            <a:avLst/>
            <a:gdLst>
              <a:gd name="T0" fmla="*/ 2147483646 w 583"/>
              <a:gd name="T1" fmla="*/ 0 h 471"/>
              <a:gd name="T2" fmla="*/ 0 w 583"/>
              <a:gd name="T3" fmla="*/ 2147483646 h 471"/>
              <a:gd name="T4" fmla="*/ 2147483646 w 583"/>
              <a:gd name="T5" fmla="*/ 2147483646 h 471"/>
              <a:gd name="T6" fmla="*/ 2147483646 w 583"/>
              <a:gd name="T7" fmla="*/ 2147483646 h 471"/>
              <a:gd name="T8" fmla="*/ 2147483646 w 583"/>
              <a:gd name="T9" fmla="*/ 0 h 471"/>
              <a:gd name="T10" fmla="*/ 0 60000 65536"/>
              <a:gd name="T11" fmla="*/ 0 60000 65536"/>
              <a:gd name="T12" fmla="*/ 0 60000 65536"/>
              <a:gd name="T13" fmla="*/ 0 60000 65536"/>
              <a:gd name="T14" fmla="*/ 0 60000 65536"/>
              <a:gd name="T15" fmla="*/ 0 w 583"/>
              <a:gd name="T16" fmla="*/ 0 h 471"/>
              <a:gd name="T17" fmla="*/ 583 w 583"/>
              <a:gd name="T18" fmla="*/ 471 h 471"/>
            </a:gdLst>
            <a:ahLst/>
            <a:cxnLst>
              <a:cxn ang="T10">
                <a:pos x="T0" y="T1"/>
              </a:cxn>
              <a:cxn ang="T11">
                <a:pos x="T2" y="T3"/>
              </a:cxn>
              <a:cxn ang="T12">
                <a:pos x="T4" y="T5"/>
              </a:cxn>
              <a:cxn ang="T13">
                <a:pos x="T6" y="T7"/>
              </a:cxn>
              <a:cxn ang="T14">
                <a:pos x="T8" y="T9"/>
              </a:cxn>
            </a:cxnLst>
            <a:rect l="T15" t="T16" r="T17" b="T18"/>
            <a:pathLst>
              <a:path w="583" h="471">
                <a:moveTo>
                  <a:pt x="473" y="0"/>
                </a:moveTo>
                <a:lnTo>
                  <a:pt x="0" y="211"/>
                </a:lnTo>
                <a:lnTo>
                  <a:pt x="108" y="471"/>
                </a:lnTo>
                <a:lnTo>
                  <a:pt x="583" y="260"/>
                </a:lnTo>
                <a:lnTo>
                  <a:pt x="473" y="0"/>
                </a:lnTo>
                <a:close/>
              </a:path>
            </a:pathLst>
          </a:custGeom>
          <a:solidFill>
            <a:srgbClr val="87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6" name="Freeform 421"/>
          <p:cNvSpPr>
            <a:spLocks/>
          </p:cNvSpPr>
          <p:nvPr/>
        </p:nvSpPr>
        <p:spPr bwMode="auto">
          <a:xfrm>
            <a:off x="1268413" y="1851025"/>
            <a:ext cx="15875" cy="20638"/>
          </a:xfrm>
          <a:custGeom>
            <a:avLst/>
            <a:gdLst>
              <a:gd name="T0" fmla="*/ 2147483646 w 227"/>
              <a:gd name="T1" fmla="*/ 2147483646 h 234"/>
              <a:gd name="T2" fmla="*/ 2147483646 w 227"/>
              <a:gd name="T3" fmla="*/ 2147483646 h 234"/>
              <a:gd name="T4" fmla="*/ 2147483646 w 227"/>
              <a:gd name="T5" fmla="*/ 2147483646 h 234"/>
              <a:gd name="T6" fmla="*/ 2147483646 w 227"/>
              <a:gd name="T7" fmla="*/ 2147483646 h 234"/>
              <a:gd name="T8" fmla="*/ 2147483646 w 227"/>
              <a:gd name="T9" fmla="*/ 2147483646 h 234"/>
              <a:gd name="T10" fmla="*/ 2147483646 w 227"/>
              <a:gd name="T11" fmla="*/ 2147483646 h 234"/>
              <a:gd name="T12" fmla="*/ 2147483646 w 227"/>
              <a:gd name="T13" fmla="*/ 2147483646 h 234"/>
              <a:gd name="T14" fmla="*/ 2147483646 w 227"/>
              <a:gd name="T15" fmla="*/ 2147483646 h 234"/>
              <a:gd name="T16" fmla="*/ 2147483646 w 227"/>
              <a:gd name="T17" fmla="*/ 2147483646 h 234"/>
              <a:gd name="T18" fmla="*/ 2147483646 w 227"/>
              <a:gd name="T19" fmla="*/ 2147483646 h 234"/>
              <a:gd name="T20" fmla="*/ 0 w 227"/>
              <a:gd name="T21" fmla="*/ 2147483646 h 234"/>
              <a:gd name="T22" fmla="*/ 2147483646 w 227"/>
              <a:gd name="T23" fmla="*/ 2147483646 h 234"/>
              <a:gd name="T24" fmla="*/ 2147483646 w 227"/>
              <a:gd name="T25" fmla="*/ 2147483646 h 234"/>
              <a:gd name="T26" fmla="*/ 2147483646 w 227"/>
              <a:gd name="T27" fmla="*/ 2147483646 h 234"/>
              <a:gd name="T28" fmla="*/ 2147483646 w 227"/>
              <a:gd name="T29" fmla="*/ 2147483646 h 234"/>
              <a:gd name="T30" fmla="*/ 2147483646 w 227"/>
              <a:gd name="T31" fmla="*/ 2147483646 h 234"/>
              <a:gd name="T32" fmla="*/ 2147483646 w 227"/>
              <a:gd name="T33" fmla="*/ 2147483646 h 234"/>
              <a:gd name="T34" fmla="*/ 2147483646 w 227"/>
              <a:gd name="T35" fmla="*/ 2147483646 h 234"/>
              <a:gd name="T36" fmla="*/ 2147483646 w 227"/>
              <a:gd name="T37" fmla="*/ 0 h 234"/>
              <a:gd name="T38" fmla="*/ 2147483646 w 227"/>
              <a:gd name="T39" fmla="*/ 2147483646 h 234"/>
              <a:gd name="T40" fmla="*/ 2147483646 w 227"/>
              <a:gd name="T41" fmla="*/ 2147483646 h 234"/>
              <a:gd name="T42" fmla="*/ 2147483646 w 227"/>
              <a:gd name="T43" fmla="*/ 2147483646 h 234"/>
              <a:gd name="T44" fmla="*/ 2147483646 w 227"/>
              <a:gd name="T45" fmla="*/ 2147483646 h 234"/>
              <a:gd name="T46" fmla="*/ 2147483646 w 227"/>
              <a:gd name="T47" fmla="*/ 2147483646 h 234"/>
              <a:gd name="T48" fmla="*/ 2147483646 w 227"/>
              <a:gd name="T49" fmla="*/ 2147483646 h 234"/>
              <a:gd name="T50" fmla="*/ 2147483646 w 227"/>
              <a:gd name="T51" fmla="*/ 2147483646 h 234"/>
              <a:gd name="T52" fmla="*/ 2147483646 w 227"/>
              <a:gd name="T53" fmla="*/ 2147483646 h 234"/>
              <a:gd name="T54" fmla="*/ 2147483646 w 227"/>
              <a:gd name="T55" fmla="*/ 2147483646 h 234"/>
              <a:gd name="T56" fmla="*/ 2147483646 w 227"/>
              <a:gd name="T57" fmla="*/ 2147483646 h 234"/>
              <a:gd name="T58" fmla="*/ 2147483646 w 227"/>
              <a:gd name="T59" fmla="*/ 2147483646 h 234"/>
              <a:gd name="T60" fmla="*/ 2147483646 w 227"/>
              <a:gd name="T61" fmla="*/ 2147483646 h 234"/>
              <a:gd name="T62" fmla="*/ 2147483646 w 227"/>
              <a:gd name="T63" fmla="*/ 2147483646 h 234"/>
              <a:gd name="T64" fmla="*/ 2147483646 w 227"/>
              <a:gd name="T65" fmla="*/ 2147483646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234"/>
              <a:gd name="T101" fmla="*/ 227 w 227"/>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234">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7" name="Freeform 422"/>
          <p:cNvSpPr>
            <a:spLocks/>
          </p:cNvSpPr>
          <p:nvPr/>
        </p:nvSpPr>
        <p:spPr bwMode="auto">
          <a:xfrm>
            <a:off x="1268413" y="1851025"/>
            <a:ext cx="15875" cy="19050"/>
          </a:xfrm>
          <a:custGeom>
            <a:avLst/>
            <a:gdLst>
              <a:gd name="T0" fmla="*/ 2147483646 w 208"/>
              <a:gd name="T1" fmla="*/ 2147483646 h 214"/>
              <a:gd name="T2" fmla="*/ 2147483646 w 208"/>
              <a:gd name="T3" fmla="*/ 2147483646 h 214"/>
              <a:gd name="T4" fmla="*/ 2147483646 w 208"/>
              <a:gd name="T5" fmla="*/ 2147483646 h 214"/>
              <a:gd name="T6" fmla="*/ 2147483646 w 208"/>
              <a:gd name="T7" fmla="*/ 2147483646 h 214"/>
              <a:gd name="T8" fmla="*/ 2147483646 w 208"/>
              <a:gd name="T9" fmla="*/ 2147483646 h 214"/>
              <a:gd name="T10" fmla="*/ 2147483646 w 208"/>
              <a:gd name="T11" fmla="*/ 2147483646 h 214"/>
              <a:gd name="T12" fmla="*/ 2147483646 w 208"/>
              <a:gd name="T13" fmla="*/ 2147483646 h 214"/>
              <a:gd name="T14" fmla="*/ 2147483646 w 208"/>
              <a:gd name="T15" fmla="*/ 2147483646 h 214"/>
              <a:gd name="T16" fmla="*/ 2147483646 w 208"/>
              <a:gd name="T17" fmla="*/ 2147483646 h 214"/>
              <a:gd name="T18" fmla="*/ 2147483646 w 208"/>
              <a:gd name="T19" fmla="*/ 2147483646 h 214"/>
              <a:gd name="T20" fmla="*/ 0 w 208"/>
              <a:gd name="T21" fmla="*/ 2147483646 h 214"/>
              <a:gd name="T22" fmla="*/ 2147483646 w 208"/>
              <a:gd name="T23" fmla="*/ 2147483646 h 214"/>
              <a:gd name="T24" fmla="*/ 2147483646 w 208"/>
              <a:gd name="T25" fmla="*/ 2147483646 h 214"/>
              <a:gd name="T26" fmla="*/ 2147483646 w 208"/>
              <a:gd name="T27" fmla="*/ 2147483646 h 214"/>
              <a:gd name="T28" fmla="*/ 2147483646 w 208"/>
              <a:gd name="T29" fmla="*/ 2147483646 h 214"/>
              <a:gd name="T30" fmla="*/ 2147483646 w 208"/>
              <a:gd name="T31" fmla="*/ 2147483646 h 214"/>
              <a:gd name="T32" fmla="*/ 2147483646 w 208"/>
              <a:gd name="T33" fmla="*/ 2147483646 h 214"/>
              <a:gd name="T34" fmla="*/ 2147483646 w 208"/>
              <a:gd name="T35" fmla="*/ 2147483646 h 214"/>
              <a:gd name="T36" fmla="*/ 2147483646 w 208"/>
              <a:gd name="T37" fmla="*/ 0 h 214"/>
              <a:gd name="T38" fmla="*/ 2147483646 w 208"/>
              <a:gd name="T39" fmla="*/ 2147483646 h 214"/>
              <a:gd name="T40" fmla="*/ 2147483646 w 208"/>
              <a:gd name="T41" fmla="*/ 2147483646 h 214"/>
              <a:gd name="T42" fmla="*/ 2147483646 w 208"/>
              <a:gd name="T43" fmla="*/ 2147483646 h 214"/>
              <a:gd name="T44" fmla="*/ 2147483646 w 208"/>
              <a:gd name="T45" fmla="*/ 2147483646 h 214"/>
              <a:gd name="T46" fmla="*/ 2147483646 w 208"/>
              <a:gd name="T47" fmla="*/ 2147483646 h 214"/>
              <a:gd name="T48" fmla="*/ 2147483646 w 208"/>
              <a:gd name="T49" fmla="*/ 2147483646 h 214"/>
              <a:gd name="T50" fmla="*/ 2147483646 w 208"/>
              <a:gd name="T51" fmla="*/ 2147483646 h 214"/>
              <a:gd name="T52" fmla="*/ 2147483646 w 208"/>
              <a:gd name="T53" fmla="*/ 2147483646 h 214"/>
              <a:gd name="T54" fmla="*/ 2147483646 w 208"/>
              <a:gd name="T55" fmla="*/ 2147483646 h 214"/>
              <a:gd name="T56" fmla="*/ 2147483646 w 208"/>
              <a:gd name="T57" fmla="*/ 2147483646 h 214"/>
              <a:gd name="T58" fmla="*/ 2147483646 w 208"/>
              <a:gd name="T59" fmla="*/ 2147483646 h 214"/>
              <a:gd name="T60" fmla="*/ 2147483646 w 208"/>
              <a:gd name="T61" fmla="*/ 2147483646 h 214"/>
              <a:gd name="T62" fmla="*/ 2147483646 w 208"/>
              <a:gd name="T63" fmla="*/ 2147483646 h 214"/>
              <a:gd name="T64" fmla="*/ 2147483646 w 208"/>
              <a:gd name="T65" fmla="*/ 2147483646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214"/>
              <a:gd name="T101" fmla="*/ 208 w 208"/>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214">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8" name="Freeform 423"/>
          <p:cNvSpPr>
            <a:spLocks/>
          </p:cNvSpPr>
          <p:nvPr/>
        </p:nvSpPr>
        <p:spPr bwMode="auto">
          <a:xfrm>
            <a:off x="1270000" y="1852613"/>
            <a:ext cx="12700" cy="15875"/>
          </a:xfrm>
          <a:custGeom>
            <a:avLst/>
            <a:gdLst>
              <a:gd name="T0" fmla="*/ 2147483646 w 189"/>
              <a:gd name="T1" fmla="*/ 2147483646 h 194"/>
              <a:gd name="T2" fmla="*/ 2147483646 w 189"/>
              <a:gd name="T3" fmla="*/ 2147483646 h 194"/>
              <a:gd name="T4" fmla="*/ 2147483646 w 189"/>
              <a:gd name="T5" fmla="*/ 2147483646 h 194"/>
              <a:gd name="T6" fmla="*/ 2147483646 w 189"/>
              <a:gd name="T7" fmla="*/ 2147483646 h 194"/>
              <a:gd name="T8" fmla="*/ 2147483646 w 189"/>
              <a:gd name="T9" fmla="*/ 2147483646 h 194"/>
              <a:gd name="T10" fmla="*/ 2147483646 w 189"/>
              <a:gd name="T11" fmla="*/ 2147483646 h 194"/>
              <a:gd name="T12" fmla="*/ 2147483646 w 189"/>
              <a:gd name="T13" fmla="*/ 2147483646 h 194"/>
              <a:gd name="T14" fmla="*/ 2147483646 w 189"/>
              <a:gd name="T15" fmla="*/ 2147483646 h 194"/>
              <a:gd name="T16" fmla="*/ 2147483646 w 189"/>
              <a:gd name="T17" fmla="*/ 2147483646 h 194"/>
              <a:gd name="T18" fmla="*/ 2147483646 w 189"/>
              <a:gd name="T19" fmla="*/ 2147483646 h 194"/>
              <a:gd name="T20" fmla="*/ 0 w 189"/>
              <a:gd name="T21" fmla="*/ 2147483646 h 194"/>
              <a:gd name="T22" fmla="*/ 2147483646 w 189"/>
              <a:gd name="T23" fmla="*/ 2147483646 h 194"/>
              <a:gd name="T24" fmla="*/ 2147483646 w 189"/>
              <a:gd name="T25" fmla="*/ 2147483646 h 194"/>
              <a:gd name="T26" fmla="*/ 2147483646 w 189"/>
              <a:gd name="T27" fmla="*/ 2147483646 h 194"/>
              <a:gd name="T28" fmla="*/ 2147483646 w 189"/>
              <a:gd name="T29" fmla="*/ 2147483646 h 194"/>
              <a:gd name="T30" fmla="*/ 2147483646 w 189"/>
              <a:gd name="T31" fmla="*/ 2147483646 h 194"/>
              <a:gd name="T32" fmla="*/ 2147483646 w 189"/>
              <a:gd name="T33" fmla="*/ 2147483646 h 194"/>
              <a:gd name="T34" fmla="*/ 2147483646 w 189"/>
              <a:gd name="T35" fmla="*/ 2147483646 h 194"/>
              <a:gd name="T36" fmla="*/ 2147483646 w 189"/>
              <a:gd name="T37" fmla="*/ 0 h 194"/>
              <a:gd name="T38" fmla="*/ 2147483646 w 189"/>
              <a:gd name="T39" fmla="*/ 2147483646 h 194"/>
              <a:gd name="T40" fmla="*/ 2147483646 w 189"/>
              <a:gd name="T41" fmla="*/ 2147483646 h 194"/>
              <a:gd name="T42" fmla="*/ 2147483646 w 189"/>
              <a:gd name="T43" fmla="*/ 2147483646 h 194"/>
              <a:gd name="T44" fmla="*/ 2147483646 w 189"/>
              <a:gd name="T45" fmla="*/ 2147483646 h 194"/>
              <a:gd name="T46" fmla="*/ 2147483646 w 189"/>
              <a:gd name="T47" fmla="*/ 2147483646 h 194"/>
              <a:gd name="T48" fmla="*/ 2147483646 w 189"/>
              <a:gd name="T49" fmla="*/ 2147483646 h 194"/>
              <a:gd name="T50" fmla="*/ 2147483646 w 189"/>
              <a:gd name="T51" fmla="*/ 2147483646 h 194"/>
              <a:gd name="T52" fmla="*/ 2147483646 w 189"/>
              <a:gd name="T53" fmla="*/ 2147483646 h 194"/>
              <a:gd name="T54" fmla="*/ 2147483646 w 189"/>
              <a:gd name="T55" fmla="*/ 2147483646 h 194"/>
              <a:gd name="T56" fmla="*/ 2147483646 w 189"/>
              <a:gd name="T57" fmla="*/ 2147483646 h 194"/>
              <a:gd name="T58" fmla="*/ 2147483646 w 189"/>
              <a:gd name="T59" fmla="*/ 2147483646 h 194"/>
              <a:gd name="T60" fmla="*/ 2147483646 w 189"/>
              <a:gd name="T61" fmla="*/ 2147483646 h 194"/>
              <a:gd name="T62" fmla="*/ 2147483646 w 189"/>
              <a:gd name="T63" fmla="*/ 2147483646 h 194"/>
              <a:gd name="T64" fmla="*/ 2147483646 w 189"/>
              <a:gd name="T65" fmla="*/ 2147483646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194"/>
              <a:gd name="T101" fmla="*/ 189 w 18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194">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99" name="Freeform 424"/>
          <p:cNvSpPr>
            <a:spLocks/>
          </p:cNvSpPr>
          <p:nvPr/>
        </p:nvSpPr>
        <p:spPr bwMode="auto">
          <a:xfrm>
            <a:off x="1270000" y="1852613"/>
            <a:ext cx="12700" cy="15875"/>
          </a:xfrm>
          <a:custGeom>
            <a:avLst/>
            <a:gdLst>
              <a:gd name="T0" fmla="*/ 2147483646 w 171"/>
              <a:gd name="T1" fmla="*/ 2147483646 h 177"/>
              <a:gd name="T2" fmla="*/ 2147483646 w 171"/>
              <a:gd name="T3" fmla="*/ 2147483646 h 177"/>
              <a:gd name="T4" fmla="*/ 2147483646 w 171"/>
              <a:gd name="T5" fmla="*/ 2147483646 h 177"/>
              <a:gd name="T6" fmla="*/ 2147483646 w 171"/>
              <a:gd name="T7" fmla="*/ 2147483646 h 177"/>
              <a:gd name="T8" fmla="*/ 2147483646 w 171"/>
              <a:gd name="T9" fmla="*/ 2147483646 h 177"/>
              <a:gd name="T10" fmla="*/ 2147483646 w 171"/>
              <a:gd name="T11" fmla="*/ 2147483646 h 177"/>
              <a:gd name="T12" fmla="*/ 2147483646 w 171"/>
              <a:gd name="T13" fmla="*/ 2147483646 h 177"/>
              <a:gd name="T14" fmla="*/ 2147483646 w 171"/>
              <a:gd name="T15" fmla="*/ 2147483646 h 177"/>
              <a:gd name="T16" fmla="*/ 2147483646 w 171"/>
              <a:gd name="T17" fmla="*/ 2147483646 h 177"/>
              <a:gd name="T18" fmla="*/ 2147483646 w 171"/>
              <a:gd name="T19" fmla="*/ 2147483646 h 177"/>
              <a:gd name="T20" fmla="*/ 0 w 171"/>
              <a:gd name="T21" fmla="*/ 2147483646 h 177"/>
              <a:gd name="T22" fmla="*/ 2147483646 w 171"/>
              <a:gd name="T23" fmla="*/ 2147483646 h 177"/>
              <a:gd name="T24" fmla="*/ 2147483646 w 171"/>
              <a:gd name="T25" fmla="*/ 2147483646 h 177"/>
              <a:gd name="T26" fmla="*/ 2147483646 w 171"/>
              <a:gd name="T27" fmla="*/ 2147483646 h 177"/>
              <a:gd name="T28" fmla="*/ 2147483646 w 171"/>
              <a:gd name="T29" fmla="*/ 2147483646 h 177"/>
              <a:gd name="T30" fmla="*/ 2147483646 w 171"/>
              <a:gd name="T31" fmla="*/ 2147483646 h 177"/>
              <a:gd name="T32" fmla="*/ 2147483646 w 171"/>
              <a:gd name="T33" fmla="*/ 2147483646 h 177"/>
              <a:gd name="T34" fmla="*/ 2147483646 w 171"/>
              <a:gd name="T35" fmla="*/ 2147483646 h 177"/>
              <a:gd name="T36" fmla="*/ 2147483646 w 171"/>
              <a:gd name="T37" fmla="*/ 0 h 177"/>
              <a:gd name="T38" fmla="*/ 2147483646 w 171"/>
              <a:gd name="T39" fmla="*/ 2147483646 h 177"/>
              <a:gd name="T40" fmla="*/ 2147483646 w 171"/>
              <a:gd name="T41" fmla="*/ 2147483646 h 177"/>
              <a:gd name="T42" fmla="*/ 2147483646 w 171"/>
              <a:gd name="T43" fmla="*/ 2147483646 h 177"/>
              <a:gd name="T44" fmla="*/ 2147483646 w 171"/>
              <a:gd name="T45" fmla="*/ 2147483646 h 177"/>
              <a:gd name="T46" fmla="*/ 2147483646 w 171"/>
              <a:gd name="T47" fmla="*/ 2147483646 h 177"/>
              <a:gd name="T48" fmla="*/ 2147483646 w 171"/>
              <a:gd name="T49" fmla="*/ 2147483646 h 177"/>
              <a:gd name="T50" fmla="*/ 2147483646 w 171"/>
              <a:gd name="T51" fmla="*/ 2147483646 h 177"/>
              <a:gd name="T52" fmla="*/ 2147483646 w 171"/>
              <a:gd name="T53" fmla="*/ 2147483646 h 177"/>
              <a:gd name="T54" fmla="*/ 2147483646 w 171"/>
              <a:gd name="T55" fmla="*/ 2147483646 h 177"/>
              <a:gd name="T56" fmla="*/ 2147483646 w 171"/>
              <a:gd name="T57" fmla="*/ 2147483646 h 177"/>
              <a:gd name="T58" fmla="*/ 2147483646 w 171"/>
              <a:gd name="T59" fmla="*/ 2147483646 h 177"/>
              <a:gd name="T60" fmla="*/ 2147483646 w 171"/>
              <a:gd name="T61" fmla="*/ 2147483646 h 177"/>
              <a:gd name="T62" fmla="*/ 2147483646 w 171"/>
              <a:gd name="T63" fmla="*/ 2147483646 h 177"/>
              <a:gd name="T64" fmla="*/ 2147483646 w 171"/>
              <a:gd name="T65" fmla="*/ 2147483646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177"/>
              <a:gd name="T101" fmla="*/ 171 w 171"/>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177">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0" name="Freeform 425"/>
          <p:cNvSpPr>
            <a:spLocks/>
          </p:cNvSpPr>
          <p:nvPr/>
        </p:nvSpPr>
        <p:spPr bwMode="auto">
          <a:xfrm>
            <a:off x="1271588" y="1852613"/>
            <a:ext cx="11112" cy="14287"/>
          </a:xfrm>
          <a:custGeom>
            <a:avLst/>
            <a:gdLst>
              <a:gd name="T0" fmla="*/ 2147483646 w 152"/>
              <a:gd name="T1" fmla="*/ 2147483646 h 156"/>
              <a:gd name="T2" fmla="*/ 2147483646 w 152"/>
              <a:gd name="T3" fmla="*/ 2147483646 h 156"/>
              <a:gd name="T4" fmla="*/ 2147483646 w 152"/>
              <a:gd name="T5" fmla="*/ 2147483646 h 156"/>
              <a:gd name="T6" fmla="*/ 2147483646 w 152"/>
              <a:gd name="T7" fmla="*/ 2147483646 h 156"/>
              <a:gd name="T8" fmla="*/ 2147483646 w 152"/>
              <a:gd name="T9" fmla="*/ 2147483646 h 156"/>
              <a:gd name="T10" fmla="*/ 2147483646 w 152"/>
              <a:gd name="T11" fmla="*/ 2147483646 h 156"/>
              <a:gd name="T12" fmla="*/ 2147483646 w 152"/>
              <a:gd name="T13" fmla="*/ 2147483646 h 156"/>
              <a:gd name="T14" fmla="*/ 2147483646 w 152"/>
              <a:gd name="T15" fmla="*/ 2147483646 h 156"/>
              <a:gd name="T16" fmla="*/ 2147483646 w 152"/>
              <a:gd name="T17" fmla="*/ 2147483646 h 156"/>
              <a:gd name="T18" fmla="*/ 2147483646 w 152"/>
              <a:gd name="T19" fmla="*/ 2147483646 h 156"/>
              <a:gd name="T20" fmla="*/ 0 w 152"/>
              <a:gd name="T21" fmla="*/ 2147483646 h 156"/>
              <a:gd name="T22" fmla="*/ 2147483646 w 152"/>
              <a:gd name="T23" fmla="*/ 2147483646 h 156"/>
              <a:gd name="T24" fmla="*/ 2147483646 w 152"/>
              <a:gd name="T25" fmla="*/ 2147483646 h 156"/>
              <a:gd name="T26" fmla="*/ 2147483646 w 152"/>
              <a:gd name="T27" fmla="*/ 2147483646 h 156"/>
              <a:gd name="T28" fmla="*/ 2147483646 w 152"/>
              <a:gd name="T29" fmla="*/ 2147483646 h 156"/>
              <a:gd name="T30" fmla="*/ 2147483646 w 152"/>
              <a:gd name="T31" fmla="*/ 2147483646 h 156"/>
              <a:gd name="T32" fmla="*/ 2147483646 w 152"/>
              <a:gd name="T33" fmla="*/ 2147483646 h 156"/>
              <a:gd name="T34" fmla="*/ 2147483646 w 152"/>
              <a:gd name="T35" fmla="*/ 2147483646 h 156"/>
              <a:gd name="T36" fmla="*/ 2147483646 w 152"/>
              <a:gd name="T37" fmla="*/ 0 h 156"/>
              <a:gd name="T38" fmla="*/ 2147483646 w 152"/>
              <a:gd name="T39" fmla="*/ 2147483646 h 156"/>
              <a:gd name="T40" fmla="*/ 2147483646 w 152"/>
              <a:gd name="T41" fmla="*/ 2147483646 h 156"/>
              <a:gd name="T42" fmla="*/ 2147483646 w 152"/>
              <a:gd name="T43" fmla="*/ 2147483646 h 156"/>
              <a:gd name="T44" fmla="*/ 2147483646 w 152"/>
              <a:gd name="T45" fmla="*/ 2147483646 h 156"/>
              <a:gd name="T46" fmla="*/ 2147483646 w 152"/>
              <a:gd name="T47" fmla="*/ 2147483646 h 156"/>
              <a:gd name="T48" fmla="*/ 2147483646 w 152"/>
              <a:gd name="T49" fmla="*/ 2147483646 h 156"/>
              <a:gd name="T50" fmla="*/ 2147483646 w 152"/>
              <a:gd name="T51" fmla="*/ 2147483646 h 156"/>
              <a:gd name="T52" fmla="*/ 2147483646 w 152"/>
              <a:gd name="T53" fmla="*/ 2147483646 h 156"/>
              <a:gd name="T54" fmla="*/ 2147483646 w 152"/>
              <a:gd name="T55" fmla="*/ 2147483646 h 156"/>
              <a:gd name="T56" fmla="*/ 2147483646 w 152"/>
              <a:gd name="T57" fmla="*/ 2147483646 h 156"/>
              <a:gd name="T58" fmla="*/ 2147483646 w 152"/>
              <a:gd name="T59" fmla="*/ 2147483646 h 156"/>
              <a:gd name="T60" fmla="*/ 2147483646 w 152"/>
              <a:gd name="T61" fmla="*/ 2147483646 h 156"/>
              <a:gd name="T62" fmla="*/ 2147483646 w 152"/>
              <a:gd name="T63" fmla="*/ 2147483646 h 156"/>
              <a:gd name="T64" fmla="*/ 2147483646 w 152"/>
              <a:gd name="T65" fmla="*/ 2147483646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6"/>
              <a:gd name="T101" fmla="*/ 152 w 152"/>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6">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1" name="Freeform 426"/>
          <p:cNvSpPr>
            <a:spLocks/>
          </p:cNvSpPr>
          <p:nvPr/>
        </p:nvSpPr>
        <p:spPr bwMode="auto">
          <a:xfrm>
            <a:off x="1271588" y="1852613"/>
            <a:ext cx="9525" cy="12700"/>
          </a:xfrm>
          <a:custGeom>
            <a:avLst/>
            <a:gdLst>
              <a:gd name="T0" fmla="*/ 2147483646 w 134"/>
              <a:gd name="T1" fmla="*/ 2147483646 h 139"/>
              <a:gd name="T2" fmla="*/ 2147483646 w 134"/>
              <a:gd name="T3" fmla="*/ 2147483646 h 139"/>
              <a:gd name="T4" fmla="*/ 2147483646 w 134"/>
              <a:gd name="T5" fmla="*/ 2147483646 h 139"/>
              <a:gd name="T6" fmla="*/ 2147483646 w 134"/>
              <a:gd name="T7" fmla="*/ 2147483646 h 139"/>
              <a:gd name="T8" fmla="*/ 2147483646 w 134"/>
              <a:gd name="T9" fmla="*/ 2147483646 h 139"/>
              <a:gd name="T10" fmla="*/ 2147483646 w 134"/>
              <a:gd name="T11" fmla="*/ 2147483646 h 139"/>
              <a:gd name="T12" fmla="*/ 2147483646 w 134"/>
              <a:gd name="T13" fmla="*/ 2147483646 h 139"/>
              <a:gd name="T14" fmla="*/ 2147483646 w 134"/>
              <a:gd name="T15" fmla="*/ 2147483646 h 139"/>
              <a:gd name="T16" fmla="*/ 2147483646 w 134"/>
              <a:gd name="T17" fmla="*/ 2147483646 h 139"/>
              <a:gd name="T18" fmla="*/ 2147483646 w 134"/>
              <a:gd name="T19" fmla="*/ 2147483646 h 139"/>
              <a:gd name="T20" fmla="*/ 0 w 134"/>
              <a:gd name="T21" fmla="*/ 2147483646 h 139"/>
              <a:gd name="T22" fmla="*/ 2147483646 w 134"/>
              <a:gd name="T23" fmla="*/ 2147483646 h 139"/>
              <a:gd name="T24" fmla="*/ 2147483646 w 134"/>
              <a:gd name="T25" fmla="*/ 2147483646 h 139"/>
              <a:gd name="T26" fmla="*/ 2147483646 w 134"/>
              <a:gd name="T27" fmla="*/ 2147483646 h 139"/>
              <a:gd name="T28" fmla="*/ 2147483646 w 134"/>
              <a:gd name="T29" fmla="*/ 2147483646 h 139"/>
              <a:gd name="T30" fmla="*/ 2147483646 w 134"/>
              <a:gd name="T31" fmla="*/ 2147483646 h 139"/>
              <a:gd name="T32" fmla="*/ 2147483646 w 134"/>
              <a:gd name="T33" fmla="*/ 2147483646 h 139"/>
              <a:gd name="T34" fmla="*/ 2147483646 w 134"/>
              <a:gd name="T35" fmla="*/ 2147483646 h 139"/>
              <a:gd name="T36" fmla="*/ 2147483646 w 134"/>
              <a:gd name="T37" fmla="*/ 0 h 139"/>
              <a:gd name="T38" fmla="*/ 2147483646 w 134"/>
              <a:gd name="T39" fmla="*/ 2147483646 h 139"/>
              <a:gd name="T40" fmla="*/ 2147483646 w 134"/>
              <a:gd name="T41" fmla="*/ 2147483646 h 139"/>
              <a:gd name="T42" fmla="*/ 2147483646 w 134"/>
              <a:gd name="T43" fmla="*/ 2147483646 h 139"/>
              <a:gd name="T44" fmla="*/ 2147483646 w 134"/>
              <a:gd name="T45" fmla="*/ 2147483646 h 139"/>
              <a:gd name="T46" fmla="*/ 2147483646 w 134"/>
              <a:gd name="T47" fmla="*/ 2147483646 h 139"/>
              <a:gd name="T48" fmla="*/ 2147483646 w 134"/>
              <a:gd name="T49" fmla="*/ 2147483646 h 139"/>
              <a:gd name="T50" fmla="*/ 2147483646 w 134"/>
              <a:gd name="T51" fmla="*/ 2147483646 h 139"/>
              <a:gd name="T52" fmla="*/ 2147483646 w 134"/>
              <a:gd name="T53" fmla="*/ 2147483646 h 139"/>
              <a:gd name="T54" fmla="*/ 2147483646 w 134"/>
              <a:gd name="T55" fmla="*/ 2147483646 h 139"/>
              <a:gd name="T56" fmla="*/ 2147483646 w 134"/>
              <a:gd name="T57" fmla="*/ 2147483646 h 139"/>
              <a:gd name="T58" fmla="*/ 2147483646 w 134"/>
              <a:gd name="T59" fmla="*/ 2147483646 h 139"/>
              <a:gd name="T60" fmla="*/ 2147483646 w 134"/>
              <a:gd name="T61" fmla="*/ 2147483646 h 139"/>
              <a:gd name="T62" fmla="*/ 2147483646 w 134"/>
              <a:gd name="T63" fmla="*/ 2147483646 h 139"/>
              <a:gd name="T64" fmla="*/ 2147483646 w 134"/>
              <a:gd name="T65" fmla="*/ 2147483646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2" name="Freeform 427"/>
          <p:cNvSpPr>
            <a:spLocks/>
          </p:cNvSpPr>
          <p:nvPr/>
        </p:nvSpPr>
        <p:spPr bwMode="auto">
          <a:xfrm>
            <a:off x="1258888" y="1868488"/>
            <a:ext cx="1587" cy="3175"/>
          </a:xfrm>
          <a:custGeom>
            <a:avLst/>
            <a:gdLst>
              <a:gd name="T0" fmla="*/ 2147483646 w 21"/>
              <a:gd name="T1" fmla="*/ 0 h 33"/>
              <a:gd name="T2" fmla="*/ 2147483646 w 21"/>
              <a:gd name="T3" fmla="*/ 2147483646 h 33"/>
              <a:gd name="T4" fmla="*/ 2147483646 w 21"/>
              <a:gd name="T5" fmla="*/ 2147483646 h 33"/>
              <a:gd name="T6" fmla="*/ 0 w 21"/>
              <a:gd name="T7" fmla="*/ 2147483646 h 33"/>
              <a:gd name="T8" fmla="*/ 2147483646 w 21"/>
              <a:gd name="T9" fmla="*/ 2147483646 h 33"/>
              <a:gd name="T10" fmla="*/ 2147483646 w 21"/>
              <a:gd name="T11" fmla="*/ 2147483646 h 33"/>
              <a:gd name="T12" fmla="*/ 2147483646 w 21"/>
              <a:gd name="T13" fmla="*/ 2147483646 h 33"/>
              <a:gd name="T14" fmla="*/ 2147483646 w 21"/>
              <a:gd name="T15" fmla="*/ 2147483646 h 33"/>
              <a:gd name="T16" fmla="*/ 2147483646 w 21"/>
              <a:gd name="T17" fmla="*/ 2147483646 h 33"/>
              <a:gd name="T18" fmla="*/ 2147483646 w 21"/>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3"/>
              <a:gd name="T32" fmla="*/ 21 w 21"/>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3">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3" name="Freeform 428"/>
          <p:cNvSpPr>
            <a:spLocks/>
          </p:cNvSpPr>
          <p:nvPr/>
        </p:nvSpPr>
        <p:spPr bwMode="auto">
          <a:xfrm>
            <a:off x="1260475" y="1862138"/>
            <a:ext cx="4763" cy="9525"/>
          </a:xfrm>
          <a:custGeom>
            <a:avLst/>
            <a:gdLst>
              <a:gd name="T0" fmla="*/ 2147483646 w 75"/>
              <a:gd name="T1" fmla="*/ 2147483646 h 98"/>
              <a:gd name="T2" fmla="*/ 2147483646 w 75"/>
              <a:gd name="T3" fmla="*/ 2147483646 h 98"/>
              <a:gd name="T4" fmla="*/ 2147483646 w 75"/>
              <a:gd name="T5" fmla="*/ 2147483646 h 98"/>
              <a:gd name="T6" fmla="*/ 2147483646 w 75"/>
              <a:gd name="T7" fmla="*/ 2147483646 h 98"/>
              <a:gd name="T8" fmla="*/ 2147483646 w 75"/>
              <a:gd name="T9" fmla="*/ 2147483646 h 98"/>
              <a:gd name="T10" fmla="*/ 2147483646 w 75"/>
              <a:gd name="T11" fmla="*/ 2147483646 h 98"/>
              <a:gd name="T12" fmla="*/ 2147483646 w 75"/>
              <a:gd name="T13" fmla="*/ 2147483646 h 98"/>
              <a:gd name="T14" fmla="*/ 2147483646 w 75"/>
              <a:gd name="T15" fmla="*/ 2147483646 h 98"/>
              <a:gd name="T16" fmla="*/ 2147483646 w 75"/>
              <a:gd name="T17" fmla="*/ 2147483646 h 98"/>
              <a:gd name="T18" fmla="*/ 0 w 75"/>
              <a:gd name="T19" fmla="*/ 2147483646 h 98"/>
              <a:gd name="T20" fmla="*/ 2147483646 w 75"/>
              <a:gd name="T21" fmla="*/ 2147483646 h 98"/>
              <a:gd name="T22" fmla="*/ 2147483646 w 75"/>
              <a:gd name="T23" fmla="*/ 2147483646 h 98"/>
              <a:gd name="T24" fmla="*/ 2147483646 w 75"/>
              <a:gd name="T25" fmla="*/ 2147483646 h 98"/>
              <a:gd name="T26" fmla="*/ 2147483646 w 75"/>
              <a:gd name="T27" fmla="*/ 2147483646 h 98"/>
              <a:gd name="T28" fmla="*/ 2147483646 w 75"/>
              <a:gd name="T29" fmla="*/ 2147483646 h 98"/>
              <a:gd name="T30" fmla="*/ 2147483646 w 75"/>
              <a:gd name="T31" fmla="*/ 2147483646 h 98"/>
              <a:gd name="T32" fmla="*/ 2147483646 w 75"/>
              <a:gd name="T33" fmla="*/ 2147483646 h 98"/>
              <a:gd name="T34" fmla="*/ 2147483646 w 75"/>
              <a:gd name="T35" fmla="*/ 2147483646 h 98"/>
              <a:gd name="T36" fmla="*/ 2147483646 w 75"/>
              <a:gd name="T37" fmla="*/ 0 h 98"/>
              <a:gd name="T38" fmla="*/ 2147483646 w 75"/>
              <a:gd name="T39" fmla="*/ 0 h 98"/>
              <a:gd name="T40" fmla="*/ 2147483646 w 75"/>
              <a:gd name="T41" fmla="*/ 2147483646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40" y="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4" name="Freeform 429"/>
          <p:cNvSpPr>
            <a:spLocks/>
          </p:cNvSpPr>
          <p:nvPr/>
        </p:nvSpPr>
        <p:spPr bwMode="auto">
          <a:xfrm>
            <a:off x="1257300" y="1858963"/>
            <a:ext cx="7938" cy="4762"/>
          </a:xfrm>
          <a:custGeom>
            <a:avLst/>
            <a:gdLst>
              <a:gd name="T0" fmla="*/ 2147483646 w 108"/>
              <a:gd name="T1" fmla="*/ 2147483646 h 49"/>
              <a:gd name="T2" fmla="*/ 2147483646 w 108"/>
              <a:gd name="T3" fmla="*/ 2147483646 h 49"/>
              <a:gd name="T4" fmla="*/ 2147483646 w 108"/>
              <a:gd name="T5" fmla="*/ 2147483646 h 49"/>
              <a:gd name="T6" fmla="*/ 2147483646 w 108"/>
              <a:gd name="T7" fmla="*/ 2147483646 h 49"/>
              <a:gd name="T8" fmla="*/ 2147483646 w 108"/>
              <a:gd name="T9" fmla="*/ 2147483646 h 49"/>
              <a:gd name="T10" fmla="*/ 2147483646 w 108"/>
              <a:gd name="T11" fmla="*/ 2147483646 h 49"/>
              <a:gd name="T12" fmla="*/ 2147483646 w 108"/>
              <a:gd name="T13" fmla="*/ 2147483646 h 49"/>
              <a:gd name="T14" fmla="*/ 2147483646 w 108"/>
              <a:gd name="T15" fmla="*/ 2147483646 h 49"/>
              <a:gd name="T16" fmla="*/ 2147483646 w 108"/>
              <a:gd name="T17" fmla="*/ 2147483646 h 49"/>
              <a:gd name="T18" fmla="*/ 2147483646 w 108"/>
              <a:gd name="T19" fmla="*/ 2147483646 h 49"/>
              <a:gd name="T20" fmla="*/ 2147483646 w 108"/>
              <a:gd name="T21" fmla="*/ 2147483646 h 49"/>
              <a:gd name="T22" fmla="*/ 2147483646 w 108"/>
              <a:gd name="T23" fmla="*/ 2147483646 h 49"/>
              <a:gd name="T24" fmla="*/ 2147483646 w 108"/>
              <a:gd name="T25" fmla="*/ 2147483646 h 49"/>
              <a:gd name="T26" fmla="*/ 2147483646 w 108"/>
              <a:gd name="T27" fmla="*/ 2147483646 h 49"/>
              <a:gd name="T28" fmla="*/ 2147483646 w 108"/>
              <a:gd name="T29" fmla="*/ 0 h 49"/>
              <a:gd name="T30" fmla="*/ 2147483646 w 108"/>
              <a:gd name="T31" fmla="*/ 0 h 49"/>
              <a:gd name="T32" fmla="*/ 2147483646 w 108"/>
              <a:gd name="T33" fmla="*/ 2147483646 h 49"/>
              <a:gd name="T34" fmla="*/ 2147483646 w 108"/>
              <a:gd name="T35" fmla="*/ 2147483646 h 49"/>
              <a:gd name="T36" fmla="*/ 0 w 108"/>
              <a:gd name="T37" fmla="*/ 2147483646 h 49"/>
              <a:gd name="T38" fmla="*/ 0 w 108"/>
              <a:gd name="T39" fmla="*/ 2147483646 h 49"/>
              <a:gd name="T40" fmla="*/ 2147483646 w 108"/>
              <a:gd name="T41" fmla="*/ 2147483646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49"/>
              <a:gd name="T65" fmla="*/ 108 w 108"/>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49">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20" y="43"/>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5" name="Freeform 430"/>
          <p:cNvSpPr>
            <a:spLocks/>
          </p:cNvSpPr>
          <p:nvPr/>
        </p:nvSpPr>
        <p:spPr bwMode="auto">
          <a:xfrm>
            <a:off x="1254125" y="1860550"/>
            <a:ext cx="4763" cy="12700"/>
          </a:xfrm>
          <a:custGeom>
            <a:avLst/>
            <a:gdLst>
              <a:gd name="T0" fmla="*/ 2147483646 w 69"/>
              <a:gd name="T1" fmla="*/ 2147483646 h 129"/>
              <a:gd name="T2" fmla="*/ 2147483646 w 69"/>
              <a:gd name="T3" fmla="*/ 2147483646 h 129"/>
              <a:gd name="T4" fmla="*/ 2147483646 w 69"/>
              <a:gd name="T5" fmla="*/ 2147483646 h 129"/>
              <a:gd name="T6" fmla="*/ 2147483646 w 69"/>
              <a:gd name="T7" fmla="*/ 2147483646 h 129"/>
              <a:gd name="T8" fmla="*/ 2147483646 w 69"/>
              <a:gd name="T9" fmla="*/ 2147483646 h 129"/>
              <a:gd name="T10" fmla="*/ 2147483646 w 69"/>
              <a:gd name="T11" fmla="*/ 2147483646 h 129"/>
              <a:gd name="T12" fmla="*/ 2147483646 w 69"/>
              <a:gd name="T13" fmla="*/ 2147483646 h 129"/>
              <a:gd name="T14" fmla="*/ 2147483646 w 69"/>
              <a:gd name="T15" fmla="*/ 2147483646 h 129"/>
              <a:gd name="T16" fmla="*/ 2147483646 w 69"/>
              <a:gd name="T17" fmla="*/ 2147483646 h 129"/>
              <a:gd name="T18" fmla="*/ 2147483646 w 69"/>
              <a:gd name="T19" fmla="*/ 2147483646 h 129"/>
              <a:gd name="T20" fmla="*/ 2147483646 w 69"/>
              <a:gd name="T21" fmla="*/ 0 h 129"/>
              <a:gd name="T22" fmla="*/ 2147483646 w 69"/>
              <a:gd name="T23" fmla="*/ 2147483646 h 129"/>
              <a:gd name="T24" fmla="*/ 2147483646 w 69"/>
              <a:gd name="T25" fmla="*/ 2147483646 h 129"/>
              <a:gd name="T26" fmla="*/ 2147483646 w 69"/>
              <a:gd name="T27" fmla="*/ 2147483646 h 129"/>
              <a:gd name="T28" fmla="*/ 2147483646 w 69"/>
              <a:gd name="T29" fmla="*/ 2147483646 h 129"/>
              <a:gd name="T30" fmla="*/ 2147483646 w 69"/>
              <a:gd name="T31" fmla="*/ 2147483646 h 129"/>
              <a:gd name="T32" fmla="*/ 0 w 69"/>
              <a:gd name="T33" fmla="*/ 2147483646 h 129"/>
              <a:gd name="T34" fmla="*/ 2147483646 w 69"/>
              <a:gd name="T35" fmla="*/ 2147483646 h 129"/>
              <a:gd name="T36" fmla="*/ 2147483646 w 69"/>
              <a:gd name="T37" fmla="*/ 2147483646 h 129"/>
              <a:gd name="T38" fmla="*/ 2147483646 w 69"/>
              <a:gd name="T39" fmla="*/ 2147483646 h 129"/>
              <a:gd name="T40" fmla="*/ 2147483646 w 69"/>
              <a:gd name="T41" fmla="*/ 2147483646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29"/>
              <a:gd name="T65" fmla="*/ 69 w 69"/>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29">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36" y="1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6" name="Freeform 431"/>
          <p:cNvSpPr>
            <a:spLocks/>
          </p:cNvSpPr>
          <p:nvPr/>
        </p:nvSpPr>
        <p:spPr bwMode="auto">
          <a:xfrm>
            <a:off x="1254125" y="1871663"/>
            <a:ext cx="7938" cy="6350"/>
          </a:xfrm>
          <a:custGeom>
            <a:avLst/>
            <a:gdLst>
              <a:gd name="T0" fmla="*/ 2147483646 w 117"/>
              <a:gd name="T1" fmla="*/ 2147483646 h 76"/>
              <a:gd name="T2" fmla="*/ 2147483646 w 117"/>
              <a:gd name="T3" fmla="*/ 2147483646 h 76"/>
              <a:gd name="T4" fmla="*/ 2147483646 w 117"/>
              <a:gd name="T5" fmla="*/ 2147483646 h 76"/>
              <a:gd name="T6" fmla="*/ 2147483646 w 117"/>
              <a:gd name="T7" fmla="*/ 2147483646 h 76"/>
              <a:gd name="T8" fmla="*/ 2147483646 w 117"/>
              <a:gd name="T9" fmla="*/ 2147483646 h 76"/>
              <a:gd name="T10" fmla="*/ 2147483646 w 117"/>
              <a:gd name="T11" fmla="*/ 2147483646 h 76"/>
              <a:gd name="T12" fmla="*/ 2147483646 w 117"/>
              <a:gd name="T13" fmla="*/ 2147483646 h 76"/>
              <a:gd name="T14" fmla="*/ 2147483646 w 117"/>
              <a:gd name="T15" fmla="*/ 2147483646 h 76"/>
              <a:gd name="T16" fmla="*/ 2147483646 w 117"/>
              <a:gd name="T17" fmla="*/ 2147483646 h 76"/>
              <a:gd name="T18" fmla="*/ 2147483646 w 117"/>
              <a:gd name="T19" fmla="*/ 0 h 76"/>
              <a:gd name="T20" fmla="*/ 0 w 117"/>
              <a:gd name="T21" fmla="*/ 2147483646 h 76"/>
              <a:gd name="T22" fmla="*/ 2147483646 w 117"/>
              <a:gd name="T23" fmla="*/ 2147483646 h 76"/>
              <a:gd name="T24" fmla="*/ 2147483646 w 117"/>
              <a:gd name="T25" fmla="*/ 2147483646 h 76"/>
              <a:gd name="T26" fmla="*/ 2147483646 w 117"/>
              <a:gd name="T27" fmla="*/ 2147483646 h 76"/>
              <a:gd name="T28" fmla="*/ 2147483646 w 117"/>
              <a:gd name="T29" fmla="*/ 2147483646 h 76"/>
              <a:gd name="T30" fmla="*/ 2147483646 w 117"/>
              <a:gd name="T31" fmla="*/ 2147483646 h 76"/>
              <a:gd name="T32" fmla="*/ 2147483646 w 117"/>
              <a:gd name="T33" fmla="*/ 2147483646 h 76"/>
              <a:gd name="T34" fmla="*/ 2147483646 w 117"/>
              <a:gd name="T35" fmla="*/ 2147483646 h 76"/>
              <a:gd name="T36" fmla="*/ 2147483646 w 117"/>
              <a:gd name="T37" fmla="*/ 2147483646 h 76"/>
              <a:gd name="T38" fmla="*/ 2147483646 w 117"/>
              <a:gd name="T39" fmla="*/ 2147483646 h 76"/>
              <a:gd name="T40" fmla="*/ 2147483646 w 117"/>
              <a:gd name="T41" fmla="*/ 2147483646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6"/>
              <a:gd name="T65" fmla="*/ 117 w 117"/>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6">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07" y="41"/>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7" name="Freeform 432"/>
          <p:cNvSpPr>
            <a:spLocks/>
          </p:cNvSpPr>
          <p:nvPr/>
        </p:nvSpPr>
        <p:spPr bwMode="auto">
          <a:xfrm>
            <a:off x="1262063" y="1870075"/>
            <a:ext cx="6350" cy="7938"/>
          </a:xfrm>
          <a:custGeom>
            <a:avLst/>
            <a:gdLst>
              <a:gd name="T0" fmla="*/ 2147483646 w 79"/>
              <a:gd name="T1" fmla="*/ 0 h 88"/>
              <a:gd name="T2" fmla="*/ 2147483646 w 79"/>
              <a:gd name="T3" fmla="*/ 2147483646 h 88"/>
              <a:gd name="T4" fmla="*/ 2147483646 w 79"/>
              <a:gd name="T5" fmla="*/ 2147483646 h 88"/>
              <a:gd name="T6" fmla="*/ 2147483646 w 79"/>
              <a:gd name="T7" fmla="*/ 2147483646 h 88"/>
              <a:gd name="T8" fmla="*/ 2147483646 w 79"/>
              <a:gd name="T9" fmla="*/ 2147483646 h 88"/>
              <a:gd name="T10" fmla="*/ 2147483646 w 79"/>
              <a:gd name="T11" fmla="*/ 2147483646 h 88"/>
              <a:gd name="T12" fmla="*/ 2147483646 w 79"/>
              <a:gd name="T13" fmla="*/ 2147483646 h 88"/>
              <a:gd name="T14" fmla="*/ 2147483646 w 79"/>
              <a:gd name="T15" fmla="*/ 2147483646 h 88"/>
              <a:gd name="T16" fmla="*/ 0 w 79"/>
              <a:gd name="T17" fmla="*/ 2147483646 h 88"/>
              <a:gd name="T18" fmla="*/ 2147483646 w 79"/>
              <a:gd name="T19" fmla="*/ 2147483646 h 88"/>
              <a:gd name="T20" fmla="*/ 2147483646 w 79"/>
              <a:gd name="T21" fmla="*/ 2147483646 h 88"/>
              <a:gd name="T22" fmla="*/ 2147483646 w 79"/>
              <a:gd name="T23" fmla="*/ 2147483646 h 88"/>
              <a:gd name="T24" fmla="*/ 2147483646 w 79"/>
              <a:gd name="T25" fmla="*/ 2147483646 h 88"/>
              <a:gd name="T26" fmla="*/ 2147483646 w 79"/>
              <a:gd name="T27" fmla="*/ 2147483646 h 88"/>
              <a:gd name="T28" fmla="*/ 2147483646 w 79"/>
              <a:gd name="T29" fmla="*/ 2147483646 h 88"/>
              <a:gd name="T30" fmla="*/ 2147483646 w 79"/>
              <a:gd name="T31" fmla="*/ 2147483646 h 88"/>
              <a:gd name="T32" fmla="*/ 2147483646 w 79"/>
              <a:gd name="T33" fmla="*/ 2147483646 h 88"/>
              <a:gd name="T34" fmla="*/ 2147483646 w 79"/>
              <a:gd name="T35" fmla="*/ 2147483646 h 88"/>
              <a:gd name="T36" fmla="*/ 2147483646 w 79"/>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88"/>
              <a:gd name="T59" fmla="*/ 79 w 79"/>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88">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8" name="Freeform 433"/>
          <p:cNvSpPr>
            <a:spLocks/>
          </p:cNvSpPr>
          <p:nvPr/>
        </p:nvSpPr>
        <p:spPr bwMode="auto">
          <a:xfrm>
            <a:off x="1260475" y="1874838"/>
            <a:ext cx="3175" cy="1587"/>
          </a:xfrm>
          <a:custGeom>
            <a:avLst/>
            <a:gdLst>
              <a:gd name="T0" fmla="*/ 2147483646 w 32"/>
              <a:gd name="T1" fmla="*/ 2147483646 h 18"/>
              <a:gd name="T2" fmla="*/ 2147483646 w 32"/>
              <a:gd name="T3" fmla="*/ 2147483646 h 18"/>
              <a:gd name="T4" fmla="*/ 2147483646 w 32"/>
              <a:gd name="T5" fmla="*/ 2147483646 h 18"/>
              <a:gd name="T6" fmla="*/ 2147483646 w 32"/>
              <a:gd name="T7" fmla="*/ 2147483646 h 18"/>
              <a:gd name="T8" fmla="*/ 2147483646 w 32"/>
              <a:gd name="T9" fmla="*/ 0 h 18"/>
              <a:gd name="T10" fmla="*/ 2147483646 w 32"/>
              <a:gd name="T11" fmla="*/ 2147483646 h 18"/>
              <a:gd name="T12" fmla="*/ 2147483646 w 32"/>
              <a:gd name="T13" fmla="*/ 2147483646 h 18"/>
              <a:gd name="T14" fmla="*/ 2147483646 w 32"/>
              <a:gd name="T15" fmla="*/ 2147483646 h 18"/>
              <a:gd name="T16" fmla="*/ 0 w 32"/>
              <a:gd name="T17" fmla="*/ 2147483646 h 18"/>
              <a:gd name="T18" fmla="*/ 2147483646 w 32"/>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8"/>
              <a:gd name="T32" fmla="*/ 32 w 3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8">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09" name="Freeform 434"/>
          <p:cNvSpPr>
            <a:spLocks/>
          </p:cNvSpPr>
          <p:nvPr/>
        </p:nvSpPr>
        <p:spPr bwMode="auto">
          <a:xfrm>
            <a:off x="1260475" y="1870075"/>
            <a:ext cx="1588" cy="3175"/>
          </a:xfrm>
          <a:custGeom>
            <a:avLst/>
            <a:gdLst>
              <a:gd name="T0" fmla="*/ 2147483646 w 22"/>
              <a:gd name="T1" fmla="*/ 0 h 32"/>
              <a:gd name="T2" fmla="*/ 2147483646 w 22"/>
              <a:gd name="T3" fmla="*/ 2147483646 h 32"/>
              <a:gd name="T4" fmla="*/ 2147483646 w 22"/>
              <a:gd name="T5" fmla="*/ 2147483646 h 32"/>
              <a:gd name="T6" fmla="*/ 0 w 22"/>
              <a:gd name="T7" fmla="*/ 2147483646 h 32"/>
              <a:gd name="T8" fmla="*/ 2147483646 w 22"/>
              <a:gd name="T9" fmla="*/ 2147483646 h 32"/>
              <a:gd name="T10" fmla="*/ 2147483646 w 22"/>
              <a:gd name="T11" fmla="*/ 2147483646 h 32"/>
              <a:gd name="T12" fmla="*/ 2147483646 w 22"/>
              <a:gd name="T13" fmla="*/ 2147483646 h 32"/>
              <a:gd name="T14" fmla="*/ 2147483646 w 22"/>
              <a:gd name="T15" fmla="*/ 2147483646 h 32"/>
              <a:gd name="T16" fmla="*/ 2147483646 w 22"/>
              <a:gd name="T17" fmla="*/ 2147483646 h 32"/>
              <a:gd name="T18" fmla="*/ 2147483646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0" name="Freeform 435"/>
          <p:cNvSpPr>
            <a:spLocks/>
          </p:cNvSpPr>
          <p:nvPr/>
        </p:nvSpPr>
        <p:spPr bwMode="auto">
          <a:xfrm>
            <a:off x="1260475" y="1863725"/>
            <a:ext cx="6350" cy="7938"/>
          </a:xfrm>
          <a:custGeom>
            <a:avLst/>
            <a:gdLst>
              <a:gd name="T0" fmla="*/ 2147483646 w 74"/>
              <a:gd name="T1" fmla="*/ 2147483646 h 99"/>
              <a:gd name="T2" fmla="*/ 2147483646 w 74"/>
              <a:gd name="T3" fmla="*/ 2147483646 h 99"/>
              <a:gd name="T4" fmla="*/ 2147483646 w 74"/>
              <a:gd name="T5" fmla="*/ 2147483646 h 99"/>
              <a:gd name="T6" fmla="*/ 2147483646 w 74"/>
              <a:gd name="T7" fmla="*/ 2147483646 h 99"/>
              <a:gd name="T8" fmla="*/ 2147483646 w 74"/>
              <a:gd name="T9" fmla="*/ 2147483646 h 99"/>
              <a:gd name="T10" fmla="*/ 2147483646 w 74"/>
              <a:gd name="T11" fmla="*/ 2147483646 h 99"/>
              <a:gd name="T12" fmla="*/ 2147483646 w 74"/>
              <a:gd name="T13" fmla="*/ 2147483646 h 99"/>
              <a:gd name="T14" fmla="*/ 2147483646 w 74"/>
              <a:gd name="T15" fmla="*/ 2147483646 h 99"/>
              <a:gd name="T16" fmla="*/ 2147483646 w 74"/>
              <a:gd name="T17" fmla="*/ 2147483646 h 99"/>
              <a:gd name="T18" fmla="*/ 0 w 74"/>
              <a:gd name="T19" fmla="*/ 2147483646 h 99"/>
              <a:gd name="T20" fmla="*/ 2147483646 w 74"/>
              <a:gd name="T21" fmla="*/ 2147483646 h 99"/>
              <a:gd name="T22" fmla="*/ 2147483646 w 74"/>
              <a:gd name="T23" fmla="*/ 2147483646 h 99"/>
              <a:gd name="T24" fmla="*/ 2147483646 w 74"/>
              <a:gd name="T25" fmla="*/ 2147483646 h 99"/>
              <a:gd name="T26" fmla="*/ 2147483646 w 74"/>
              <a:gd name="T27" fmla="*/ 2147483646 h 99"/>
              <a:gd name="T28" fmla="*/ 2147483646 w 74"/>
              <a:gd name="T29" fmla="*/ 2147483646 h 99"/>
              <a:gd name="T30" fmla="*/ 2147483646 w 74"/>
              <a:gd name="T31" fmla="*/ 2147483646 h 99"/>
              <a:gd name="T32" fmla="*/ 2147483646 w 74"/>
              <a:gd name="T33" fmla="*/ 2147483646 h 99"/>
              <a:gd name="T34" fmla="*/ 2147483646 w 74"/>
              <a:gd name="T35" fmla="*/ 2147483646 h 99"/>
              <a:gd name="T36" fmla="*/ 2147483646 w 74"/>
              <a:gd name="T37" fmla="*/ 2147483646 h 99"/>
              <a:gd name="T38" fmla="*/ 2147483646 w 74"/>
              <a:gd name="T39" fmla="*/ 0 h 99"/>
              <a:gd name="T40" fmla="*/ 2147483646 w 74"/>
              <a:gd name="T41" fmla="*/ 2147483646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99"/>
              <a:gd name="T65" fmla="*/ 74 w 74"/>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99">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1" name="Freeform 436"/>
          <p:cNvSpPr>
            <a:spLocks/>
          </p:cNvSpPr>
          <p:nvPr/>
        </p:nvSpPr>
        <p:spPr bwMode="auto">
          <a:xfrm>
            <a:off x="1258888" y="1860550"/>
            <a:ext cx="7937" cy="4763"/>
          </a:xfrm>
          <a:custGeom>
            <a:avLst/>
            <a:gdLst>
              <a:gd name="T0" fmla="*/ 2147483646 w 108"/>
              <a:gd name="T1" fmla="*/ 2147483646 h 50"/>
              <a:gd name="T2" fmla="*/ 2147483646 w 108"/>
              <a:gd name="T3" fmla="*/ 2147483646 h 50"/>
              <a:gd name="T4" fmla="*/ 2147483646 w 108"/>
              <a:gd name="T5" fmla="*/ 2147483646 h 50"/>
              <a:gd name="T6" fmla="*/ 2147483646 w 108"/>
              <a:gd name="T7" fmla="*/ 2147483646 h 50"/>
              <a:gd name="T8" fmla="*/ 2147483646 w 108"/>
              <a:gd name="T9" fmla="*/ 2147483646 h 50"/>
              <a:gd name="T10" fmla="*/ 2147483646 w 108"/>
              <a:gd name="T11" fmla="*/ 2147483646 h 50"/>
              <a:gd name="T12" fmla="*/ 2147483646 w 108"/>
              <a:gd name="T13" fmla="*/ 2147483646 h 50"/>
              <a:gd name="T14" fmla="*/ 2147483646 w 108"/>
              <a:gd name="T15" fmla="*/ 2147483646 h 50"/>
              <a:gd name="T16" fmla="*/ 2147483646 w 108"/>
              <a:gd name="T17" fmla="*/ 2147483646 h 50"/>
              <a:gd name="T18" fmla="*/ 2147483646 w 108"/>
              <a:gd name="T19" fmla="*/ 2147483646 h 50"/>
              <a:gd name="T20" fmla="*/ 2147483646 w 108"/>
              <a:gd name="T21" fmla="*/ 2147483646 h 50"/>
              <a:gd name="T22" fmla="*/ 2147483646 w 108"/>
              <a:gd name="T23" fmla="*/ 2147483646 h 50"/>
              <a:gd name="T24" fmla="*/ 2147483646 w 108"/>
              <a:gd name="T25" fmla="*/ 2147483646 h 50"/>
              <a:gd name="T26" fmla="*/ 2147483646 w 108"/>
              <a:gd name="T27" fmla="*/ 2147483646 h 50"/>
              <a:gd name="T28" fmla="*/ 2147483646 w 108"/>
              <a:gd name="T29" fmla="*/ 0 h 50"/>
              <a:gd name="T30" fmla="*/ 2147483646 w 108"/>
              <a:gd name="T31" fmla="*/ 0 h 50"/>
              <a:gd name="T32" fmla="*/ 2147483646 w 108"/>
              <a:gd name="T33" fmla="*/ 2147483646 h 50"/>
              <a:gd name="T34" fmla="*/ 2147483646 w 108"/>
              <a:gd name="T35" fmla="*/ 2147483646 h 50"/>
              <a:gd name="T36" fmla="*/ 0 w 108"/>
              <a:gd name="T37" fmla="*/ 2147483646 h 50"/>
              <a:gd name="T38" fmla="*/ 0 w 108"/>
              <a:gd name="T39" fmla="*/ 2147483646 h 50"/>
              <a:gd name="T40" fmla="*/ 2147483646 w 108"/>
              <a:gd name="T41" fmla="*/ 2147483646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50"/>
              <a:gd name="T65" fmla="*/ 108 w 108"/>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5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2" name="Freeform 437"/>
          <p:cNvSpPr>
            <a:spLocks/>
          </p:cNvSpPr>
          <p:nvPr/>
        </p:nvSpPr>
        <p:spPr bwMode="auto">
          <a:xfrm>
            <a:off x="1254125" y="1862138"/>
            <a:ext cx="6350" cy="11112"/>
          </a:xfrm>
          <a:custGeom>
            <a:avLst/>
            <a:gdLst>
              <a:gd name="T0" fmla="*/ 2147483646 w 69"/>
              <a:gd name="T1" fmla="*/ 2147483646 h 131"/>
              <a:gd name="T2" fmla="*/ 2147483646 w 69"/>
              <a:gd name="T3" fmla="*/ 2147483646 h 131"/>
              <a:gd name="T4" fmla="*/ 2147483646 w 69"/>
              <a:gd name="T5" fmla="*/ 2147483646 h 131"/>
              <a:gd name="T6" fmla="*/ 2147483646 w 69"/>
              <a:gd name="T7" fmla="*/ 2147483646 h 131"/>
              <a:gd name="T8" fmla="*/ 2147483646 w 69"/>
              <a:gd name="T9" fmla="*/ 2147483646 h 131"/>
              <a:gd name="T10" fmla="*/ 2147483646 w 69"/>
              <a:gd name="T11" fmla="*/ 2147483646 h 131"/>
              <a:gd name="T12" fmla="*/ 2147483646 w 69"/>
              <a:gd name="T13" fmla="*/ 2147483646 h 131"/>
              <a:gd name="T14" fmla="*/ 2147483646 w 69"/>
              <a:gd name="T15" fmla="*/ 2147483646 h 131"/>
              <a:gd name="T16" fmla="*/ 2147483646 w 69"/>
              <a:gd name="T17" fmla="*/ 2147483646 h 131"/>
              <a:gd name="T18" fmla="*/ 2147483646 w 69"/>
              <a:gd name="T19" fmla="*/ 2147483646 h 131"/>
              <a:gd name="T20" fmla="*/ 2147483646 w 69"/>
              <a:gd name="T21" fmla="*/ 0 h 131"/>
              <a:gd name="T22" fmla="*/ 2147483646 w 69"/>
              <a:gd name="T23" fmla="*/ 2147483646 h 131"/>
              <a:gd name="T24" fmla="*/ 2147483646 w 69"/>
              <a:gd name="T25" fmla="*/ 2147483646 h 131"/>
              <a:gd name="T26" fmla="*/ 2147483646 w 69"/>
              <a:gd name="T27" fmla="*/ 2147483646 h 131"/>
              <a:gd name="T28" fmla="*/ 2147483646 w 69"/>
              <a:gd name="T29" fmla="*/ 2147483646 h 131"/>
              <a:gd name="T30" fmla="*/ 2147483646 w 69"/>
              <a:gd name="T31" fmla="*/ 2147483646 h 131"/>
              <a:gd name="T32" fmla="*/ 0 w 69"/>
              <a:gd name="T33" fmla="*/ 2147483646 h 131"/>
              <a:gd name="T34" fmla="*/ 2147483646 w 69"/>
              <a:gd name="T35" fmla="*/ 2147483646 h 131"/>
              <a:gd name="T36" fmla="*/ 2147483646 w 69"/>
              <a:gd name="T37" fmla="*/ 2147483646 h 131"/>
              <a:gd name="T38" fmla="*/ 2147483646 w 69"/>
              <a:gd name="T39" fmla="*/ 2147483646 h 131"/>
              <a:gd name="T40" fmla="*/ 2147483646 w 69"/>
              <a:gd name="T41" fmla="*/ 2147483646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31"/>
              <a:gd name="T65" fmla="*/ 69 w 69"/>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31">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36" y="11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3" name="Freeform 438"/>
          <p:cNvSpPr>
            <a:spLocks/>
          </p:cNvSpPr>
          <p:nvPr/>
        </p:nvSpPr>
        <p:spPr bwMode="auto">
          <a:xfrm>
            <a:off x="1255713" y="1871663"/>
            <a:ext cx="7937" cy="6350"/>
          </a:xfrm>
          <a:custGeom>
            <a:avLst/>
            <a:gdLst>
              <a:gd name="T0" fmla="*/ 2147483646 w 117"/>
              <a:gd name="T1" fmla="*/ 2147483646 h 77"/>
              <a:gd name="T2" fmla="*/ 2147483646 w 117"/>
              <a:gd name="T3" fmla="*/ 2147483646 h 77"/>
              <a:gd name="T4" fmla="*/ 2147483646 w 117"/>
              <a:gd name="T5" fmla="*/ 2147483646 h 77"/>
              <a:gd name="T6" fmla="*/ 2147483646 w 117"/>
              <a:gd name="T7" fmla="*/ 2147483646 h 77"/>
              <a:gd name="T8" fmla="*/ 2147483646 w 117"/>
              <a:gd name="T9" fmla="*/ 2147483646 h 77"/>
              <a:gd name="T10" fmla="*/ 2147483646 w 117"/>
              <a:gd name="T11" fmla="*/ 2147483646 h 77"/>
              <a:gd name="T12" fmla="*/ 2147483646 w 117"/>
              <a:gd name="T13" fmla="*/ 2147483646 h 77"/>
              <a:gd name="T14" fmla="*/ 2147483646 w 117"/>
              <a:gd name="T15" fmla="*/ 2147483646 h 77"/>
              <a:gd name="T16" fmla="*/ 2147483646 w 117"/>
              <a:gd name="T17" fmla="*/ 2147483646 h 77"/>
              <a:gd name="T18" fmla="*/ 2147483646 w 117"/>
              <a:gd name="T19" fmla="*/ 0 h 77"/>
              <a:gd name="T20" fmla="*/ 0 w 117"/>
              <a:gd name="T21" fmla="*/ 2147483646 h 77"/>
              <a:gd name="T22" fmla="*/ 2147483646 w 117"/>
              <a:gd name="T23" fmla="*/ 2147483646 h 77"/>
              <a:gd name="T24" fmla="*/ 2147483646 w 117"/>
              <a:gd name="T25" fmla="*/ 2147483646 h 77"/>
              <a:gd name="T26" fmla="*/ 2147483646 w 117"/>
              <a:gd name="T27" fmla="*/ 2147483646 h 77"/>
              <a:gd name="T28" fmla="*/ 2147483646 w 117"/>
              <a:gd name="T29" fmla="*/ 2147483646 h 77"/>
              <a:gd name="T30" fmla="*/ 2147483646 w 117"/>
              <a:gd name="T31" fmla="*/ 2147483646 h 77"/>
              <a:gd name="T32" fmla="*/ 2147483646 w 117"/>
              <a:gd name="T33" fmla="*/ 2147483646 h 77"/>
              <a:gd name="T34" fmla="*/ 2147483646 w 117"/>
              <a:gd name="T35" fmla="*/ 2147483646 h 77"/>
              <a:gd name="T36" fmla="*/ 2147483646 w 117"/>
              <a:gd name="T37" fmla="*/ 2147483646 h 77"/>
              <a:gd name="T38" fmla="*/ 2147483646 w 117"/>
              <a:gd name="T39" fmla="*/ 2147483646 h 77"/>
              <a:gd name="T40" fmla="*/ 2147483646 w 117"/>
              <a:gd name="T41" fmla="*/ 2147483646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7"/>
              <a:gd name="T65" fmla="*/ 117 w 11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7">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07" y="41"/>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4" name="Freeform 439"/>
          <p:cNvSpPr>
            <a:spLocks/>
          </p:cNvSpPr>
          <p:nvPr/>
        </p:nvSpPr>
        <p:spPr bwMode="auto">
          <a:xfrm>
            <a:off x="1263650" y="1870075"/>
            <a:ext cx="4763" cy="7938"/>
          </a:xfrm>
          <a:custGeom>
            <a:avLst/>
            <a:gdLst>
              <a:gd name="T0" fmla="*/ 2147483646 w 81"/>
              <a:gd name="T1" fmla="*/ 0 h 90"/>
              <a:gd name="T2" fmla="*/ 2147483646 w 81"/>
              <a:gd name="T3" fmla="*/ 2147483646 h 90"/>
              <a:gd name="T4" fmla="*/ 2147483646 w 81"/>
              <a:gd name="T5" fmla="*/ 2147483646 h 90"/>
              <a:gd name="T6" fmla="*/ 2147483646 w 81"/>
              <a:gd name="T7" fmla="*/ 2147483646 h 90"/>
              <a:gd name="T8" fmla="*/ 2147483646 w 81"/>
              <a:gd name="T9" fmla="*/ 2147483646 h 90"/>
              <a:gd name="T10" fmla="*/ 2147483646 w 81"/>
              <a:gd name="T11" fmla="*/ 2147483646 h 90"/>
              <a:gd name="T12" fmla="*/ 2147483646 w 81"/>
              <a:gd name="T13" fmla="*/ 2147483646 h 90"/>
              <a:gd name="T14" fmla="*/ 2147483646 w 81"/>
              <a:gd name="T15" fmla="*/ 2147483646 h 90"/>
              <a:gd name="T16" fmla="*/ 0 w 81"/>
              <a:gd name="T17" fmla="*/ 2147483646 h 90"/>
              <a:gd name="T18" fmla="*/ 2147483646 w 81"/>
              <a:gd name="T19" fmla="*/ 2147483646 h 90"/>
              <a:gd name="T20" fmla="*/ 2147483646 w 81"/>
              <a:gd name="T21" fmla="*/ 2147483646 h 90"/>
              <a:gd name="T22" fmla="*/ 2147483646 w 81"/>
              <a:gd name="T23" fmla="*/ 2147483646 h 90"/>
              <a:gd name="T24" fmla="*/ 2147483646 w 81"/>
              <a:gd name="T25" fmla="*/ 2147483646 h 90"/>
              <a:gd name="T26" fmla="*/ 2147483646 w 81"/>
              <a:gd name="T27" fmla="*/ 2147483646 h 90"/>
              <a:gd name="T28" fmla="*/ 2147483646 w 81"/>
              <a:gd name="T29" fmla="*/ 2147483646 h 90"/>
              <a:gd name="T30" fmla="*/ 2147483646 w 81"/>
              <a:gd name="T31" fmla="*/ 2147483646 h 90"/>
              <a:gd name="T32" fmla="*/ 2147483646 w 81"/>
              <a:gd name="T33" fmla="*/ 2147483646 h 90"/>
              <a:gd name="T34" fmla="*/ 2147483646 w 81"/>
              <a:gd name="T35" fmla="*/ 2147483646 h 90"/>
              <a:gd name="T36" fmla="*/ 2147483646 w 81"/>
              <a:gd name="T37" fmla="*/ 0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90"/>
              <a:gd name="T59" fmla="*/ 81 w 81"/>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9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5" name="Freeform 440"/>
          <p:cNvSpPr>
            <a:spLocks/>
          </p:cNvSpPr>
          <p:nvPr/>
        </p:nvSpPr>
        <p:spPr bwMode="auto">
          <a:xfrm>
            <a:off x="1262063" y="1874838"/>
            <a:ext cx="3175" cy="1587"/>
          </a:xfrm>
          <a:custGeom>
            <a:avLst/>
            <a:gdLst>
              <a:gd name="T0" fmla="*/ 2147483646 w 33"/>
              <a:gd name="T1" fmla="*/ 2147483646 h 19"/>
              <a:gd name="T2" fmla="*/ 2147483646 w 33"/>
              <a:gd name="T3" fmla="*/ 2147483646 h 19"/>
              <a:gd name="T4" fmla="*/ 2147483646 w 33"/>
              <a:gd name="T5" fmla="*/ 2147483646 h 19"/>
              <a:gd name="T6" fmla="*/ 2147483646 w 33"/>
              <a:gd name="T7" fmla="*/ 2147483646 h 19"/>
              <a:gd name="T8" fmla="*/ 2147483646 w 33"/>
              <a:gd name="T9" fmla="*/ 0 h 19"/>
              <a:gd name="T10" fmla="*/ 2147483646 w 33"/>
              <a:gd name="T11" fmla="*/ 0 h 19"/>
              <a:gd name="T12" fmla="*/ 2147483646 w 33"/>
              <a:gd name="T13" fmla="*/ 2147483646 h 19"/>
              <a:gd name="T14" fmla="*/ 2147483646 w 33"/>
              <a:gd name="T15" fmla="*/ 2147483646 h 19"/>
              <a:gd name="T16" fmla="*/ 0 w 33"/>
              <a:gd name="T17" fmla="*/ 2147483646 h 19"/>
              <a:gd name="T18" fmla="*/ 2147483646 w 33"/>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9"/>
              <a:gd name="T32" fmla="*/ 33 w 3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9">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6" name="Freeform 441"/>
          <p:cNvSpPr>
            <a:spLocks/>
          </p:cNvSpPr>
          <p:nvPr/>
        </p:nvSpPr>
        <p:spPr bwMode="auto">
          <a:xfrm>
            <a:off x="1190625" y="2101850"/>
            <a:ext cx="1588" cy="1588"/>
          </a:xfrm>
          <a:custGeom>
            <a:avLst/>
            <a:gdLst>
              <a:gd name="T0" fmla="*/ 0 w 21"/>
              <a:gd name="T1" fmla="*/ 2147483646 h 27"/>
              <a:gd name="T2" fmla="*/ 2147483646 w 21"/>
              <a:gd name="T3" fmla="*/ 2147483646 h 27"/>
              <a:gd name="T4" fmla="*/ 2147483646 w 21"/>
              <a:gd name="T5" fmla="*/ 2147483646 h 27"/>
              <a:gd name="T6" fmla="*/ 2147483646 w 21"/>
              <a:gd name="T7" fmla="*/ 2147483646 h 27"/>
              <a:gd name="T8" fmla="*/ 2147483646 w 21"/>
              <a:gd name="T9" fmla="*/ 2147483646 h 27"/>
              <a:gd name="T10" fmla="*/ 2147483646 w 21"/>
              <a:gd name="T11" fmla="*/ 2147483646 h 27"/>
              <a:gd name="T12" fmla="*/ 2147483646 w 21"/>
              <a:gd name="T13" fmla="*/ 2147483646 h 27"/>
              <a:gd name="T14" fmla="*/ 2147483646 w 21"/>
              <a:gd name="T15" fmla="*/ 2147483646 h 27"/>
              <a:gd name="T16" fmla="*/ 2147483646 w 21"/>
              <a:gd name="T17" fmla="*/ 0 h 27"/>
              <a:gd name="T18" fmla="*/ 0 w 21"/>
              <a:gd name="T19" fmla="*/ 2147483646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7" name="Freeform 442"/>
          <p:cNvSpPr>
            <a:spLocks/>
          </p:cNvSpPr>
          <p:nvPr/>
        </p:nvSpPr>
        <p:spPr bwMode="auto">
          <a:xfrm>
            <a:off x="1176338" y="2071688"/>
            <a:ext cx="15875" cy="31750"/>
          </a:xfrm>
          <a:custGeom>
            <a:avLst/>
            <a:gdLst>
              <a:gd name="T0" fmla="*/ 0 w 218"/>
              <a:gd name="T1" fmla="*/ 0 h 365"/>
              <a:gd name="T2" fmla="*/ 0 w 218"/>
              <a:gd name="T3" fmla="*/ 0 h 365"/>
              <a:gd name="T4" fmla="*/ 2147483646 w 218"/>
              <a:gd name="T5" fmla="*/ 2147483646 h 365"/>
              <a:gd name="T6" fmla="*/ 2147483646 w 218"/>
              <a:gd name="T7" fmla="*/ 2147483646 h 365"/>
              <a:gd name="T8" fmla="*/ 2147483646 w 218"/>
              <a:gd name="T9" fmla="*/ 2147483646 h 365"/>
              <a:gd name="T10" fmla="*/ 2147483646 w 218"/>
              <a:gd name="T11" fmla="*/ 2147483646 h 365"/>
              <a:gd name="T12" fmla="*/ 2147483646 w 218"/>
              <a:gd name="T13" fmla="*/ 2147483646 h 365"/>
              <a:gd name="T14" fmla="*/ 2147483646 w 218"/>
              <a:gd name="T15" fmla="*/ 2147483646 h 365"/>
              <a:gd name="T16" fmla="*/ 2147483646 w 218"/>
              <a:gd name="T17" fmla="*/ 2147483646 h 365"/>
              <a:gd name="T18" fmla="*/ 2147483646 w 218"/>
              <a:gd name="T19" fmla="*/ 2147483646 h 365"/>
              <a:gd name="T20" fmla="*/ 2147483646 w 218"/>
              <a:gd name="T21" fmla="*/ 2147483646 h 365"/>
              <a:gd name="T22" fmla="*/ 2147483646 w 218"/>
              <a:gd name="T23" fmla="*/ 2147483646 h 365"/>
              <a:gd name="T24" fmla="*/ 2147483646 w 218"/>
              <a:gd name="T25" fmla="*/ 2147483646 h 365"/>
              <a:gd name="T26" fmla="*/ 2147483646 w 218"/>
              <a:gd name="T27" fmla="*/ 2147483646 h 365"/>
              <a:gd name="T28" fmla="*/ 2147483646 w 218"/>
              <a:gd name="T29" fmla="*/ 2147483646 h 365"/>
              <a:gd name="T30" fmla="*/ 2147483646 w 218"/>
              <a:gd name="T31" fmla="*/ 2147483646 h 365"/>
              <a:gd name="T32" fmla="*/ 2147483646 w 218"/>
              <a:gd name="T33" fmla="*/ 2147483646 h 365"/>
              <a:gd name="T34" fmla="*/ 2147483646 w 218"/>
              <a:gd name="T35" fmla="*/ 2147483646 h 365"/>
              <a:gd name="T36" fmla="*/ 2147483646 w 218"/>
              <a:gd name="T37" fmla="*/ 2147483646 h 365"/>
              <a:gd name="T38" fmla="*/ 2147483646 w 218"/>
              <a:gd name="T39" fmla="*/ 2147483646 h 365"/>
              <a:gd name="T40" fmla="*/ 2147483646 w 218"/>
              <a:gd name="T41" fmla="*/ 2147483646 h 365"/>
              <a:gd name="T42" fmla="*/ 2147483646 w 218"/>
              <a:gd name="T43" fmla="*/ 2147483646 h 365"/>
              <a:gd name="T44" fmla="*/ 2147483646 w 218"/>
              <a:gd name="T45" fmla="*/ 2147483646 h 365"/>
              <a:gd name="T46" fmla="*/ 2147483646 w 218"/>
              <a:gd name="T47" fmla="*/ 2147483646 h 365"/>
              <a:gd name="T48" fmla="*/ 2147483646 w 218"/>
              <a:gd name="T49" fmla="*/ 2147483646 h 365"/>
              <a:gd name="T50" fmla="*/ 2147483646 w 218"/>
              <a:gd name="T51" fmla="*/ 2147483646 h 365"/>
              <a:gd name="T52" fmla="*/ 2147483646 w 218"/>
              <a:gd name="T53" fmla="*/ 2147483646 h 365"/>
              <a:gd name="T54" fmla="*/ 2147483646 w 218"/>
              <a:gd name="T55" fmla="*/ 2147483646 h 365"/>
              <a:gd name="T56" fmla="*/ 2147483646 w 218"/>
              <a:gd name="T57" fmla="*/ 2147483646 h 365"/>
              <a:gd name="T58" fmla="*/ 2147483646 w 218"/>
              <a:gd name="T59" fmla="*/ 2147483646 h 365"/>
              <a:gd name="T60" fmla="*/ 2147483646 w 218"/>
              <a:gd name="T61" fmla="*/ 2147483646 h 365"/>
              <a:gd name="T62" fmla="*/ 2147483646 w 218"/>
              <a:gd name="T63" fmla="*/ 2147483646 h 365"/>
              <a:gd name="T64" fmla="*/ 2147483646 w 218"/>
              <a:gd name="T65" fmla="*/ 2147483646 h 365"/>
              <a:gd name="T66" fmla="*/ 2147483646 w 218"/>
              <a:gd name="T67" fmla="*/ 2147483646 h 365"/>
              <a:gd name="T68" fmla="*/ 2147483646 w 218"/>
              <a:gd name="T69" fmla="*/ 0 h 365"/>
              <a:gd name="T70" fmla="*/ 2147483646 w 218"/>
              <a:gd name="T71" fmla="*/ 0 h 365"/>
              <a:gd name="T72" fmla="*/ 0 w 218"/>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8"/>
              <a:gd name="T112" fmla="*/ 0 h 365"/>
              <a:gd name="T113" fmla="*/ 218 w 218"/>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8" h="365">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8" name="Freeform 443"/>
          <p:cNvSpPr>
            <a:spLocks/>
          </p:cNvSpPr>
          <p:nvPr/>
        </p:nvSpPr>
        <p:spPr bwMode="auto">
          <a:xfrm>
            <a:off x="1176338" y="2063750"/>
            <a:ext cx="3175" cy="7938"/>
          </a:xfrm>
          <a:custGeom>
            <a:avLst/>
            <a:gdLst>
              <a:gd name="T0" fmla="*/ 2147483646 w 37"/>
              <a:gd name="T1" fmla="*/ 0 h 92"/>
              <a:gd name="T2" fmla="*/ 2147483646 w 37"/>
              <a:gd name="T3" fmla="*/ 2147483646 h 92"/>
              <a:gd name="T4" fmla="*/ 2147483646 w 37"/>
              <a:gd name="T5" fmla="*/ 2147483646 h 92"/>
              <a:gd name="T6" fmla="*/ 2147483646 w 37"/>
              <a:gd name="T7" fmla="*/ 2147483646 h 92"/>
              <a:gd name="T8" fmla="*/ 2147483646 w 37"/>
              <a:gd name="T9" fmla="*/ 2147483646 h 92"/>
              <a:gd name="T10" fmla="*/ 2147483646 w 37"/>
              <a:gd name="T11" fmla="*/ 2147483646 h 92"/>
              <a:gd name="T12" fmla="*/ 2147483646 w 37"/>
              <a:gd name="T13" fmla="*/ 2147483646 h 92"/>
              <a:gd name="T14" fmla="*/ 0 w 37"/>
              <a:gd name="T15" fmla="*/ 2147483646 h 92"/>
              <a:gd name="T16" fmla="*/ 0 w 37"/>
              <a:gd name="T17" fmla="*/ 2147483646 h 92"/>
              <a:gd name="T18" fmla="*/ 2147483646 w 37"/>
              <a:gd name="T19" fmla="*/ 2147483646 h 92"/>
              <a:gd name="T20" fmla="*/ 2147483646 w 37"/>
              <a:gd name="T21" fmla="*/ 2147483646 h 92"/>
              <a:gd name="T22" fmla="*/ 2147483646 w 37"/>
              <a:gd name="T23" fmla="*/ 2147483646 h 92"/>
              <a:gd name="T24" fmla="*/ 2147483646 w 37"/>
              <a:gd name="T25" fmla="*/ 2147483646 h 92"/>
              <a:gd name="T26" fmla="*/ 2147483646 w 37"/>
              <a:gd name="T27" fmla="*/ 2147483646 h 92"/>
              <a:gd name="T28" fmla="*/ 2147483646 w 37"/>
              <a:gd name="T29" fmla="*/ 2147483646 h 92"/>
              <a:gd name="T30" fmla="*/ 2147483646 w 37"/>
              <a:gd name="T31" fmla="*/ 2147483646 h 92"/>
              <a:gd name="T32" fmla="*/ 2147483646 w 37"/>
              <a:gd name="T33" fmla="*/ 2147483646 h 92"/>
              <a:gd name="T34" fmla="*/ 2147483646 w 37"/>
              <a:gd name="T35" fmla="*/ 2147483646 h 92"/>
              <a:gd name="T36" fmla="*/ 2147483646 w 37"/>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92"/>
              <a:gd name="T59" fmla="*/ 37 w 3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92">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19" name="Freeform 444"/>
          <p:cNvSpPr>
            <a:spLocks/>
          </p:cNvSpPr>
          <p:nvPr/>
        </p:nvSpPr>
        <p:spPr bwMode="auto">
          <a:xfrm>
            <a:off x="1176338" y="2070100"/>
            <a:ext cx="1587" cy="1588"/>
          </a:xfrm>
          <a:custGeom>
            <a:avLst/>
            <a:gdLst>
              <a:gd name="T0" fmla="*/ 2147483646 w 28"/>
              <a:gd name="T1" fmla="*/ 2147483646 h 18"/>
              <a:gd name="T2" fmla="*/ 2147483646 w 28"/>
              <a:gd name="T3" fmla="*/ 2147483646 h 18"/>
              <a:gd name="T4" fmla="*/ 2147483646 w 28"/>
              <a:gd name="T5" fmla="*/ 2147483646 h 18"/>
              <a:gd name="T6" fmla="*/ 2147483646 w 28"/>
              <a:gd name="T7" fmla="*/ 2147483646 h 18"/>
              <a:gd name="T8" fmla="*/ 2147483646 w 28"/>
              <a:gd name="T9" fmla="*/ 0 h 18"/>
              <a:gd name="T10" fmla="*/ 2147483646 w 28"/>
              <a:gd name="T11" fmla="*/ 0 h 18"/>
              <a:gd name="T12" fmla="*/ 2147483646 w 28"/>
              <a:gd name="T13" fmla="*/ 2147483646 h 18"/>
              <a:gd name="T14" fmla="*/ 2147483646 w 28"/>
              <a:gd name="T15" fmla="*/ 2147483646 h 18"/>
              <a:gd name="T16" fmla="*/ 0 w 28"/>
              <a:gd name="T17" fmla="*/ 2147483646 h 18"/>
              <a:gd name="T18" fmla="*/ 2147483646 w 28"/>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8"/>
              <a:gd name="T32" fmla="*/ 28 w 2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8">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0" name="Freeform 445"/>
          <p:cNvSpPr>
            <a:spLocks/>
          </p:cNvSpPr>
          <p:nvPr/>
        </p:nvSpPr>
        <p:spPr bwMode="auto">
          <a:xfrm>
            <a:off x="1189038" y="2090738"/>
            <a:ext cx="1587" cy="3175"/>
          </a:xfrm>
          <a:custGeom>
            <a:avLst/>
            <a:gdLst>
              <a:gd name="T0" fmla="*/ 0 w 21"/>
              <a:gd name="T1" fmla="*/ 2147483646 h 27"/>
              <a:gd name="T2" fmla="*/ 2147483646 w 21"/>
              <a:gd name="T3" fmla="*/ 2147483646 h 27"/>
              <a:gd name="T4" fmla="*/ 2147483646 w 21"/>
              <a:gd name="T5" fmla="*/ 2147483646 h 27"/>
              <a:gd name="T6" fmla="*/ 2147483646 w 21"/>
              <a:gd name="T7" fmla="*/ 2147483646 h 27"/>
              <a:gd name="T8" fmla="*/ 2147483646 w 21"/>
              <a:gd name="T9" fmla="*/ 2147483646 h 27"/>
              <a:gd name="T10" fmla="*/ 2147483646 w 21"/>
              <a:gd name="T11" fmla="*/ 2147483646 h 27"/>
              <a:gd name="T12" fmla="*/ 2147483646 w 21"/>
              <a:gd name="T13" fmla="*/ 2147483646 h 27"/>
              <a:gd name="T14" fmla="*/ 2147483646 w 21"/>
              <a:gd name="T15" fmla="*/ 2147483646 h 27"/>
              <a:gd name="T16" fmla="*/ 2147483646 w 21"/>
              <a:gd name="T17" fmla="*/ 0 h 27"/>
              <a:gd name="T18" fmla="*/ 0 w 21"/>
              <a:gd name="T19" fmla="*/ 2147483646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1" name="Freeform 446"/>
          <p:cNvSpPr>
            <a:spLocks/>
          </p:cNvSpPr>
          <p:nvPr/>
        </p:nvSpPr>
        <p:spPr bwMode="auto">
          <a:xfrm>
            <a:off x="1182688" y="2076450"/>
            <a:ext cx="7937" cy="17463"/>
          </a:xfrm>
          <a:custGeom>
            <a:avLst/>
            <a:gdLst>
              <a:gd name="T0" fmla="*/ 0 w 115"/>
              <a:gd name="T1" fmla="*/ 0 h 181"/>
              <a:gd name="T2" fmla="*/ 0 w 115"/>
              <a:gd name="T3" fmla="*/ 0 h 181"/>
              <a:gd name="T4" fmla="*/ 0 w 115"/>
              <a:gd name="T5" fmla="*/ 2147483646 h 181"/>
              <a:gd name="T6" fmla="*/ 2147483646 w 115"/>
              <a:gd name="T7" fmla="*/ 2147483646 h 181"/>
              <a:gd name="T8" fmla="*/ 2147483646 w 115"/>
              <a:gd name="T9" fmla="*/ 2147483646 h 181"/>
              <a:gd name="T10" fmla="*/ 2147483646 w 115"/>
              <a:gd name="T11" fmla="*/ 2147483646 h 181"/>
              <a:gd name="T12" fmla="*/ 2147483646 w 115"/>
              <a:gd name="T13" fmla="*/ 2147483646 h 181"/>
              <a:gd name="T14" fmla="*/ 2147483646 w 115"/>
              <a:gd name="T15" fmla="*/ 2147483646 h 181"/>
              <a:gd name="T16" fmla="*/ 2147483646 w 115"/>
              <a:gd name="T17" fmla="*/ 2147483646 h 181"/>
              <a:gd name="T18" fmla="*/ 2147483646 w 115"/>
              <a:gd name="T19" fmla="*/ 2147483646 h 181"/>
              <a:gd name="T20" fmla="*/ 2147483646 w 115"/>
              <a:gd name="T21" fmla="*/ 2147483646 h 181"/>
              <a:gd name="T22" fmla="*/ 2147483646 w 115"/>
              <a:gd name="T23" fmla="*/ 2147483646 h 181"/>
              <a:gd name="T24" fmla="*/ 2147483646 w 115"/>
              <a:gd name="T25" fmla="*/ 2147483646 h 181"/>
              <a:gd name="T26" fmla="*/ 2147483646 w 115"/>
              <a:gd name="T27" fmla="*/ 2147483646 h 181"/>
              <a:gd name="T28" fmla="*/ 2147483646 w 115"/>
              <a:gd name="T29" fmla="*/ 2147483646 h 181"/>
              <a:gd name="T30" fmla="*/ 2147483646 w 115"/>
              <a:gd name="T31" fmla="*/ 2147483646 h 181"/>
              <a:gd name="T32" fmla="*/ 2147483646 w 115"/>
              <a:gd name="T33" fmla="*/ 2147483646 h 181"/>
              <a:gd name="T34" fmla="*/ 2147483646 w 115"/>
              <a:gd name="T35" fmla="*/ 2147483646 h 181"/>
              <a:gd name="T36" fmla="*/ 2147483646 w 115"/>
              <a:gd name="T37" fmla="*/ 2147483646 h 181"/>
              <a:gd name="T38" fmla="*/ 2147483646 w 115"/>
              <a:gd name="T39" fmla="*/ 2147483646 h 181"/>
              <a:gd name="T40" fmla="*/ 2147483646 w 115"/>
              <a:gd name="T41" fmla="*/ 2147483646 h 181"/>
              <a:gd name="T42" fmla="*/ 2147483646 w 115"/>
              <a:gd name="T43" fmla="*/ 2147483646 h 181"/>
              <a:gd name="T44" fmla="*/ 2147483646 w 115"/>
              <a:gd name="T45" fmla="*/ 2147483646 h 181"/>
              <a:gd name="T46" fmla="*/ 2147483646 w 115"/>
              <a:gd name="T47" fmla="*/ 2147483646 h 181"/>
              <a:gd name="T48" fmla="*/ 2147483646 w 115"/>
              <a:gd name="T49" fmla="*/ 2147483646 h 181"/>
              <a:gd name="T50" fmla="*/ 2147483646 w 115"/>
              <a:gd name="T51" fmla="*/ 2147483646 h 181"/>
              <a:gd name="T52" fmla="*/ 2147483646 w 115"/>
              <a:gd name="T53" fmla="*/ 2147483646 h 181"/>
              <a:gd name="T54" fmla="*/ 2147483646 w 115"/>
              <a:gd name="T55" fmla="*/ 2147483646 h 181"/>
              <a:gd name="T56" fmla="*/ 2147483646 w 115"/>
              <a:gd name="T57" fmla="*/ 2147483646 h 181"/>
              <a:gd name="T58" fmla="*/ 2147483646 w 115"/>
              <a:gd name="T59" fmla="*/ 2147483646 h 181"/>
              <a:gd name="T60" fmla="*/ 2147483646 w 115"/>
              <a:gd name="T61" fmla="*/ 2147483646 h 181"/>
              <a:gd name="T62" fmla="*/ 2147483646 w 115"/>
              <a:gd name="T63" fmla="*/ 2147483646 h 181"/>
              <a:gd name="T64" fmla="*/ 2147483646 w 115"/>
              <a:gd name="T65" fmla="*/ 2147483646 h 181"/>
              <a:gd name="T66" fmla="*/ 2147483646 w 115"/>
              <a:gd name="T67" fmla="*/ 2147483646 h 181"/>
              <a:gd name="T68" fmla="*/ 2147483646 w 115"/>
              <a:gd name="T69" fmla="*/ 0 h 181"/>
              <a:gd name="T70" fmla="*/ 2147483646 w 115"/>
              <a:gd name="T71" fmla="*/ 0 h 181"/>
              <a:gd name="T72" fmla="*/ 0 w 115"/>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81"/>
              <a:gd name="T113" fmla="*/ 115 w 115"/>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81">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2" name="Freeform 447"/>
          <p:cNvSpPr>
            <a:spLocks/>
          </p:cNvSpPr>
          <p:nvPr/>
        </p:nvSpPr>
        <p:spPr bwMode="auto">
          <a:xfrm>
            <a:off x="1182688" y="2073275"/>
            <a:ext cx="1587" cy="3175"/>
          </a:xfrm>
          <a:custGeom>
            <a:avLst/>
            <a:gdLst>
              <a:gd name="T0" fmla="*/ 2147483646 w 33"/>
              <a:gd name="T1" fmla="*/ 0 h 47"/>
              <a:gd name="T2" fmla="*/ 2147483646 w 33"/>
              <a:gd name="T3" fmla="*/ 2147483646 h 47"/>
              <a:gd name="T4" fmla="*/ 2147483646 w 33"/>
              <a:gd name="T5" fmla="*/ 2147483646 h 47"/>
              <a:gd name="T6" fmla="*/ 2147483646 w 33"/>
              <a:gd name="T7" fmla="*/ 2147483646 h 47"/>
              <a:gd name="T8" fmla="*/ 2147483646 w 33"/>
              <a:gd name="T9" fmla="*/ 2147483646 h 47"/>
              <a:gd name="T10" fmla="*/ 0 w 33"/>
              <a:gd name="T11" fmla="*/ 2147483646 h 47"/>
              <a:gd name="T12" fmla="*/ 0 w 33"/>
              <a:gd name="T13" fmla="*/ 2147483646 h 47"/>
              <a:gd name="T14" fmla="*/ 0 w 33"/>
              <a:gd name="T15" fmla="*/ 2147483646 h 47"/>
              <a:gd name="T16" fmla="*/ 0 w 33"/>
              <a:gd name="T17" fmla="*/ 2147483646 h 47"/>
              <a:gd name="T18" fmla="*/ 2147483646 w 33"/>
              <a:gd name="T19" fmla="*/ 2147483646 h 47"/>
              <a:gd name="T20" fmla="*/ 2147483646 w 33"/>
              <a:gd name="T21" fmla="*/ 2147483646 h 47"/>
              <a:gd name="T22" fmla="*/ 2147483646 w 33"/>
              <a:gd name="T23" fmla="*/ 2147483646 h 47"/>
              <a:gd name="T24" fmla="*/ 2147483646 w 33"/>
              <a:gd name="T25" fmla="*/ 2147483646 h 47"/>
              <a:gd name="T26" fmla="*/ 2147483646 w 33"/>
              <a:gd name="T27" fmla="*/ 2147483646 h 47"/>
              <a:gd name="T28" fmla="*/ 2147483646 w 33"/>
              <a:gd name="T29" fmla="*/ 2147483646 h 47"/>
              <a:gd name="T30" fmla="*/ 2147483646 w 33"/>
              <a:gd name="T31" fmla="*/ 2147483646 h 47"/>
              <a:gd name="T32" fmla="*/ 2147483646 w 33"/>
              <a:gd name="T33" fmla="*/ 2147483646 h 47"/>
              <a:gd name="T34" fmla="*/ 2147483646 w 33"/>
              <a:gd name="T35" fmla="*/ 2147483646 h 47"/>
              <a:gd name="T36" fmla="*/ 2147483646 w 33"/>
              <a:gd name="T37" fmla="*/ 0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7"/>
              <a:gd name="T59" fmla="*/ 33 w 33"/>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7">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3" name="Freeform 448"/>
          <p:cNvSpPr>
            <a:spLocks/>
          </p:cNvSpPr>
          <p:nvPr/>
        </p:nvSpPr>
        <p:spPr bwMode="auto">
          <a:xfrm>
            <a:off x="1182688" y="2076450"/>
            <a:ext cx="1587" cy="1588"/>
          </a:xfrm>
          <a:custGeom>
            <a:avLst/>
            <a:gdLst>
              <a:gd name="T0" fmla="*/ 2147483646 w 29"/>
              <a:gd name="T1" fmla="*/ 2147483646 h 18"/>
              <a:gd name="T2" fmla="*/ 2147483646 w 29"/>
              <a:gd name="T3" fmla="*/ 2147483646 h 18"/>
              <a:gd name="T4" fmla="*/ 2147483646 w 29"/>
              <a:gd name="T5" fmla="*/ 2147483646 h 18"/>
              <a:gd name="T6" fmla="*/ 2147483646 w 29"/>
              <a:gd name="T7" fmla="*/ 2147483646 h 18"/>
              <a:gd name="T8" fmla="*/ 2147483646 w 29"/>
              <a:gd name="T9" fmla="*/ 0 h 18"/>
              <a:gd name="T10" fmla="*/ 2147483646 w 29"/>
              <a:gd name="T11" fmla="*/ 0 h 18"/>
              <a:gd name="T12" fmla="*/ 2147483646 w 29"/>
              <a:gd name="T13" fmla="*/ 2147483646 h 18"/>
              <a:gd name="T14" fmla="*/ 2147483646 w 29"/>
              <a:gd name="T15" fmla="*/ 2147483646 h 18"/>
              <a:gd name="T16" fmla="*/ 0 w 29"/>
              <a:gd name="T17" fmla="*/ 2147483646 h 18"/>
              <a:gd name="T18" fmla="*/ 2147483646 w 29"/>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4" name="Freeform 449"/>
          <p:cNvSpPr>
            <a:spLocks/>
          </p:cNvSpPr>
          <p:nvPr/>
        </p:nvSpPr>
        <p:spPr bwMode="auto">
          <a:xfrm>
            <a:off x="1452563" y="1916113"/>
            <a:ext cx="1587" cy="1587"/>
          </a:xfrm>
          <a:custGeom>
            <a:avLst/>
            <a:gdLst>
              <a:gd name="T0" fmla="*/ 2147483646 w 15"/>
              <a:gd name="T1" fmla="*/ 2147483646 h 20"/>
              <a:gd name="T2" fmla="*/ 2147483646 w 15"/>
              <a:gd name="T3" fmla="*/ 0 h 20"/>
              <a:gd name="T4" fmla="*/ 2147483646 w 15"/>
              <a:gd name="T5" fmla="*/ 2147483646 h 20"/>
              <a:gd name="T6" fmla="*/ 0 w 15"/>
              <a:gd name="T7" fmla="*/ 2147483646 h 20"/>
              <a:gd name="T8" fmla="*/ 2147483646 w 15"/>
              <a:gd name="T9" fmla="*/ 2147483646 h 20"/>
              <a:gd name="T10" fmla="*/ 2147483646 w 15"/>
              <a:gd name="T11" fmla="*/ 2147483646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3"/>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5" name="Freeform 450"/>
          <p:cNvSpPr>
            <a:spLocks/>
          </p:cNvSpPr>
          <p:nvPr/>
        </p:nvSpPr>
        <p:spPr bwMode="auto">
          <a:xfrm>
            <a:off x="1452563" y="1916113"/>
            <a:ext cx="11112" cy="23812"/>
          </a:xfrm>
          <a:custGeom>
            <a:avLst/>
            <a:gdLst>
              <a:gd name="T0" fmla="*/ 2147483646 w 164"/>
              <a:gd name="T1" fmla="*/ 2147483646 h 274"/>
              <a:gd name="T2" fmla="*/ 2147483646 w 164"/>
              <a:gd name="T3" fmla="*/ 2147483646 h 274"/>
              <a:gd name="T4" fmla="*/ 2147483646 w 164"/>
              <a:gd name="T5" fmla="*/ 2147483646 h 274"/>
              <a:gd name="T6" fmla="*/ 2147483646 w 164"/>
              <a:gd name="T7" fmla="*/ 2147483646 h 274"/>
              <a:gd name="T8" fmla="*/ 2147483646 w 164"/>
              <a:gd name="T9" fmla="*/ 2147483646 h 274"/>
              <a:gd name="T10" fmla="*/ 2147483646 w 164"/>
              <a:gd name="T11" fmla="*/ 2147483646 h 274"/>
              <a:gd name="T12" fmla="*/ 2147483646 w 164"/>
              <a:gd name="T13" fmla="*/ 2147483646 h 274"/>
              <a:gd name="T14" fmla="*/ 2147483646 w 164"/>
              <a:gd name="T15" fmla="*/ 2147483646 h 274"/>
              <a:gd name="T16" fmla="*/ 2147483646 w 164"/>
              <a:gd name="T17" fmla="*/ 2147483646 h 274"/>
              <a:gd name="T18" fmla="*/ 2147483646 w 164"/>
              <a:gd name="T19" fmla="*/ 2147483646 h 274"/>
              <a:gd name="T20" fmla="*/ 2147483646 w 164"/>
              <a:gd name="T21" fmla="*/ 2147483646 h 274"/>
              <a:gd name="T22" fmla="*/ 2147483646 w 164"/>
              <a:gd name="T23" fmla="*/ 2147483646 h 274"/>
              <a:gd name="T24" fmla="*/ 2147483646 w 164"/>
              <a:gd name="T25" fmla="*/ 2147483646 h 274"/>
              <a:gd name="T26" fmla="*/ 2147483646 w 164"/>
              <a:gd name="T27" fmla="*/ 2147483646 h 274"/>
              <a:gd name="T28" fmla="*/ 2147483646 w 164"/>
              <a:gd name="T29" fmla="*/ 2147483646 h 274"/>
              <a:gd name="T30" fmla="*/ 2147483646 w 164"/>
              <a:gd name="T31" fmla="*/ 2147483646 h 274"/>
              <a:gd name="T32" fmla="*/ 2147483646 w 164"/>
              <a:gd name="T33" fmla="*/ 2147483646 h 274"/>
              <a:gd name="T34" fmla="*/ 2147483646 w 164"/>
              <a:gd name="T35" fmla="*/ 0 h 274"/>
              <a:gd name="T36" fmla="*/ 0 w 164"/>
              <a:gd name="T37" fmla="*/ 2147483646 h 274"/>
              <a:gd name="T38" fmla="*/ 2147483646 w 164"/>
              <a:gd name="T39" fmla="*/ 2147483646 h 274"/>
              <a:gd name="T40" fmla="*/ 2147483646 w 164"/>
              <a:gd name="T41" fmla="*/ 2147483646 h 274"/>
              <a:gd name="T42" fmla="*/ 2147483646 w 164"/>
              <a:gd name="T43" fmla="*/ 2147483646 h 274"/>
              <a:gd name="T44" fmla="*/ 2147483646 w 164"/>
              <a:gd name="T45" fmla="*/ 2147483646 h 274"/>
              <a:gd name="T46" fmla="*/ 2147483646 w 164"/>
              <a:gd name="T47" fmla="*/ 2147483646 h 274"/>
              <a:gd name="T48" fmla="*/ 2147483646 w 164"/>
              <a:gd name="T49" fmla="*/ 2147483646 h 274"/>
              <a:gd name="T50" fmla="*/ 2147483646 w 164"/>
              <a:gd name="T51" fmla="*/ 2147483646 h 274"/>
              <a:gd name="T52" fmla="*/ 2147483646 w 164"/>
              <a:gd name="T53" fmla="*/ 2147483646 h 274"/>
              <a:gd name="T54" fmla="*/ 2147483646 w 164"/>
              <a:gd name="T55" fmla="*/ 2147483646 h 274"/>
              <a:gd name="T56" fmla="*/ 2147483646 w 164"/>
              <a:gd name="T57" fmla="*/ 2147483646 h 274"/>
              <a:gd name="T58" fmla="*/ 2147483646 w 164"/>
              <a:gd name="T59" fmla="*/ 2147483646 h 274"/>
              <a:gd name="T60" fmla="*/ 2147483646 w 164"/>
              <a:gd name="T61" fmla="*/ 2147483646 h 274"/>
              <a:gd name="T62" fmla="*/ 2147483646 w 164"/>
              <a:gd name="T63" fmla="*/ 2147483646 h 274"/>
              <a:gd name="T64" fmla="*/ 2147483646 w 164"/>
              <a:gd name="T65" fmla="*/ 2147483646 h 274"/>
              <a:gd name="T66" fmla="*/ 2147483646 w 164"/>
              <a:gd name="T67" fmla="*/ 2147483646 h 274"/>
              <a:gd name="T68" fmla="*/ 2147483646 w 164"/>
              <a:gd name="T69" fmla="*/ 2147483646 h 274"/>
              <a:gd name="T70" fmla="*/ 2147483646 w 164"/>
              <a:gd name="T71" fmla="*/ 2147483646 h 274"/>
              <a:gd name="T72" fmla="*/ 2147483646 w 164"/>
              <a:gd name="T73" fmla="*/ 2147483646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
              <a:gd name="T112" fmla="*/ 0 h 274"/>
              <a:gd name="T113" fmla="*/ 164 w 164"/>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 h="274">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64"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6" name="Freeform 451"/>
          <p:cNvSpPr>
            <a:spLocks/>
          </p:cNvSpPr>
          <p:nvPr/>
        </p:nvSpPr>
        <p:spPr bwMode="auto">
          <a:xfrm>
            <a:off x="1462088" y="1939925"/>
            <a:ext cx="1587" cy="6350"/>
          </a:xfrm>
          <a:custGeom>
            <a:avLst/>
            <a:gdLst>
              <a:gd name="T0" fmla="*/ 2147483646 w 29"/>
              <a:gd name="T1" fmla="*/ 2147483646 h 68"/>
              <a:gd name="T2" fmla="*/ 2147483646 w 29"/>
              <a:gd name="T3" fmla="*/ 2147483646 h 68"/>
              <a:gd name="T4" fmla="*/ 2147483646 w 29"/>
              <a:gd name="T5" fmla="*/ 2147483646 h 68"/>
              <a:gd name="T6" fmla="*/ 2147483646 w 29"/>
              <a:gd name="T7" fmla="*/ 2147483646 h 68"/>
              <a:gd name="T8" fmla="*/ 2147483646 w 29"/>
              <a:gd name="T9" fmla="*/ 2147483646 h 68"/>
              <a:gd name="T10" fmla="*/ 2147483646 w 29"/>
              <a:gd name="T11" fmla="*/ 2147483646 h 68"/>
              <a:gd name="T12" fmla="*/ 2147483646 w 29"/>
              <a:gd name="T13" fmla="*/ 2147483646 h 68"/>
              <a:gd name="T14" fmla="*/ 2147483646 w 29"/>
              <a:gd name="T15" fmla="*/ 2147483646 h 68"/>
              <a:gd name="T16" fmla="*/ 2147483646 w 29"/>
              <a:gd name="T17" fmla="*/ 0 h 68"/>
              <a:gd name="T18" fmla="*/ 2147483646 w 29"/>
              <a:gd name="T19" fmla="*/ 0 h 68"/>
              <a:gd name="T20" fmla="*/ 2147483646 w 29"/>
              <a:gd name="T21" fmla="*/ 2147483646 h 68"/>
              <a:gd name="T22" fmla="*/ 2147483646 w 29"/>
              <a:gd name="T23" fmla="*/ 2147483646 h 68"/>
              <a:gd name="T24" fmla="*/ 2147483646 w 29"/>
              <a:gd name="T25" fmla="*/ 2147483646 h 68"/>
              <a:gd name="T26" fmla="*/ 2147483646 w 29"/>
              <a:gd name="T27" fmla="*/ 2147483646 h 68"/>
              <a:gd name="T28" fmla="*/ 2147483646 w 29"/>
              <a:gd name="T29" fmla="*/ 2147483646 h 68"/>
              <a:gd name="T30" fmla="*/ 2147483646 w 29"/>
              <a:gd name="T31" fmla="*/ 2147483646 h 68"/>
              <a:gd name="T32" fmla="*/ 2147483646 w 29"/>
              <a:gd name="T33" fmla="*/ 2147483646 h 68"/>
              <a:gd name="T34" fmla="*/ 0 w 29"/>
              <a:gd name="T35" fmla="*/ 2147483646 h 68"/>
              <a:gd name="T36" fmla="*/ 2147483646 w 29"/>
              <a:gd name="T37" fmla="*/ 2147483646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7" name="Freeform 452"/>
          <p:cNvSpPr>
            <a:spLocks/>
          </p:cNvSpPr>
          <p:nvPr/>
        </p:nvSpPr>
        <p:spPr bwMode="auto">
          <a:xfrm>
            <a:off x="1462088" y="1939925"/>
            <a:ext cx="1587" cy="1588"/>
          </a:xfrm>
          <a:custGeom>
            <a:avLst/>
            <a:gdLst>
              <a:gd name="T0" fmla="*/ 0 w 21"/>
              <a:gd name="T1" fmla="*/ 0 h 12"/>
              <a:gd name="T2" fmla="*/ 2147483646 w 21"/>
              <a:gd name="T3" fmla="*/ 2147483646 h 12"/>
              <a:gd name="T4" fmla="*/ 2147483646 w 21"/>
              <a:gd name="T5" fmla="*/ 2147483646 h 12"/>
              <a:gd name="T6" fmla="*/ 2147483646 w 21"/>
              <a:gd name="T7" fmla="*/ 2147483646 h 12"/>
              <a:gd name="T8" fmla="*/ 2147483646 w 21"/>
              <a:gd name="T9" fmla="*/ 2147483646 h 12"/>
              <a:gd name="T10" fmla="*/ 0 w 21"/>
              <a:gd name="T11" fmla="*/ 0 h 12"/>
              <a:gd name="T12" fmla="*/ 0 60000 65536"/>
              <a:gd name="T13" fmla="*/ 0 60000 65536"/>
              <a:gd name="T14" fmla="*/ 0 60000 65536"/>
              <a:gd name="T15" fmla="*/ 0 60000 65536"/>
              <a:gd name="T16" fmla="*/ 0 60000 65536"/>
              <a:gd name="T17" fmla="*/ 0 60000 65536"/>
              <a:gd name="T18" fmla="*/ 0 w 21"/>
              <a:gd name="T19" fmla="*/ 0 h 12"/>
              <a:gd name="T20" fmla="*/ 21 w 2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1" h="12">
                <a:moveTo>
                  <a:pt x="0" y="0"/>
                </a:moveTo>
                <a:lnTo>
                  <a:pt x="3" y="8"/>
                </a:lnTo>
                <a:lnTo>
                  <a:pt x="10" y="12"/>
                </a:lnTo>
                <a:lnTo>
                  <a:pt x="17" y="11"/>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8" name="Freeform 453"/>
          <p:cNvSpPr>
            <a:spLocks/>
          </p:cNvSpPr>
          <p:nvPr/>
        </p:nvSpPr>
        <p:spPr bwMode="auto">
          <a:xfrm>
            <a:off x="1452563" y="1924050"/>
            <a:ext cx="1587" cy="1588"/>
          </a:xfrm>
          <a:custGeom>
            <a:avLst/>
            <a:gdLst>
              <a:gd name="T0" fmla="*/ 2147483646 w 15"/>
              <a:gd name="T1" fmla="*/ 2147483646 h 20"/>
              <a:gd name="T2" fmla="*/ 2147483646 w 15"/>
              <a:gd name="T3" fmla="*/ 0 h 20"/>
              <a:gd name="T4" fmla="*/ 2147483646 w 15"/>
              <a:gd name="T5" fmla="*/ 2147483646 h 20"/>
              <a:gd name="T6" fmla="*/ 0 w 15"/>
              <a:gd name="T7" fmla="*/ 2147483646 h 20"/>
              <a:gd name="T8" fmla="*/ 2147483646 w 15"/>
              <a:gd name="T9" fmla="*/ 2147483646 h 20"/>
              <a:gd name="T10" fmla="*/ 2147483646 w 15"/>
              <a:gd name="T11" fmla="*/ 2147483646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6"/>
                </a:lnTo>
                <a:lnTo>
                  <a:pt x="0" y="14"/>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29" name="Freeform 454"/>
          <p:cNvSpPr>
            <a:spLocks/>
          </p:cNvSpPr>
          <p:nvPr/>
        </p:nvSpPr>
        <p:spPr bwMode="auto">
          <a:xfrm>
            <a:off x="1454150" y="1924050"/>
            <a:ext cx="6350" cy="12700"/>
          </a:xfrm>
          <a:custGeom>
            <a:avLst/>
            <a:gdLst>
              <a:gd name="T0" fmla="*/ 2147483646 w 86"/>
              <a:gd name="T1" fmla="*/ 2147483646 h 136"/>
              <a:gd name="T2" fmla="*/ 2147483646 w 86"/>
              <a:gd name="T3" fmla="*/ 2147483646 h 136"/>
              <a:gd name="T4" fmla="*/ 2147483646 w 86"/>
              <a:gd name="T5" fmla="*/ 2147483646 h 136"/>
              <a:gd name="T6" fmla="*/ 2147483646 w 86"/>
              <a:gd name="T7" fmla="*/ 2147483646 h 136"/>
              <a:gd name="T8" fmla="*/ 2147483646 w 86"/>
              <a:gd name="T9" fmla="*/ 2147483646 h 136"/>
              <a:gd name="T10" fmla="*/ 2147483646 w 86"/>
              <a:gd name="T11" fmla="*/ 2147483646 h 136"/>
              <a:gd name="T12" fmla="*/ 2147483646 w 86"/>
              <a:gd name="T13" fmla="*/ 2147483646 h 136"/>
              <a:gd name="T14" fmla="*/ 2147483646 w 86"/>
              <a:gd name="T15" fmla="*/ 2147483646 h 136"/>
              <a:gd name="T16" fmla="*/ 2147483646 w 86"/>
              <a:gd name="T17" fmla="*/ 2147483646 h 136"/>
              <a:gd name="T18" fmla="*/ 2147483646 w 86"/>
              <a:gd name="T19" fmla="*/ 0 h 136"/>
              <a:gd name="T20" fmla="*/ 0 w 86"/>
              <a:gd name="T21" fmla="*/ 2147483646 h 136"/>
              <a:gd name="T22" fmla="*/ 2147483646 w 86"/>
              <a:gd name="T23" fmla="*/ 2147483646 h 136"/>
              <a:gd name="T24" fmla="*/ 2147483646 w 86"/>
              <a:gd name="T25" fmla="*/ 2147483646 h 136"/>
              <a:gd name="T26" fmla="*/ 2147483646 w 86"/>
              <a:gd name="T27" fmla="*/ 2147483646 h 136"/>
              <a:gd name="T28" fmla="*/ 2147483646 w 86"/>
              <a:gd name="T29" fmla="*/ 2147483646 h 136"/>
              <a:gd name="T30" fmla="*/ 2147483646 w 86"/>
              <a:gd name="T31" fmla="*/ 2147483646 h 136"/>
              <a:gd name="T32" fmla="*/ 2147483646 w 86"/>
              <a:gd name="T33" fmla="*/ 2147483646 h 136"/>
              <a:gd name="T34" fmla="*/ 2147483646 w 86"/>
              <a:gd name="T35" fmla="*/ 2147483646 h 136"/>
              <a:gd name="T36" fmla="*/ 2147483646 w 86"/>
              <a:gd name="T37" fmla="*/ 2147483646 h 136"/>
              <a:gd name="T38" fmla="*/ 2147483646 w 86"/>
              <a:gd name="T39" fmla="*/ 2147483646 h 136"/>
              <a:gd name="T40" fmla="*/ 2147483646 w 86"/>
              <a:gd name="T41" fmla="*/ 2147483646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6"/>
              <a:gd name="T65" fmla="*/ 86 w 86"/>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6">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86" y="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0" name="Freeform 455"/>
          <p:cNvSpPr>
            <a:spLocks/>
          </p:cNvSpPr>
          <p:nvPr/>
        </p:nvSpPr>
        <p:spPr bwMode="auto">
          <a:xfrm>
            <a:off x="1458913" y="1936750"/>
            <a:ext cx="1587" cy="3175"/>
          </a:xfrm>
          <a:custGeom>
            <a:avLst/>
            <a:gdLst>
              <a:gd name="T0" fmla="*/ 2147483646 w 24"/>
              <a:gd name="T1" fmla="*/ 2147483646 h 35"/>
              <a:gd name="T2" fmla="*/ 2147483646 w 24"/>
              <a:gd name="T3" fmla="*/ 2147483646 h 35"/>
              <a:gd name="T4" fmla="*/ 2147483646 w 24"/>
              <a:gd name="T5" fmla="*/ 2147483646 h 35"/>
              <a:gd name="T6" fmla="*/ 2147483646 w 24"/>
              <a:gd name="T7" fmla="*/ 2147483646 h 35"/>
              <a:gd name="T8" fmla="*/ 2147483646 w 24"/>
              <a:gd name="T9" fmla="*/ 2147483646 h 35"/>
              <a:gd name="T10" fmla="*/ 2147483646 w 24"/>
              <a:gd name="T11" fmla="*/ 2147483646 h 35"/>
              <a:gd name="T12" fmla="*/ 2147483646 w 24"/>
              <a:gd name="T13" fmla="*/ 2147483646 h 35"/>
              <a:gd name="T14" fmla="*/ 2147483646 w 24"/>
              <a:gd name="T15" fmla="*/ 2147483646 h 35"/>
              <a:gd name="T16" fmla="*/ 2147483646 w 24"/>
              <a:gd name="T17" fmla="*/ 0 h 35"/>
              <a:gd name="T18" fmla="*/ 2147483646 w 24"/>
              <a:gd name="T19" fmla="*/ 0 h 35"/>
              <a:gd name="T20" fmla="*/ 2147483646 w 24"/>
              <a:gd name="T21" fmla="*/ 2147483646 h 35"/>
              <a:gd name="T22" fmla="*/ 2147483646 w 24"/>
              <a:gd name="T23" fmla="*/ 2147483646 h 35"/>
              <a:gd name="T24" fmla="*/ 2147483646 w 24"/>
              <a:gd name="T25" fmla="*/ 2147483646 h 35"/>
              <a:gd name="T26" fmla="*/ 2147483646 w 24"/>
              <a:gd name="T27" fmla="*/ 2147483646 h 35"/>
              <a:gd name="T28" fmla="*/ 2147483646 w 24"/>
              <a:gd name="T29" fmla="*/ 2147483646 h 35"/>
              <a:gd name="T30" fmla="*/ 2147483646 w 24"/>
              <a:gd name="T31" fmla="*/ 2147483646 h 35"/>
              <a:gd name="T32" fmla="*/ 2147483646 w 24"/>
              <a:gd name="T33" fmla="*/ 2147483646 h 35"/>
              <a:gd name="T34" fmla="*/ 0 w 24"/>
              <a:gd name="T35" fmla="*/ 2147483646 h 35"/>
              <a:gd name="T36" fmla="*/ 2147483646 w 24"/>
              <a:gd name="T37" fmla="*/ 2147483646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5"/>
              <a:gd name="T59" fmla="*/ 24 w 2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5">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1" name="Freeform 456"/>
          <p:cNvSpPr>
            <a:spLocks/>
          </p:cNvSpPr>
          <p:nvPr/>
        </p:nvSpPr>
        <p:spPr bwMode="auto">
          <a:xfrm>
            <a:off x="1458913" y="1935163"/>
            <a:ext cx="1587" cy="1587"/>
          </a:xfrm>
          <a:custGeom>
            <a:avLst/>
            <a:gdLst>
              <a:gd name="T0" fmla="*/ 0 w 21"/>
              <a:gd name="T1" fmla="*/ 0 h 13"/>
              <a:gd name="T2" fmla="*/ 2147483646 w 21"/>
              <a:gd name="T3" fmla="*/ 2147483646 h 13"/>
              <a:gd name="T4" fmla="*/ 2147483646 w 21"/>
              <a:gd name="T5" fmla="*/ 2147483646 h 13"/>
              <a:gd name="T6" fmla="*/ 2147483646 w 21"/>
              <a:gd name="T7" fmla="*/ 2147483646 h 13"/>
              <a:gd name="T8" fmla="*/ 2147483646 w 21"/>
              <a:gd name="T9" fmla="*/ 2147483646 h 13"/>
              <a:gd name="T10" fmla="*/ 0 w 21"/>
              <a:gd name="T11" fmla="*/ 0 h 13"/>
              <a:gd name="T12" fmla="*/ 0 60000 65536"/>
              <a:gd name="T13" fmla="*/ 0 60000 65536"/>
              <a:gd name="T14" fmla="*/ 0 60000 65536"/>
              <a:gd name="T15" fmla="*/ 0 60000 65536"/>
              <a:gd name="T16" fmla="*/ 0 60000 65536"/>
              <a:gd name="T17" fmla="*/ 0 60000 65536"/>
              <a:gd name="T18" fmla="*/ 0 w 21"/>
              <a:gd name="T19" fmla="*/ 0 h 13"/>
              <a:gd name="T20" fmla="*/ 21 w 2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1" h="13">
                <a:moveTo>
                  <a:pt x="0" y="0"/>
                </a:moveTo>
                <a:lnTo>
                  <a:pt x="2" y="9"/>
                </a:lnTo>
                <a:lnTo>
                  <a:pt x="10" y="13"/>
                </a:lnTo>
                <a:lnTo>
                  <a:pt x="17" y="12"/>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2" name="Freeform 457"/>
          <p:cNvSpPr>
            <a:spLocks/>
          </p:cNvSpPr>
          <p:nvPr/>
        </p:nvSpPr>
        <p:spPr bwMode="auto">
          <a:xfrm>
            <a:off x="1174750" y="2197100"/>
            <a:ext cx="84138" cy="217488"/>
          </a:xfrm>
          <a:custGeom>
            <a:avLst/>
            <a:gdLst>
              <a:gd name="T0" fmla="*/ 2147483646 w 1169"/>
              <a:gd name="T1" fmla="*/ 0 h 2481"/>
              <a:gd name="T2" fmla="*/ 0 w 1169"/>
              <a:gd name="T3" fmla="*/ 2147483646 h 2481"/>
              <a:gd name="T4" fmla="*/ 2147483646 w 1169"/>
              <a:gd name="T5" fmla="*/ 2147483646 h 2481"/>
              <a:gd name="T6" fmla="*/ 2147483646 w 1169"/>
              <a:gd name="T7" fmla="*/ 2147483646 h 2481"/>
              <a:gd name="T8" fmla="*/ 2147483646 w 1169"/>
              <a:gd name="T9" fmla="*/ 0 h 2481"/>
              <a:gd name="T10" fmla="*/ 0 60000 65536"/>
              <a:gd name="T11" fmla="*/ 0 60000 65536"/>
              <a:gd name="T12" fmla="*/ 0 60000 65536"/>
              <a:gd name="T13" fmla="*/ 0 60000 65536"/>
              <a:gd name="T14" fmla="*/ 0 60000 65536"/>
              <a:gd name="T15" fmla="*/ 0 w 1169"/>
              <a:gd name="T16" fmla="*/ 0 h 2481"/>
              <a:gd name="T17" fmla="*/ 1169 w 1169"/>
              <a:gd name="T18" fmla="*/ 2481 h 2481"/>
            </a:gdLst>
            <a:ahLst/>
            <a:cxnLst>
              <a:cxn ang="T10">
                <a:pos x="T0" y="T1"/>
              </a:cxn>
              <a:cxn ang="T11">
                <a:pos x="T2" y="T3"/>
              </a:cxn>
              <a:cxn ang="T12">
                <a:pos x="T4" y="T5"/>
              </a:cxn>
              <a:cxn ang="T13">
                <a:pos x="T6" y="T7"/>
              </a:cxn>
              <a:cxn ang="T14">
                <a:pos x="T8" y="T9"/>
              </a:cxn>
            </a:cxnLst>
            <a:rect l="T15" t="T16" r="T17" b="T18"/>
            <a:pathLst>
              <a:path w="1169" h="2481">
                <a:moveTo>
                  <a:pt x="166" y="0"/>
                </a:moveTo>
                <a:lnTo>
                  <a:pt x="0" y="73"/>
                </a:lnTo>
                <a:lnTo>
                  <a:pt x="959" y="2481"/>
                </a:lnTo>
                <a:lnTo>
                  <a:pt x="1169" y="2389"/>
                </a:lnTo>
                <a:lnTo>
                  <a:pt x="166" y="0"/>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3" name="Freeform 458"/>
          <p:cNvSpPr>
            <a:spLocks/>
          </p:cNvSpPr>
          <p:nvPr/>
        </p:nvSpPr>
        <p:spPr bwMode="auto">
          <a:xfrm>
            <a:off x="1174750" y="2197100"/>
            <a:ext cx="82550" cy="217488"/>
          </a:xfrm>
          <a:custGeom>
            <a:avLst/>
            <a:gdLst>
              <a:gd name="T0" fmla="*/ 2147483646 w 1140"/>
              <a:gd name="T1" fmla="*/ 2147483646 h 2467"/>
              <a:gd name="T2" fmla="*/ 2147483646 w 1140"/>
              <a:gd name="T3" fmla="*/ 2147483646 h 2467"/>
              <a:gd name="T4" fmla="*/ 2147483646 w 1140"/>
              <a:gd name="T5" fmla="*/ 2147483646 h 2467"/>
              <a:gd name="T6" fmla="*/ 2147483646 w 1140"/>
              <a:gd name="T7" fmla="*/ 2147483646 h 2467"/>
              <a:gd name="T8" fmla="*/ 2147483646 w 1140"/>
              <a:gd name="T9" fmla="*/ 2147483646 h 2467"/>
              <a:gd name="T10" fmla="*/ 2147483646 w 1140"/>
              <a:gd name="T11" fmla="*/ 2147483646 h 2467"/>
              <a:gd name="T12" fmla="*/ 2147483646 w 1140"/>
              <a:gd name="T13" fmla="*/ 2147483646 h 2467"/>
              <a:gd name="T14" fmla="*/ 2147483646 w 1140"/>
              <a:gd name="T15" fmla="*/ 2147483646 h 2467"/>
              <a:gd name="T16" fmla="*/ 2147483646 w 1140"/>
              <a:gd name="T17" fmla="*/ 2147483646 h 2467"/>
              <a:gd name="T18" fmla="*/ 2147483646 w 1140"/>
              <a:gd name="T19" fmla="*/ 2147483646 h 2467"/>
              <a:gd name="T20" fmla="*/ 2147483646 w 1140"/>
              <a:gd name="T21" fmla="*/ 2147483646 h 2467"/>
              <a:gd name="T22" fmla="*/ 2147483646 w 1140"/>
              <a:gd name="T23" fmla="*/ 2147483646 h 2467"/>
              <a:gd name="T24" fmla="*/ 2147483646 w 1140"/>
              <a:gd name="T25" fmla="*/ 2147483646 h 2467"/>
              <a:gd name="T26" fmla="*/ 2147483646 w 1140"/>
              <a:gd name="T27" fmla="*/ 2147483646 h 2467"/>
              <a:gd name="T28" fmla="*/ 2147483646 w 1140"/>
              <a:gd name="T29" fmla="*/ 2147483646 h 2467"/>
              <a:gd name="T30" fmla="*/ 2147483646 w 1140"/>
              <a:gd name="T31" fmla="*/ 2147483646 h 2467"/>
              <a:gd name="T32" fmla="*/ 2147483646 w 1140"/>
              <a:gd name="T33" fmla="*/ 2147483646 h 2467"/>
              <a:gd name="T34" fmla="*/ 2147483646 w 1140"/>
              <a:gd name="T35" fmla="*/ 2147483646 h 2467"/>
              <a:gd name="T36" fmla="*/ 2147483646 w 1140"/>
              <a:gd name="T37" fmla="*/ 2147483646 h 2467"/>
              <a:gd name="T38" fmla="*/ 2147483646 w 1140"/>
              <a:gd name="T39" fmla="*/ 2147483646 h 2467"/>
              <a:gd name="T40" fmla="*/ 2147483646 w 1140"/>
              <a:gd name="T41" fmla="*/ 2147483646 h 2467"/>
              <a:gd name="T42" fmla="*/ 2147483646 w 1140"/>
              <a:gd name="T43" fmla="*/ 2147483646 h 2467"/>
              <a:gd name="T44" fmla="*/ 2147483646 w 1140"/>
              <a:gd name="T45" fmla="*/ 2147483646 h 2467"/>
              <a:gd name="T46" fmla="*/ 2147483646 w 1140"/>
              <a:gd name="T47" fmla="*/ 2147483646 h 2467"/>
              <a:gd name="T48" fmla="*/ 2147483646 w 1140"/>
              <a:gd name="T49" fmla="*/ 2147483646 h 2467"/>
              <a:gd name="T50" fmla="*/ 2147483646 w 1140"/>
              <a:gd name="T51" fmla="*/ 2147483646 h 2467"/>
              <a:gd name="T52" fmla="*/ 2147483646 w 1140"/>
              <a:gd name="T53" fmla="*/ 2147483646 h 2467"/>
              <a:gd name="T54" fmla="*/ 2147483646 w 1140"/>
              <a:gd name="T55" fmla="*/ 2147483646 h 2467"/>
              <a:gd name="T56" fmla="*/ 2147483646 w 1140"/>
              <a:gd name="T57" fmla="*/ 2147483646 h 2467"/>
              <a:gd name="T58" fmla="*/ 2147483646 w 1140"/>
              <a:gd name="T59" fmla="*/ 2147483646 h 2467"/>
              <a:gd name="T60" fmla="*/ 2147483646 w 1140"/>
              <a:gd name="T61" fmla="*/ 2147483646 h 2467"/>
              <a:gd name="T62" fmla="*/ 2147483646 w 1140"/>
              <a:gd name="T63" fmla="*/ 2147483646 h 2467"/>
              <a:gd name="T64" fmla="*/ 2147483646 w 1140"/>
              <a:gd name="T65" fmla="*/ 2147483646 h 2467"/>
              <a:gd name="T66" fmla="*/ 2147483646 w 1140"/>
              <a:gd name="T67" fmla="*/ 2147483646 h 2467"/>
              <a:gd name="T68" fmla="*/ 2147483646 w 1140"/>
              <a:gd name="T69" fmla="*/ 2147483646 h 2467"/>
              <a:gd name="T70" fmla="*/ 2147483646 w 1140"/>
              <a:gd name="T71" fmla="*/ 2147483646 h 2467"/>
              <a:gd name="T72" fmla="*/ 2147483646 w 1140"/>
              <a:gd name="T73" fmla="*/ 2147483646 h 2467"/>
              <a:gd name="T74" fmla="*/ 2147483646 w 1140"/>
              <a:gd name="T75" fmla="*/ 2147483646 h 2467"/>
              <a:gd name="T76" fmla="*/ 2147483646 w 1140"/>
              <a:gd name="T77" fmla="*/ 2147483646 h 2467"/>
              <a:gd name="T78" fmla="*/ 2147483646 w 1140"/>
              <a:gd name="T79" fmla="*/ 2147483646 h 2467"/>
              <a:gd name="T80" fmla="*/ 2147483646 w 1140"/>
              <a:gd name="T81" fmla="*/ 2147483646 h 2467"/>
              <a:gd name="T82" fmla="*/ 2147483646 w 1140"/>
              <a:gd name="T83" fmla="*/ 2147483646 h 2467"/>
              <a:gd name="T84" fmla="*/ 2147483646 w 1140"/>
              <a:gd name="T85" fmla="*/ 2147483646 h 2467"/>
              <a:gd name="T86" fmla="*/ 2147483646 w 1140"/>
              <a:gd name="T87" fmla="*/ 2147483646 h 2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0"/>
              <a:gd name="T133" fmla="*/ 0 h 2467"/>
              <a:gd name="T134" fmla="*/ 1140 w 1140"/>
              <a:gd name="T135" fmla="*/ 2467 h 24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0" h="2467">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4" name="Freeform 459"/>
          <p:cNvSpPr>
            <a:spLocks/>
          </p:cNvSpPr>
          <p:nvPr/>
        </p:nvSpPr>
        <p:spPr bwMode="auto">
          <a:xfrm>
            <a:off x="1176338" y="2198688"/>
            <a:ext cx="79375" cy="215900"/>
          </a:xfrm>
          <a:custGeom>
            <a:avLst/>
            <a:gdLst>
              <a:gd name="T0" fmla="*/ 2147483646 w 1109"/>
              <a:gd name="T1" fmla="*/ 2147483646 h 2454"/>
              <a:gd name="T2" fmla="*/ 2147483646 w 1109"/>
              <a:gd name="T3" fmla="*/ 2147483646 h 2454"/>
              <a:gd name="T4" fmla="*/ 2147483646 w 1109"/>
              <a:gd name="T5" fmla="*/ 2147483646 h 2454"/>
              <a:gd name="T6" fmla="*/ 2147483646 w 1109"/>
              <a:gd name="T7" fmla="*/ 2147483646 h 2454"/>
              <a:gd name="T8" fmla="*/ 2147483646 w 1109"/>
              <a:gd name="T9" fmla="*/ 2147483646 h 2454"/>
              <a:gd name="T10" fmla="*/ 2147483646 w 1109"/>
              <a:gd name="T11" fmla="*/ 2147483646 h 2454"/>
              <a:gd name="T12" fmla="*/ 2147483646 w 1109"/>
              <a:gd name="T13" fmla="*/ 2147483646 h 2454"/>
              <a:gd name="T14" fmla="*/ 2147483646 w 1109"/>
              <a:gd name="T15" fmla="*/ 2147483646 h 2454"/>
              <a:gd name="T16" fmla="*/ 2147483646 w 1109"/>
              <a:gd name="T17" fmla="*/ 2147483646 h 2454"/>
              <a:gd name="T18" fmla="*/ 2147483646 w 1109"/>
              <a:gd name="T19" fmla="*/ 2147483646 h 2454"/>
              <a:gd name="T20" fmla="*/ 2147483646 w 1109"/>
              <a:gd name="T21" fmla="*/ 2147483646 h 2454"/>
              <a:gd name="T22" fmla="*/ 2147483646 w 1109"/>
              <a:gd name="T23" fmla="*/ 2147483646 h 2454"/>
              <a:gd name="T24" fmla="*/ 2147483646 w 1109"/>
              <a:gd name="T25" fmla="*/ 2147483646 h 2454"/>
              <a:gd name="T26" fmla="*/ 2147483646 w 1109"/>
              <a:gd name="T27" fmla="*/ 2147483646 h 2454"/>
              <a:gd name="T28" fmla="*/ 2147483646 w 1109"/>
              <a:gd name="T29" fmla="*/ 2147483646 h 2454"/>
              <a:gd name="T30" fmla="*/ 2147483646 w 1109"/>
              <a:gd name="T31" fmla="*/ 2147483646 h 2454"/>
              <a:gd name="T32" fmla="*/ 2147483646 w 1109"/>
              <a:gd name="T33" fmla="*/ 2147483646 h 2454"/>
              <a:gd name="T34" fmla="*/ 2147483646 w 1109"/>
              <a:gd name="T35" fmla="*/ 2147483646 h 2454"/>
              <a:gd name="T36" fmla="*/ 2147483646 w 1109"/>
              <a:gd name="T37" fmla="*/ 2147483646 h 2454"/>
              <a:gd name="T38" fmla="*/ 2147483646 w 1109"/>
              <a:gd name="T39" fmla="*/ 2147483646 h 2454"/>
              <a:gd name="T40" fmla="*/ 2147483646 w 1109"/>
              <a:gd name="T41" fmla="*/ 2147483646 h 2454"/>
              <a:gd name="T42" fmla="*/ 2147483646 w 1109"/>
              <a:gd name="T43" fmla="*/ 2147483646 h 2454"/>
              <a:gd name="T44" fmla="*/ 2147483646 w 1109"/>
              <a:gd name="T45" fmla="*/ 2147483646 h 2454"/>
              <a:gd name="T46" fmla="*/ 2147483646 w 1109"/>
              <a:gd name="T47" fmla="*/ 2147483646 h 2454"/>
              <a:gd name="T48" fmla="*/ 2147483646 w 1109"/>
              <a:gd name="T49" fmla="*/ 2147483646 h 2454"/>
              <a:gd name="T50" fmla="*/ 2147483646 w 1109"/>
              <a:gd name="T51" fmla="*/ 2147483646 h 2454"/>
              <a:gd name="T52" fmla="*/ 2147483646 w 1109"/>
              <a:gd name="T53" fmla="*/ 2147483646 h 2454"/>
              <a:gd name="T54" fmla="*/ 2147483646 w 1109"/>
              <a:gd name="T55" fmla="*/ 2147483646 h 2454"/>
              <a:gd name="T56" fmla="*/ 2147483646 w 1109"/>
              <a:gd name="T57" fmla="*/ 2147483646 h 2454"/>
              <a:gd name="T58" fmla="*/ 2147483646 w 1109"/>
              <a:gd name="T59" fmla="*/ 2147483646 h 2454"/>
              <a:gd name="T60" fmla="*/ 2147483646 w 1109"/>
              <a:gd name="T61" fmla="*/ 2147483646 h 2454"/>
              <a:gd name="T62" fmla="*/ 2147483646 w 1109"/>
              <a:gd name="T63" fmla="*/ 2147483646 h 2454"/>
              <a:gd name="T64" fmla="*/ 2147483646 w 1109"/>
              <a:gd name="T65" fmla="*/ 2147483646 h 2454"/>
              <a:gd name="T66" fmla="*/ 2147483646 w 1109"/>
              <a:gd name="T67" fmla="*/ 2147483646 h 2454"/>
              <a:gd name="T68" fmla="*/ 2147483646 w 1109"/>
              <a:gd name="T69" fmla="*/ 2147483646 h 2454"/>
              <a:gd name="T70" fmla="*/ 2147483646 w 1109"/>
              <a:gd name="T71" fmla="*/ 2147483646 h 2454"/>
              <a:gd name="T72" fmla="*/ 2147483646 w 1109"/>
              <a:gd name="T73" fmla="*/ 2147483646 h 2454"/>
              <a:gd name="T74" fmla="*/ 2147483646 w 1109"/>
              <a:gd name="T75" fmla="*/ 2147483646 h 2454"/>
              <a:gd name="T76" fmla="*/ 2147483646 w 1109"/>
              <a:gd name="T77" fmla="*/ 2147483646 h 2454"/>
              <a:gd name="T78" fmla="*/ 2147483646 w 1109"/>
              <a:gd name="T79" fmla="*/ 2147483646 h 2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9"/>
              <a:gd name="T121" fmla="*/ 0 h 2454"/>
              <a:gd name="T122" fmla="*/ 1109 w 1109"/>
              <a:gd name="T123" fmla="*/ 2454 h 24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9" h="2454">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5" name="Freeform 460"/>
          <p:cNvSpPr>
            <a:spLocks/>
          </p:cNvSpPr>
          <p:nvPr/>
        </p:nvSpPr>
        <p:spPr bwMode="auto">
          <a:xfrm>
            <a:off x="1176338" y="2198688"/>
            <a:ext cx="77787" cy="215900"/>
          </a:xfrm>
          <a:custGeom>
            <a:avLst/>
            <a:gdLst>
              <a:gd name="T0" fmla="*/ 2147483646 w 1078"/>
              <a:gd name="T1" fmla="*/ 2147483646 h 2440"/>
              <a:gd name="T2" fmla="*/ 2147483646 w 1078"/>
              <a:gd name="T3" fmla="*/ 2147483646 h 2440"/>
              <a:gd name="T4" fmla="*/ 2147483646 w 1078"/>
              <a:gd name="T5" fmla="*/ 2147483646 h 2440"/>
              <a:gd name="T6" fmla="*/ 2147483646 w 1078"/>
              <a:gd name="T7" fmla="*/ 2147483646 h 2440"/>
              <a:gd name="T8" fmla="*/ 2147483646 w 1078"/>
              <a:gd name="T9" fmla="*/ 2147483646 h 2440"/>
              <a:gd name="T10" fmla="*/ 2147483646 w 1078"/>
              <a:gd name="T11" fmla="*/ 2147483646 h 2440"/>
              <a:gd name="T12" fmla="*/ 2147483646 w 1078"/>
              <a:gd name="T13" fmla="*/ 2147483646 h 2440"/>
              <a:gd name="T14" fmla="*/ 2147483646 w 1078"/>
              <a:gd name="T15" fmla="*/ 2147483646 h 2440"/>
              <a:gd name="T16" fmla="*/ 2147483646 w 1078"/>
              <a:gd name="T17" fmla="*/ 2147483646 h 2440"/>
              <a:gd name="T18" fmla="*/ 2147483646 w 1078"/>
              <a:gd name="T19" fmla="*/ 2147483646 h 2440"/>
              <a:gd name="T20" fmla="*/ 2147483646 w 1078"/>
              <a:gd name="T21" fmla="*/ 2147483646 h 2440"/>
              <a:gd name="T22" fmla="*/ 2147483646 w 1078"/>
              <a:gd name="T23" fmla="*/ 2147483646 h 2440"/>
              <a:gd name="T24" fmla="*/ 2147483646 w 1078"/>
              <a:gd name="T25" fmla="*/ 2147483646 h 2440"/>
              <a:gd name="T26" fmla="*/ 2147483646 w 1078"/>
              <a:gd name="T27" fmla="*/ 2147483646 h 2440"/>
              <a:gd name="T28" fmla="*/ 2147483646 w 1078"/>
              <a:gd name="T29" fmla="*/ 2147483646 h 2440"/>
              <a:gd name="T30" fmla="*/ 2147483646 w 1078"/>
              <a:gd name="T31" fmla="*/ 2147483646 h 2440"/>
              <a:gd name="T32" fmla="*/ 2147483646 w 1078"/>
              <a:gd name="T33" fmla="*/ 2147483646 h 2440"/>
              <a:gd name="T34" fmla="*/ 2147483646 w 1078"/>
              <a:gd name="T35" fmla="*/ 2147483646 h 2440"/>
              <a:gd name="T36" fmla="*/ 2147483646 w 1078"/>
              <a:gd name="T37" fmla="*/ 2147483646 h 2440"/>
              <a:gd name="T38" fmla="*/ 2147483646 w 1078"/>
              <a:gd name="T39" fmla="*/ 2147483646 h 2440"/>
              <a:gd name="T40" fmla="*/ 2147483646 w 1078"/>
              <a:gd name="T41" fmla="*/ 2147483646 h 2440"/>
              <a:gd name="T42" fmla="*/ 2147483646 w 1078"/>
              <a:gd name="T43" fmla="*/ 2147483646 h 2440"/>
              <a:gd name="T44" fmla="*/ 2147483646 w 1078"/>
              <a:gd name="T45" fmla="*/ 2147483646 h 2440"/>
              <a:gd name="T46" fmla="*/ 2147483646 w 1078"/>
              <a:gd name="T47" fmla="*/ 2147483646 h 2440"/>
              <a:gd name="T48" fmla="*/ 2147483646 w 1078"/>
              <a:gd name="T49" fmla="*/ 2147483646 h 2440"/>
              <a:gd name="T50" fmla="*/ 2147483646 w 1078"/>
              <a:gd name="T51" fmla="*/ 2147483646 h 2440"/>
              <a:gd name="T52" fmla="*/ 2147483646 w 1078"/>
              <a:gd name="T53" fmla="*/ 2147483646 h 2440"/>
              <a:gd name="T54" fmla="*/ 2147483646 w 1078"/>
              <a:gd name="T55" fmla="*/ 2147483646 h 2440"/>
              <a:gd name="T56" fmla="*/ 2147483646 w 1078"/>
              <a:gd name="T57" fmla="*/ 2147483646 h 2440"/>
              <a:gd name="T58" fmla="*/ 2147483646 w 1078"/>
              <a:gd name="T59" fmla="*/ 2147483646 h 2440"/>
              <a:gd name="T60" fmla="*/ 2147483646 w 1078"/>
              <a:gd name="T61" fmla="*/ 2147483646 h 2440"/>
              <a:gd name="T62" fmla="*/ 2147483646 w 1078"/>
              <a:gd name="T63" fmla="*/ 2147483646 h 2440"/>
              <a:gd name="T64" fmla="*/ 2147483646 w 1078"/>
              <a:gd name="T65" fmla="*/ 2147483646 h 2440"/>
              <a:gd name="T66" fmla="*/ 2147483646 w 1078"/>
              <a:gd name="T67" fmla="*/ 2147483646 h 2440"/>
              <a:gd name="T68" fmla="*/ 2147483646 w 1078"/>
              <a:gd name="T69" fmla="*/ 2147483646 h 2440"/>
              <a:gd name="T70" fmla="*/ 2147483646 w 1078"/>
              <a:gd name="T71" fmla="*/ 2147483646 h 2440"/>
              <a:gd name="T72" fmla="*/ 2147483646 w 1078"/>
              <a:gd name="T73" fmla="*/ 2147483646 h 2440"/>
              <a:gd name="T74" fmla="*/ 2147483646 w 1078"/>
              <a:gd name="T75" fmla="*/ 2147483646 h 2440"/>
              <a:gd name="T76" fmla="*/ 2147483646 w 1078"/>
              <a:gd name="T77" fmla="*/ 2147483646 h 2440"/>
              <a:gd name="T78" fmla="*/ 2147483646 w 1078"/>
              <a:gd name="T79" fmla="*/ 2147483646 h 24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78"/>
              <a:gd name="T121" fmla="*/ 0 h 2440"/>
              <a:gd name="T122" fmla="*/ 1078 w 1078"/>
              <a:gd name="T123" fmla="*/ 2440 h 24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78" h="244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6" name="Freeform 461"/>
          <p:cNvSpPr>
            <a:spLocks/>
          </p:cNvSpPr>
          <p:nvPr/>
        </p:nvSpPr>
        <p:spPr bwMode="auto">
          <a:xfrm>
            <a:off x="1176338" y="2200275"/>
            <a:ext cx="76200" cy="214313"/>
          </a:xfrm>
          <a:custGeom>
            <a:avLst/>
            <a:gdLst>
              <a:gd name="T0" fmla="*/ 2147483646 w 1046"/>
              <a:gd name="T1" fmla="*/ 2147483646 h 2428"/>
              <a:gd name="T2" fmla="*/ 2147483646 w 1046"/>
              <a:gd name="T3" fmla="*/ 2147483646 h 2428"/>
              <a:gd name="T4" fmla="*/ 2147483646 w 1046"/>
              <a:gd name="T5" fmla="*/ 2147483646 h 2428"/>
              <a:gd name="T6" fmla="*/ 2147483646 w 1046"/>
              <a:gd name="T7" fmla="*/ 2147483646 h 2428"/>
              <a:gd name="T8" fmla="*/ 2147483646 w 1046"/>
              <a:gd name="T9" fmla="*/ 2147483646 h 2428"/>
              <a:gd name="T10" fmla="*/ 2147483646 w 1046"/>
              <a:gd name="T11" fmla="*/ 2147483646 h 2428"/>
              <a:gd name="T12" fmla="*/ 2147483646 w 1046"/>
              <a:gd name="T13" fmla="*/ 2147483646 h 2428"/>
              <a:gd name="T14" fmla="*/ 2147483646 w 1046"/>
              <a:gd name="T15" fmla="*/ 2147483646 h 2428"/>
              <a:gd name="T16" fmla="*/ 2147483646 w 1046"/>
              <a:gd name="T17" fmla="*/ 2147483646 h 2428"/>
              <a:gd name="T18" fmla="*/ 2147483646 w 1046"/>
              <a:gd name="T19" fmla="*/ 2147483646 h 2428"/>
              <a:gd name="T20" fmla="*/ 2147483646 w 1046"/>
              <a:gd name="T21" fmla="*/ 2147483646 h 2428"/>
              <a:gd name="T22" fmla="*/ 2147483646 w 1046"/>
              <a:gd name="T23" fmla="*/ 2147483646 h 2428"/>
              <a:gd name="T24" fmla="*/ 2147483646 w 1046"/>
              <a:gd name="T25" fmla="*/ 2147483646 h 2428"/>
              <a:gd name="T26" fmla="*/ 2147483646 w 1046"/>
              <a:gd name="T27" fmla="*/ 2147483646 h 2428"/>
              <a:gd name="T28" fmla="*/ 2147483646 w 1046"/>
              <a:gd name="T29" fmla="*/ 2147483646 h 2428"/>
              <a:gd name="T30" fmla="*/ 2147483646 w 1046"/>
              <a:gd name="T31" fmla="*/ 2147483646 h 2428"/>
              <a:gd name="T32" fmla="*/ 2147483646 w 1046"/>
              <a:gd name="T33" fmla="*/ 2147483646 h 2428"/>
              <a:gd name="T34" fmla="*/ 2147483646 w 1046"/>
              <a:gd name="T35" fmla="*/ 2147483646 h 2428"/>
              <a:gd name="T36" fmla="*/ 2147483646 w 1046"/>
              <a:gd name="T37" fmla="*/ 2147483646 h 2428"/>
              <a:gd name="T38" fmla="*/ 2147483646 w 1046"/>
              <a:gd name="T39" fmla="*/ 2147483646 h 2428"/>
              <a:gd name="T40" fmla="*/ 2147483646 w 1046"/>
              <a:gd name="T41" fmla="*/ 2147483646 h 2428"/>
              <a:gd name="T42" fmla="*/ 2147483646 w 1046"/>
              <a:gd name="T43" fmla="*/ 2147483646 h 2428"/>
              <a:gd name="T44" fmla="*/ 2147483646 w 1046"/>
              <a:gd name="T45" fmla="*/ 2147483646 h 2428"/>
              <a:gd name="T46" fmla="*/ 2147483646 w 1046"/>
              <a:gd name="T47" fmla="*/ 2147483646 h 2428"/>
              <a:gd name="T48" fmla="*/ 2147483646 w 1046"/>
              <a:gd name="T49" fmla="*/ 2147483646 h 2428"/>
              <a:gd name="T50" fmla="*/ 2147483646 w 1046"/>
              <a:gd name="T51" fmla="*/ 2147483646 h 2428"/>
              <a:gd name="T52" fmla="*/ 2147483646 w 1046"/>
              <a:gd name="T53" fmla="*/ 2147483646 h 2428"/>
              <a:gd name="T54" fmla="*/ 2147483646 w 1046"/>
              <a:gd name="T55" fmla="*/ 2147483646 h 2428"/>
              <a:gd name="T56" fmla="*/ 2147483646 w 1046"/>
              <a:gd name="T57" fmla="*/ 2147483646 h 2428"/>
              <a:gd name="T58" fmla="*/ 2147483646 w 1046"/>
              <a:gd name="T59" fmla="*/ 2147483646 h 2428"/>
              <a:gd name="T60" fmla="*/ 2147483646 w 1046"/>
              <a:gd name="T61" fmla="*/ 2147483646 h 2428"/>
              <a:gd name="T62" fmla="*/ 2147483646 w 1046"/>
              <a:gd name="T63" fmla="*/ 2147483646 h 2428"/>
              <a:gd name="T64" fmla="*/ 2147483646 w 1046"/>
              <a:gd name="T65" fmla="*/ 2147483646 h 2428"/>
              <a:gd name="T66" fmla="*/ 2147483646 w 1046"/>
              <a:gd name="T67" fmla="*/ 2147483646 h 2428"/>
              <a:gd name="T68" fmla="*/ 2147483646 w 1046"/>
              <a:gd name="T69" fmla="*/ 2147483646 h 2428"/>
              <a:gd name="T70" fmla="*/ 2147483646 w 1046"/>
              <a:gd name="T71" fmla="*/ 2147483646 h 2428"/>
              <a:gd name="T72" fmla="*/ 2147483646 w 1046"/>
              <a:gd name="T73" fmla="*/ 2147483646 h 2428"/>
              <a:gd name="T74" fmla="*/ 2147483646 w 1046"/>
              <a:gd name="T75" fmla="*/ 2147483646 h 2428"/>
              <a:gd name="T76" fmla="*/ 2147483646 w 1046"/>
              <a:gd name="T77" fmla="*/ 2147483646 h 2428"/>
              <a:gd name="T78" fmla="*/ 2147483646 w 1046"/>
              <a:gd name="T79" fmla="*/ 2147483646 h 24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6"/>
              <a:gd name="T121" fmla="*/ 0 h 2428"/>
              <a:gd name="T122" fmla="*/ 1046 w 1046"/>
              <a:gd name="T123" fmla="*/ 2428 h 24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6" h="2428">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7" name="Freeform 462"/>
          <p:cNvSpPr>
            <a:spLocks/>
          </p:cNvSpPr>
          <p:nvPr/>
        </p:nvSpPr>
        <p:spPr bwMode="auto">
          <a:xfrm>
            <a:off x="1176338" y="2200275"/>
            <a:ext cx="73025" cy="212725"/>
          </a:xfrm>
          <a:custGeom>
            <a:avLst/>
            <a:gdLst>
              <a:gd name="T0" fmla="*/ 2147483646 w 1017"/>
              <a:gd name="T1" fmla="*/ 0 h 2414"/>
              <a:gd name="T2" fmla="*/ 0 w 1017"/>
              <a:gd name="T3" fmla="*/ 2147483646 h 2414"/>
              <a:gd name="T4" fmla="*/ 2147483646 w 1017"/>
              <a:gd name="T5" fmla="*/ 2147483646 h 2414"/>
              <a:gd name="T6" fmla="*/ 2147483646 w 1017"/>
              <a:gd name="T7" fmla="*/ 2147483646 h 2414"/>
              <a:gd name="T8" fmla="*/ 2147483646 w 1017"/>
              <a:gd name="T9" fmla="*/ 0 h 2414"/>
              <a:gd name="T10" fmla="*/ 0 60000 65536"/>
              <a:gd name="T11" fmla="*/ 0 60000 65536"/>
              <a:gd name="T12" fmla="*/ 0 60000 65536"/>
              <a:gd name="T13" fmla="*/ 0 60000 65536"/>
              <a:gd name="T14" fmla="*/ 0 60000 65536"/>
              <a:gd name="T15" fmla="*/ 0 w 1017"/>
              <a:gd name="T16" fmla="*/ 0 h 2414"/>
              <a:gd name="T17" fmla="*/ 1017 w 1017"/>
              <a:gd name="T18" fmla="*/ 2414 h 2414"/>
            </a:gdLst>
            <a:ahLst/>
            <a:cxnLst>
              <a:cxn ang="T10">
                <a:pos x="T0" y="T1"/>
              </a:cxn>
              <a:cxn ang="T11">
                <a:pos x="T2" y="T3"/>
              </a:cxn>
              <a:cxn ang="T12">
                <a:pos x="T4" y="T5"/>
              </a:cxn>
              <a:cxn ang="T13">
                <a:pos x="T6" y="T7"/>
              </a:cxn>
              <a:cxn ang="T14">
                <a:pos x="T8" y="T9"/>
              </a:cxn>
            </a:cxnLst>
            <a:rect l="T15" t="T16" r="T17" b="T18"/>
            <a:pathLst>
              <a:path w="1017" h="2414">
                <a:moveTo>
                  <a:pt x="32" y="0"/>
                </a:moveTo>
                <a:lnTo>
                  <a:pt x="0" y="13"/>
                </a:lnTo>
                <a:lnTo>
                  <a:pt x="977" y="2414"/>
                </a:lnTo>
                <a:lnTo>
                  <a:pt x="1017" y="2396"/>
                </a:lnTo>
                <a:lnTo>
                  <a:pt x="32" y="0"/>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8" name="Freeform 463"/>
          <p:cNvSpPr>
            <a:spLocks/>
          </p:cNvSpPr>
          <p:nvPr/>
        </p:nvSpPr>
        <p:spPr bwMode="auto">
          <a:xfrm>
            <a:off x="1174750" y="2193925"/>
            <a:ext cx="12700" cy="9525"/>
          </a:xfrm>
          <a:custGeom>
            <a:avLst/>
            <a:gdLst>
              <a:gd name="T0" fmla="*/ 2147483646 w 173"/>
              <a:gd name="T1" fmla="*/ 2147483646 h 95"/>
              <a:gd name="T2" fmla="*/ 2147483646 w 173"/>
              <a:gd name="T3" fmla="*/ 2147483646 h 95"/>
              <a:gd name="T4" fmla="*/ 0 w 173"/>
              <a:gd name="T5" fmla="*/ 2147483646 h 95"/>
              <a:gd name="T6" fmla="*/ 2147483646 w 173"/>
              <a:gd name="T7" fmla="*/ 0 h 95"/>
              <a:gd name="T8" fmla="*/ 2147483646 w 173"/>
              <a:gd name="T9" fmla="*/ 2147483646 h 95"/>
              <a:gd name="T10" fmla="*/ 0 60000 65536"/>
              <a:gd name="T11" fmla="*/ 0 60000 65536"/>
              <a:gd name="T12" fmla="*/ 0 60000 65536"/>
              <a:gd name="T13" fmla="*/ 0 60000 65536"/>
              <a:gd name="T14" fmla="*/ 0 60000 65536"/>
              <a:gd name="T15" fmla="*/ 0 w 173"/>
              <a:gd name="T16" fmla="*/ 0 h 95"/>
              <a:gd name="T17" fmla="*/ 173 w 173"/>
              <a:gd name="T18" fmla="*/ 95 h 95"/>
            </a:gdLst>
            <a:ahLst/>
            <a:cxnLst>
              <a:cxn ang="T10">
                <a:pos x="T0" y="T1"/>
              </a:cxn>
              <a:cxn ang="T11">
                <a:pos x="T2" y="T3"/>
              </a:cxn>
              <a:cxn ang="T12">
                <a:pos x="T4" y="T5"/>
              </a:cxn>
              <a:cxn ang="T13">
                <a:pos x="T6" y="T7"/>
              </a:cxn>
              <a:cxn ang="T14">
                <a:pos x="T8" y="T9"/>
              </a:cxn>
            </a:cxnLst>
            <a:rect l="T15" t="T16" r="T17" b="T18"/>
            <a:pathLst>
              <a:path w="173" h="95">
                <a:moveTo>
                  <a:pt x="173" y="20"/>
                </a:moveTo>
                <a:lnTo>
                  <a:pt x="7" y="95"/>
                </a:lnTo>
                <a:lnTo>
                  <a:pt x="0" y="75"/>
                </a:lnTo>
                <a:lnTo>
                  <a:pt x="166" y="0"/>
                </a:lnTo>
                <a:lnTo>
                  <a:pt x="173" y="2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39" name="Freeform 464"/>
          <p:cNvSpPr>
            <a:spLocks/>
          </p:cNvSpPr>
          <p:nvPr/>
        </p:nvSpPr>
        <p:spPr bwMode="auto">
          <a:xfrm>
            <a:off x="1171575" y="2185988"/>
            <a:ext cx="14288" cy="15875"/>
          </a:xfrm>
          <a:custGeom>
            <a:avLst/>
            <a:gdLst>
              <a:gd name="T0" fmla="*/ 2147483646 w 200"/>
              <a:gd name="T1" fmla="*/ 2147483646 h 179"/>
              <a:gd name="T2" fmla="*/ 2147483646 w 200"/>
              <a:gd name="T3" fmla="*/ 2147483646 h 179"/>
              <a:gd name="T4" fmla="*/ 0 w 200"/>
              <a:gd name="T5" fmla="*/ 2147483646 h 179"/>
              <a:gd name="T6" fmla="*/ 2147483646 w 200"/>
              <a:gd name="T7" fmla="*/ 0 h 179"/>
              <a:gd name="T8" fmla="*/ 2147483646 w 200"/>
              <a:gd name="T9" fmla="*/ 2147483646 h 179"/>
              <a:gd name="T10" fmla="*/ 2147483646 w 200"/>
              <a:gd name="T11" fmla="*/ 2147483646 h 179"/>
              <a:gd name="T12" fmla="*/ 0 60000 65536"/>
              <a:gd name="T13" fmla="*/ 0 60000 65536"/>
              <a:gd name="T14" fmla="*/ 0 60000 65536"/>
              <a:gd name="T15" fmla="*/ 0 60000 65536"/>
              <a:gd name="T16" fmla="*/ 0 60000 65536"/>
              <a:gd name="T17" fmla="*/ 0 60000 65536"/>
              <a:gd name="T18" fmla="*/ 0 w 200"/>
              <a:gd name="T19" fmla="*/ 0 h 179"/>
              <a:gd name="T20" fmla="*/ 200 w 200"/>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00" h="179">
                <a:moveTo>
                  <a:pt x="200" y="106"/>
                </a:moveTo>
                <a:lnTo>
                  <a:pt x="33" y="179"/>
                </a:lnTo>
                <a:lnTo>
                  <a:pt x="0" y="100"/>
                </a:lnTo>
                <a:lnTo>
                  <a:pt x="58" y="0"/>
                </a:lnTo>
                <a:lnTo>
                  <a:pt x="168" y="26"/>
                </a:lnTo>
                <a:lnTo>
                  <a:pt x="200" y="106"/>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0" name="Freeform 465"/>
          <p:cNvSpPr>
            <a:spLocks/>
          </p:cNvSpPr>
          <p:nvPr/>
        </p:nvSpPr>
        <p:spPr bwMode="auto">
          <a:xfrm>
            <a:off x="1171575" y="2185988"/>
            <a:ext cx="12700" cy="15875"/>
          </a:xfrm>
          <a:custGeom>
            <a:avLst/>
            <a:gdLst>
              <a:gd name="T0" fmla="*/ 2147483646 w 173"/>
              <a:gd name="T1" fmla="*/ 2147483646 h 177"/>
              <a:gd name="T2" fmla="*/ 2147483646 w 173"/>
              <a:gd name="T3" fmla="*/ 2147483646 h 177"/>
              <a:gd name="T4" fmla="*/ 2147483646 w 173"/>
              <a:gd name="T5" fmla="*/ 2147483646 h 177"/>
              <a:gd name="T6" fmla="*/ 2147483646 w 173"/>
              <a:gd name="T7" fmla="*/ 2147483646 h 177"/>
              <a:gd name="T8" fmla="*/ 2147483646 w 173"/>
              <a:gd name="T9" fmla="*/ 2147483646 h 177"/>
              <a:gd name="T10" fmla="*/ 2147483646 w 173"/>
              <a:gd name="T11" fmla="*/ 2147483646 h 177"/>
              <a:gd name="T12" fmla="*/ 2147483646 w 173"/>
              <a:gd name="T13" fmla="*/ 2147483646 h 177"/>
              <a:gd name="T14" fmla="*/ 2147483646 w 173"/>
              <a:gd name="T15" fmla="*/ 2147483646 h 177"/>
              <a:gd name="T16" fmla="*/ 2147483646 w 173"/>
              <a:gd name="T17" fmla="*/ 2147483646 h 177"/>
              <a:gd name="T18" fmla="*/ 2147483646 w 173"/>
              <a:gd name="T19" fmla="*/ 2147483646 h 177"/>
              <a:gd name="T20" fmla="*/ 2147483646 w 173"/>
              <a:gd name="T21" fmla="*/ 2147483646 h 177"/>
              <a:gd name="T22" fmla="*/ 2147483646 w 173"/>
              <a:gd name="T23" fmla="*/ 2147483646 h 177"/>
              <a:gd name="T24" fmla="*/ 2147483646 w 173"/>
              <a:gd name="T25" fmla="*/ 2147483646 h 177"/>
              <a:gd name="T26" fmla="*/ 2147483646 w 173"/>
              <a:gd name="T27" fmla="*/ 2147483646 h 177"/>
              <a:gd name="T28" fmla="*/ 2147483646 w 173"/>
              <a:gd name="T29" fmla="*/ 2147483646 h 177"/>
              <a:gd name="T30" fmla="*/ 2147483646 w 173"/>
              <a:gd name="T31" fmla="*/ 2147483646 h 177"/>
              <a:gd name="T32" fmla="*/ 0 w 173"/>
              <a:gd name="T33" fmla="*/ 2147483646 h 177"/>
              <a:gd name="T34" fmla="*/ 2147483646 w 173"/>
              <a:gd name="T35" fmla="*/ 2147483646 h 177"/>
              <a:gd name="T36" fmla="*/ 2147483646 w 173"/>
              <a:gd name="T37" fmla="*/ 2147483646 h 177"/>
              <a:gd name="T38" fmla="*/ 2147483646 w 173"/>
              <a:gd name="T39" fmla="*/ 2147483646 h 177"/>
              <a:gd name="T40" fmla="*/ 2147483646 w 173"/>
              <a:gd name="T41" fmla="*/ 2147483646 h 177"/>
              <a:gd name="T42" fmla="*/ 2147483646 w 173"/>
              <a:gd name="T43" fmla="*/ 2147483646 h 177"/>
              <a:gd name="T44" fmla="*/ 2147483646 w 173"/>
              <a:gd name="T45" fmla="*/ 2147483646 h 177"/>
              <a:gd name="T46" fmla="*/ 2147483646 w 173"/>
              <a:gd name="T47" fmla="*/ 2147483646 h 177"/>
              <a:gd name="T48" fmla="*/ 2147483646 w 173"/>
              <a:gd name="T49" fmla="*/ 0 h 177"/>
              <a:gd name="T50" fmla="*/ 2147483646 w 173"/>
              <a:gd name="T51" fmla="*/ 2147483646 h 177"/>
              <a:gd name="T52" fmla="*/ 2147483646 w 173"/>
              <a:gd name="T53" fmla="*/ 2147483646 h 177"/>
              <a:gd name="T54" fmla="*/ 2147483646 w 173"/>
              <a:gd name="T55" fmla="*/ 2147483646 h 177"/>
              <a:gd name="T56" fmla="*/ 2147483646 w 173"/>
              <a:gd name="T57" fmla="*/ 2147483646 h 177"/>
              <a:gd name="T58" fmla="*/ 2147483646 w 173"/>
              <a:gd name="T59" fmla="*/ 2147483646 h 177"/>
              <a:gd name="T60" fmla="*/ 2147483646 w 173"/>
              <a:gd name="T61" fmla="*/ 2147483646 h 177"/>
              <a:gd name="T62" fmla="*/ 2147483646 w 173"/>
              <a:gd name="T63" fmla="*/ 2147483646 h 177"/>
              <a:gd name="T64" fmla="*/ 2147483646 w 173"/>
              <a:gd name="T65" fmla="*/ 2147483646 h 177"/>
              <a:gd name="T66" fmla="*/ 2147483646 w 173"/>
              <a:gd name="T67" fmla="*/ 2147483646 h 177"/>
              <a:gd name="T68" fmla="*/ 2147483646 w 173"/>
              <a:gd name="T69" fmla="*/ 2147483646 h 177"/>
              <a:gd name="T70" fmla="*/ 2147483646 w 173"/>
              <a:gd name="T71" fmla="*/ 2147483646 h 177"/>
              <a:gd name="T72" fmla="*/ 2147483646 w 173"/>
              <a:gd name="T73" fmla="*/ 2147483646 h 177"/>
              <a:gd name="T74" fmla="*/ 2147483646 w 173"/>
              <a:gd name="T75" fmla="*/ 2147483646 h 177"/>
              <a:gd name="T76" fmla="*/ 2147483646 w 173"/>
              <a:gd name="T77" fmla="*/ 2147483646 h 177"/>
              <a:gd name="T78" fmla="*/ 2147483646 w 173"/>
              <a:gd name="T79" fmla="*/ 2147483646 h 177"/>
              <a:gd name="T80" fmla="*/ 2147483646 w 173"/>
              <a:gd name="T81" fmla="*/ 2147483646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177"/>
              <a:gd name="T125" fmla="*/ 173 w 173"/>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177">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1" name="Freeform 466"/>
          <p:cNvSpPr>
            <a:spLocks/>
          </p:cNvSpPr>
          <p:nvPr/>
        </p:nvSpPr>
        <p:spPr bwMode="auto">
          <a:xfrm>
            <a:off x="1173163" y="2185988"/>
            <a:ext cx="9525" cy="14287"/>
          </a:xfrm>
          <a:custGeom>
            <a:avLst/>
            <a:gdLst>
              <a:gd name="T0" fmla="*/ 2147483646 w 142"/>
              <a:gd name="T1" fmla="*/ 2147483646 h 175"/>
              <a:gd name="T2" fmla="*/ 2147483646 w 142"/>
              <a:gd name="T3" fmla="*/ 2147483646 h 175"/>
              <a:gd name="T4" fmla="*/ 2147483646 w 142"/>
              <a:gd name="T5" fmla="*/ 2147483646 h 175"/>
              <a:gd name="T6" fmla="*/ 2147483646 w 142"/>
              <a:gd name="T7" fmla="*/ 2147483646 h 175"/>
              <a:gd name="T8" fmla="*/ 2147483646 w 142"/>
              <a:gd name="T9" fmla="*/ 2147483646 h 175"/>
              <a:gd name="T10" fmla="*/ 2147483646 w 142"/>
              <a:gd name="T11" fmla="*/ 2147483646 h 175"/>
              <a:gd name="T12" fmla="*/ 2147483646 w 142"/>
              <a:gd name="T13" fmla="*/ 2147483646 h 175"/>
              <a:gd name="T14" fmla="*/ 2147483646 w 142"/>
              <a:gd name="T15" fmla="*/ 2147483646 h 175"/>
              <a:gd name="T16" fmla="*/ 2147483646 w 142"/>
              <a:gd name="T17" fmla="*/ 2147483646 h 175"/>
              <a:gd name="T18" fmla="*/ 2147483646 w 142"/>
              <a:gd name="T19" fmla="*/ 2147483646 h 175"/>
              <a:gd name="T20" fmla="*/ 2147483646 w 142"/>
              <a:gd name="T21" fmla="*/ 2147483646 h 175"/>
              <a:gd name="T22" fmla="*/ 2147483646 w 142"/>
              <a:gd name="T23" fmla="*/ 2147483646 h 175"/>
              <a:gd name="T24" fmla="*/ 2147483646 w 142"/>
              <a:gd name="T25" fmla="*/ 2147483646 h 175"/>
              <a:gd name="T26" fmla="*/ 2147483646 w 142"/>
              <a:gd name="T27" fmla="*/ 2147483646 h 175"/>
              <a:gd name="T28" fmla="*/ 2147483646 w 142"/>
              <a:gd name="T29" fmla="*/ 2147483646 h 175"/>
              <a:gd name="T30" fmla="*/ 2147483646 w 142"/>
              <a:gd name="T31" fmla="*/ 2147483646 h 175"/>
              <a:gd name="T32" fmla="*/ 0 w 142"/>
              <a:gd name="T33" fmla="*/ 2147483646 h 175"/>
              <a:gd name="T34" fmla="*/ 2147483646 w 142"/>
              <a:gd name="T35" fmla="*/ 2147483646 h 175"/>
              <a:gd name="T36" fmla="*/ 2147483646 w 142"/>
              <a:gd name="T37" fmla="*/ 2147483646 h 175"/>
              <a:gd name="T38" fmla="*/ 2147483646 w 142"/>
              <a:gd name="T39" fmla="*/ 2147483646 h 175"/>
              <a:gd name="T40" fmla="*/ 2147483646 w 142"/>
              <a:gd name="T41" fmla="*/ 2147483646 h 175"/>
              <a:gd name="T42" fmla="*/ 2147483646 w 142"/>
              <a:gd name="T43" fmla="*/ 2147483646 h 175"/>
              <a:gd name="T44" fmla="*/ 2147483646 w 142"/>
              <a:gd name="T45" fmla="*/ 2147483646 h 175"/>
              <a:gd name="T46" fmla="*/ 2147483646 w 142"/>
              <a:gd name="T47" fmla="*/ 2147483646 h 175"/>
              <a:gd name="T48" fmla="*/ 2147483646 w 142"/>
              <a:gd name="T49" fmla="*/ 0 h 175"/>
              <a:gd name="T50" fmla="*/ 2147483646 w 142"/>
              <a:gd name="T51" fmla="*/ 2147483646 h 175"/>
              <a:gd name="T52" fmla="*/ 2147483646 w 142"/>
              <a:gd name="T53" fmla="*/ 2147483646 h 175"/>
              <a:gd name="T54" fmla="*/ 2147483646 w 142"/>
              <a:gd name="T55" fmla="*/ 2147483646 h 175"/>
              <a:gd name="T56" fmla="*/ 2147483646 w 142"/>
              <a:gd name="T57" fmla="*/ 2147483646 h 175"/>
              <a:gd name="T58" fmla="*/ 2147483646 w 142"/>
              <a:gd name="T59" fmla="*/ 2147483646 h 175"/>
              <a:gd name="T60" fmla="*/ 2147483646 w 142"/>
              <a:gd name="T61" fmla="*/ 2147483646 h 175"/>
              <a:gd name="T62" fmla="*/ 2147483646 w 142"/>
              <a:gd name="T63" fmla="*/ 2147483646 h 175"/>
              <a:gd name="T64" fmla="*/ 2147483646 w 142"/>
              <a:gd name="T65" fmla="*/ 2147483646 h 175"/>
              <a:gd name="T66" fmla="*/ 2147483646 w 142"/>
              <a:gd name="T67" fmla="*/ 2147483646 h 175"/>
              <a:gd name="T68" fmla="*/ 2147483646 w 142"/>
              <a:gd name="T69" fmla="*/ 2147483646 h 175"/>
              <a:gd name="T70" fmla="*/ 2147483646 w 142"/>
              <a:gd name="T71" fmla="*/ 2147483646 h 175"/>
              <a:gd name="T72" fmla="*/ 2147483646 w 142"/>
              <a:gd name="T73" fmla="*/ 2147483646 h 175"/>
              <a:gd name="T74" fmla="*/ 2147483646 w 142"/>
              <a:gd name="T75" fmla="*/ 2147483646 h 175"/>
              <a:gd name="T76" fmla="*/ 2147483646 w 142"/>
              <a:gd name="T77" fmla="*/ 2147483646 h 175"/>
              <a:gd name="T78" fmla="*/ 2147483646 w 142"/>
              <a:gd name="T79" fmla="*/ 2147483646 h 175"/>
              <a:gd name="T80" fmla="*/ 2147483646 w 142"/>
              <a:gd name="T81" fmla="*/ 2147483646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175"/>
              <a:gd name="T125" fmla="*/ 142 w 142"/>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175">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2" name="Freeform 467"/>
          <p:cNvSpPr>
            <a:spLocks/>
          </p:cNvSpPr>
          <p:nvPr/>
        </p:nvSpPr>
        <p:spPr bwMode="auto">
          <a:xfrm>
            <a:off x="1173163" y="2185988"/>
            <a:ext cx="7937" cy="14287"/>
          </a:xfrm>
          <a:custGeom>
            <a:avLst/>
            <a:gdLst>
              <a:gd name="T0" fmla="*/ 2147483646 w 116"/>
              <a:gd name="T1" fmla="*/ 2147483646 h 172"/>
              <a:gd name="T2" fmla="*/ 2147483646 w 116"/>
              <a:gd name="T3" fmla="*/ 2147483646 h 172"/>
              <a:gd name="T4" fmla="*/ 2147483646 w 116"/>
              <a:gd name="T5" fmla="*/ 2147483646 h 172"/>
              <a:gd name="T6" fmla="*/ 2147483646 w 116"/>
              <a:gd name="T7" fmla="*/ 2147483646 h 172"/>
              <a:gd name="T8" fmla="*/ 2147483646 w 116"/>
              <a:gd name="T9" fmla="*/ 2147483646 h 172"/>
              <a:gd name="T10" fmla="*/ 2147483646 w 116"/>
              <a:gd name="T11" fmla="*/ 2147483646 h 172"/>
              <a:gd name="T12" fmla="*/ 2147483646 w 116"/>
              <a:gd name="T13" fmla="*/ 2147483646 h 172"/>
              <a:gd name="T14" fmla="*/ 2147483646 w 116"/>
              <a:gd name="T15" fmla="*/ 2147483646 h 172"/>
              <a:gd name="T16" fmla="*/ 2147483646 w 116"/>
              <a:gd name="T17" fmla="*/ 2147483646 h 172"/>
              <a:gd name="T18" fmla="*/ 2147483646 w 116"/>
              <a:gd name="T19" fmla="*/ 2147483646 h 172"/>
              <a:gd name="T20" fmla="*/ 2147483646 w 116"/>
              <a:gd name="T21" fmla="*/ 2147483646 h 172"/>
              <a:gd name="T22" fmla="*/ 2147483646 w 116"/>
              <a:gd name="T23" fmla="*/ 2147483646 h 172"/>
              <a:gd name="T24" fmla="*/ 2147483646 w 116"/>
              <a:gd name="T25" fmla="*/ 2147483646 h 172"/>
              <a:gd name="T26" fmla="*/ 2147483646 w 116"/>
              <a:gd name="T27" fmla="*/ 2147483646 h 172"/>
              <a:gd name="T28" fmla="*/ 2147483646 w 116"/>
              <a:gd name="T29" fmla="*/ 2147483646 h 172"/>
              <a:gd name="T30" fmla="*/ 2147483646 w 116"/>
              <a:gd name="T31" fmla="*/ 2147483646 h 172"/>
              <a:gd name="T32" fmla="*/ 0 w 116"/>
              <a:gd name="T33" fmla="*/ 2147483646 h 172"/>
              <a:gd name="T34" fmla="*/ 2147483646 w 116"/>
              <a:gd name="T35" fmla="*/ 2147483646 h 172"/>
              <a:gd name="T36" fmla="*/ 2147483646 w 116"/>
              <a:gd name="T37" fmla="*/ 2147483646 h 172"/>
              <a:gd name="T38" fmla="*/ 2147483646 w 116"/>
              <a:gd name="T39" fmla="*/ 2147483646 h 172"/>
              <a:gd name="T40" fmla="*/ 2147483646 w 116"/>
              <a:gd name="T41" fmla="*/ 2147483646 h 172"/>
              <a:gd name="T42" fmla="*/ 2147483646 w 116"/>
              <a:gd name="T43" fmla="*/ 2147483646 h 172"/>
              <a:gd name="T44" fmla="*/ 2147483646 w 116"/>
              <a:gd name="T45" fmla="*/ 2147483646 h 172"/>
              <a:gd name="T46" fmla="*/ 2147483646 w 116"/>
              <a:gd name="T47" fmla="*/ 2147483646 h 172"/>
              <a:gd name="T48" fmla="*/ 2147483646 w 116"/>
              <a:gd name="T49" fmla="*/ 0 h 172"/>
              <a:gd name="T50" fmla="*/ 2147483646 w 116"/>
              <a:gd name="T51" fmla="*/ 2147483646 h 172"/>
              <a:gd name="T52" fmla="*/ 2147483646 w 116"/>
              <a:gd name="T53" fmla="*/ 2147483646 h 172"/>
              <a:gd name="T54" fmla="*/ 2147483646 w 116"/>
              <a:gd name="T55" fmla="*/ 2147483646 h 172"/>
              <a:gd name="T56" fmla="*/ 2147483646 w 116"/>
              <a:gd name="T57" fmla="*/ 2147483646 h 172"/>
              <a:gd name="T58" fmla="*/ 2147483646 w 116"/>
              <a:gd name="T59" fmla="*/ 2147483646 h 172"/>
              <a:gd name="T60" fmla="*/ 2147483646 w 116"/>
              <a:gd name="T61" fmla="*/ 2147483646 h 172"/>
              <a:gd name="T62" fmla="*/ 2147483646 w 116"/>
              <a:gd name="T63" fmla="*/ 2147483646 h 172"/>
              <a:gd name="T64" fmla="*/ 2147483646 w 116"/>
              <a:gd name="T65" fmla="*/ 2147483646 h 172"/>
              <a:gd name="T66" fmla="*/ 2147483646 w 116"/>
              <a:gd name="T67" fmla="*/ 2147483646 h 172"/>
              <a:gd name="T68" fmla="*/ 2147483646 w 116"/>
              <a:gd name="T69" fmla="*/ 2147483646 h 172"/>
              <a:gd name="T70" fmla="*/ 2147483646 w 116"/>
              <a:gd name="T71" fmla="*/ 2147483646 h 172"/>
              <a:gd name="T72" fmla="*/ 2147483646 w 116"/>
              <a:gd name="T73" fmla="*/ 2147483646 h 172"/>
              <a:gd name="T74" fmla="*/ 2147483646 w 116"/>
              <a:gd name="T75" fmla="*/ 2147483646 h 172"/>
              <a:gd name="T76" fmla="*/ 2147483646 w 116"/>
              <a:gd name="T77" fmla="*/ 2147483646 h 172"/>
              <a:gd name="T78" fmla="*/ 2147483646 w 116"/>
              <a:gd name="T79" fmla="*/ 2147483646 h 172"/>
              <a:gd name="T80" fmla="*/ 2147483646 w 116"/>
              <a:gd name="T81" fmla="*/ 2147483646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6"/>
              <a:gd name="T124" fmla="*/ 0 h 172"/>
              <a:gd name="T125" fmla="*/ 116 w 116"/>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6" h="172">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3" name="Freeform 468"/>
          <p:cNvSpPr>
            <a:spLocks/>
          </p:cNvSpPr>
          <p:nvPr/>
        </p:nvSpPr>
        <p:spPr bwMode="auto">
          <a:xfrm>
            <a:off x="1173163" y="2185988"/>
            <a:ext cx="6350" cy="14287"/>
          </a:xfrm>
          <a:custGeom>
            <a:avLst/>
            <a:gdLst>
              <a:gd name="T0" fmla="*/ 2147483646 w 88"/>
              <a:gd name="T1" fmla="*/ 2147483646 h 170"/>
              <a:gd name="T2" fmla="*/ 2147483646 w 88"/>
              <a:gd name="T3" fmla="*/ 2147483646 h 170"/>
              <a:gd name="T4" fmla="*/ 2147483646 w 88"/>
              <a:gd name="T5" fmla="*/ 2147483646 h 170"/>
              <a:gd name="T6" fmla="*/ 2147483646 w 88"/>
              <a:gd name="T7" fmla="*/ 2147483646 h 170"/>
              <a:gd name="T8" fmla="*/ 2147483646 w 88"/>
              <a:gd name="T9" fmla="*/ 2147483646 h 170"/>
              <a:gd name="T10" fmla="*/ 2147483646 w 88"/>
              <a:gd name="T11" fmla="*/ 2147483646 h 170"/>
              <a:gd name="T12" fmla="*/ 2147483646 w 88"/>
              <a:gd name="T13" fmla="*/ 2147483646 h 170"/>
              <a:gd name="T14" fmla="*/ 2147483646 w 88"/>
              <a:gd name="T15" fmla="*/ 2147483646 h 170"/>
              <a:gd name="T16" fmla="*/ 2147483646 w 88"/>
              <a:gd name="T17" fmla="*/ 2147483646 h 170"/>
              <a:gd name="T18" fmla="*/ 2147483646 w 88"/>
              <a:gd name="T19" fmla="*/ 2147483646 h 170"/>
              <a:gd name="T20" fmla="*/ 2147483646 w 88"/>
              <a:gd name="T21" fmla="*/ 2147483646 h 170"/>
              <a:gd name="T22" fmla="*/ 2147483646 w 88"/>
              <a:gd name="T23" fmla="*/ 2147483646 h 170"/>
              <a:gd name="T24" fmla="*/ 2147483646 w 88"/>
              <a:gd name="T25" fmla="*/ 2147483646 h 170"/>
              <a:gd name="T26" fmla="*/ 2147483646 w 88"/>
              <a:gd name="T27" fmla="*/ 2147483646 h 170"/>
              <a:gd name="T28" fmla="*/ 2147483646 w 88"/>
              <a:gd name="T29" fmla="*/ 2147483646 h 170"/>
              <a:gd name="T30" fmla="*/ 2147483646 w 88"/>
              <a:gd name="T31" fmla="*/ 2147483646 h 170"/>
              <a:gd name="T32" fmla="*/ 0 w 88"/>
              <a:gd name="T33" fmla="*/ 2147483646 h 170"/>
              <a:gd name="T34" fmla="*/ 2147483646 w 88"/>
              <a:gd name="T35" fmla="*/ 2147483646 h 170"/>
              <a:gd name="T36" fmla="*/ 2147483646 w 88"/>
              <a:gd name="T37" fmla="*/ 2147483646 h 170"/>
              <a:gd name="T38" fmla="*/ 2147483646 w 88"/>
              <a:gd name="T39" fmla="*/ 2147483646 h 170"/>
              <a:gd name="T40" fmla="*/ 2147483646 w 88"/>
              <a:gd name="T41" fmla="*/ 2147483646 h 170"/>
              <a:gd name="T42" fmla="*/ 2147483646 w 88"/>
              <a:gd name="T43" fmla="*/ 2147483646 h 170"/>
              <a:gd name="T44" fmla="*/ 2147483646 w 88"/>
              <a:gd name="T45" fmla="*/ 2147483646 h 170"/>
              <a:gd name="T46" fmla="*/ 2147483646 w 88"/>
              <a:gd name="T47" fmla="*/ 2147483646 h 170"/>
              <a:gd name="T48" fmla="*/ 2147483646 w 88"/>
              <a:gd name="T49" fmla="*/ 0 h 170"/>
              <a:gd name="T50" fmla="*/ 2147483646 w 88"/>
              <a:gd name="T51" fmla="*/ 2147483646 h 170"/>
              <a:gd name="T52" fmla="*/ 2147483646 w 88"/>
              <a:gd name="T53" fmla="*/ 2147483646 h 170"/>
              <a:gd name="T54" fmla="*/ 2147483646 w 88"/>
              <a:gd name="T55" fmla="*/ 2147483646 h 170"/>
              <a:gd name="T56" fmla="*/ 2147483646 w 88"/>
              <a:gd name="T57" fmla="*/ 2147483646 h 170"/>
              <a:gd name="T58" fmla="*/ 2147483646 w 88"/>
              <a:gd name="T59" fmla="*/ 2147483646 h 170"/>
              <a:gd name="T60" fmla="*/ 2147483646 w 88"/>
              <a:gd name="T61" fmla="*/ 2147483646 h 170"/>
              <a:gd name="T62" fmla="*/ 2147483646 w 88"/>
              <a:gd name="T63" fmla="*/ 2147483646 h 170"/>
              <a:gd name="T64" fmla="*/ 2147483646 w 88"/>
              <a:gd name="T65" fmla="*/ 2147483646 h 170"/>
              <a:gd name="T66" fmla="*/ 2147483646 w 88"/>
              <a:gd name="T67" fmla="*/ 2147483646 h 170"/>
              <a:gd name="T68" fmla="*/ 2147483646 w 88"/>
              <a:gd name="T69" fmla="*/ 2147483646 h 170"/>
              <a:gd name="T70" fmla="*/ 2147483646 w 88"/>
              <a:gd name="T71" fmla="*/ 2147483646 h 170"/>
              <a:gd name="T72" fmla="*/ 2147483646 w 88"/>
              <a:gd name="T73" fmla="*/ 2147483646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70"/>
              <a:gd name="T113" fmla="*/ 88 w 88"/>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7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4" name="Freeform 469"/>
          <p:cNvSpPr>
            <a:spLocks/>
          </p:cNvSpPr>
          <p:nvPr/>
        </p:nvSpPr>
        <p:spPr bwMode="auto">
          <a:xfrm>
            <a:off x="1174750" y="2185988"/>
            <a:ext cx="3175" cy="14287"/>
          </a:xfrm>
          <a:custGeom>
            <a:avLst/>
            <a:gdLst>
              <a:gd name="T0" fmla="*/ 2147483646 w 59"/>
              <a:gd name="T1" fmla="*/ 2147483646 h 167"/>
              <a:gd name="T2" fmla="*/ 2147483646 w 59"/>
              <a:gd name="T3" fmla="*/ 2147483646 h 167"/>
              <a:gd name="T4" fmla="*/ 0 w 59"/>
              <a:gd name="T5" fmla="*/ 2147483646 h 167"/>
              <a:gd name="T6" fmla="*/ 2147483646 w 59"/>
              <a:gd name="T7" fmla="*/ 0 h 167"/>
              <a:gd name="T8" fmla="*/ 2147483646 w 59"/>
              <a:gd name="T9" fmla="*/ 2147483646 h 167"/>
              <a:gd name="T10" fmla="*/ 2147483646 w 59"/>
              <a:gd name="T11" fmla="*/ 2147483646 h 167"/>
              <a:gd name="T12" fmla="*/ 0 60000 65536"/>
              <a:gd name="T13" fmla="*/ 0 60000 65536"/>
              <a:gd name="T14" fmla="*/ 0 60000 65536"/>
              <a:gd name="T15" fmla="*/ 0 60000 65536"/>
              <a:gd name="T16" fmla="*/ 0 60000 65536"/>
              <a:gd name="T17" fmla="*/ 0 60000 65536"/>
              <a:gd name="T18" fmla="*/ 0 w 59"/>
              <a:gd name="T19" fmla="*/ 0 h 167"/>
              <a:gd name="T20" fmla="*/ 59 w 59"/>
              <a:gd name="T21" fmla="*/ 167 h 167"/>
            </a:gdLst>
            <a:ahLst/>
            <a:cxnLst>
              <a:cxn ang="T12">
                <a:pos x="T0" y="T1"/>
              </a:cxn>
              <a:cxn ang="T13">
                <a:pos x="T2" y="T3"/>
              </a:cxn>
              <a:cxn ang="T14">
                <a:pos x="T4" y="T5"/>
              </a:cxn>
              <a:cxn ang="T15">
                <a:pos x="T6" y="T7"/>
              </a:cxn>
              <a:cxn ang="T16">
                <a:pos x="T8" y="T9"/>
              </a:cxn>
              <a:cxn ang="T17">
                <a:pos x="T10" y="T11"/>
              </a:cxn>
            </a:cxnLst>
            <a:rect l="T18" t="T19" r="T20" b="T21"/>
            <a:pathLst>
              <a:path w="59" h="167">
                <a:moveTo>
                  <a:pt x="59" y="155"/>
                </a:moveTo>
                <a:lnTo>
                  <a:pt x="33" y="167"/>
                </a:lnTo>
                <a:lnTo>
                  <a:pt x="0" y="87"/>
                </a:lnTo>
                <a:lnTo>
                  <a:pt x="29" y="0"/>
                </a:lnTo>
                <a:lnTo>
                  <a:pt x="26" y="76"/>
                </a:lnTo>
                <a:lnTo>
                  <a:pt x="59" y="155"/>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5" name="Freeform 470"/>
          <p:cNvSpPr>
            <a:spLocks/>
          </p:cNvSpPr>
          <p:nvPr/>
        </p:nvSpPr>
        <p:spPr bwMode="auto">
          <a:xfrm>
            <a:off x="1171575" y="2187575"/>
            <a:ext cx="12700" cy="6350"/>
          </a:xfrm>
          <a:custGeom>
            <a:avLst/>
            <a:gdLst>
              <a:gd name="T0" fmla="*/ 2147483646 w 172"/>
              <a:gd name="T1" fmla="*/ 2147483646 h 81"/>
              <a:gd name="T2" fmla="*/ 2147483646 w 172"/>
              <a:gd name="T3" fmla="*/ 0 h 81"/>
              <a:gd name="T4" fmla="*/ 0 w 172"/>
              <a:gd name="T5" fmla="*/ 2147483646 h 81"/>
              <a:gd name="T6" fmla="*/ 2147483646 w 172"/>
              <a:gd name="T7" fmla="*/ 2147483646 h 81"/>
              <a:gd name="T8" fmla="*/ 2147483646 w 172"/>
              <a:gd name="T9" fmla="*/ 2147483646 h 81"/>
              <a:gd name="T10" fmla="*/ 2147483646 w 172"/>
              <a:gd name="T11" fmla="*/ 2147483646 h 81"/>
              <a:gd name="T12" fmla="*/ 0 60000 65536"/>
              <a:gd name="T13" fmla="*/ 0 60000 65536"/>
              <a:gd name="T14" fmla="*/ 0 60000 65536"/>
              <a:gd name="T15" fmla="*/ 0 60000 65536"/>
              <a:gd name="T16" fmla="*/ 0 60000 65536"/>
              <a:gd name="T17" fmla="*/ 0 60000 65536"/>
              <a:gd name="T18" fmla="*/ 0 w 172"/>
              <a:gd name="T19" fmla="*/ 0 h 81"/>
              <a:gd name="T20" fmla="*/ 172 w 172"/>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72" h="81">
                <a:moveTo>
                  <a:pt x="170" y="4"/>
                </a:moveTo>
                <a:lnTo>
                  <a:pt x="168" y="0"/>
                </a:lnTo>
                <a:lnTo>
                  <a:pt x="0" y="73"/>
                </a:lnTo>
                <a:lnTo>
                  <a:pt x="4" y="81"/>
                </a:lnTo>
                <a:lnTo>
                  <a:pt x="172" y="8"/>
                </a:lnTo>
                <a:lnTo>
                  <a:pt x="170" y="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6" name="Freeform 471"/>
          <p:cNvSpPr>
            <a:spLocks/>
          </p:cNvSpPr>
          <p:nvPr/>
        </p:nvSpPr>
        <p:spPr bwMode="auto">
          <a:xfrm>
            <a:off x="1244600" y="2406650"/>
            <a:ext cx="15875" cy="9525"/>
          </a:xfrm>
          <a:custGeom>
            <a:avLst/>
            <a:gdLst>
              <a:gd name="T0" fmla="*/ 2147483646 w 216"/>
              <a:gd name="T1" fmla="*/ 2147483646 h 103"/>
              <a:gd name="T2" fmla="*/ 2147483646 w 216"/>
              <a:gd name="T3" fmla="*/ 2147483646 h 103"/>
              <a:gd name="T4" fmla="*/ 0 w 216"/>
              <a:gd name="T5" fmla="*/ 2147483646 h 103"/>
              <a:gd name="T6" fmla="*/ 2147483646 w 216"/>
              <a:gd name="T7" fmla="*/ 0 h 103"/>
              <a:gd name="T8" fmla="*/ 2147483646 w 216"/>
              <a:gd name="T9" fmla="*/ 2147483646 h 103"/>
              <a:gd name="T10" fmla="*/ 0 60000 65536"/>
              <a:gd name="T11" fmla="*/ 0 60000 65536"/>
              <a:gd name="T12" fmla="*/ 0 60000 65536"/>
              <a:gd name="T13" fmla="*/ 0 60000 65536"/>
              <a:gd name="T14" fmla="*/ 0 60000 65536"/>
              <a:gd name="T15" fmla="*/ 0 w 216"/>
              <a:gd name="T16" fmla="*/ 0 h 103"/>
              <a:gd name="T17" fmla="*/ 216 w 216"/>
              <a:gd name="T18" fmla="*/ 103 h 103"/>
            </a:gdLst>
            <a:ahLst/>
            <a:cxnLst>
              <a:cxn ang="T10">
                <a:pos x="T0" y="T1"/>
              </a:cxn>
              <a:cxn ang="T11">
                <a:pos x="T2" y="T3"/>
              </a:cxn>
              <a:cxn ang="T12">
                <a:pos x="T4" y="T5"/>
              </a:cxn>
              <a:cxn ang="T13">
                <a:pos x="T6" y="T7"/>
              </a:cxn>
              <a:cxn ang="T14">
                <a:pos x="T8" y="T9"/>
              </a:cxn>
            </a:cxnLst>
            <a:rect l="T15" t="T16" r="T17" b="T18"/>
            <a:pathLst>
              <a:path w="216" h="103">
                <a:moveTo>
                  <a:pt x="216" y="12"/>
                </a:moveTo>
                <a:lnTo>
                  <a:pt x="4" y="103"/>
                </a:lnTo>
                <a:lnTo>
                  <a:pt x="0" y="93"/>
                </a:lnTo>
                <a:lnTo>
                  <a:pt x="211" y="0"/>
                </a:lnTo>
                <a:lnTo>
                  <a:pt x="216" y="12"/>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7" name="Freeform 472"/>
          <p:cNvSpPr>
            <a:spLocks/>
          </p:cNvSpPr>
          <p:nvPr/>
        </p:nvSpPr>
        <p:spPr bwMode="auto">
          <a:xfrm>
            <a:off x="1244600" y="2408238"/>
            <a:ext cx="17463" cy="25400"/>
          </a:xfrm>
          <a:custGeom>
            <a:avLst/>
            <a:gdLst>
              <a:gd name="T0" fmla="*/ 2147483646 w 250"/>
              <a:gd name="T1" fmla="*/ 2147483646 h 298"/>
              <a:gd name="T2" fmla="*/ 2147483646 w 250"/>
              <a:gd name="T3" fmla="*/ 2147483646 h 298"/>
              <a:gd name="T4" fmla="*/ 2147483646 w 250"/>
              <a:gd name="T5" fmla="*/ 2147483646 h 298"/>
              <a:gd name="T6" fmla="*/ 2147483646 w 250"/>
              <a:gd name="T7" fmla="*/ 2147483646 h 298"/>
              <a:gd name="T8" fmla="*/ 2147483646 w 250"/>
              <a:gd name="T9" fmla="*/ 2147483646 h 298"/>
              <a:gd name="T10" fmla="*/ 2147483646 w 250"/>
              <a:gd name="T11" fmla="*/ 2147483646 h 298"/>
              <a:gd name="T12" fmla="*/ 2147483646 w 250"/>
              <a:gd name="T13" fmla="*/ 2147483646 h 298"/>
              <a:gd name="T14" fmla="*/ 2147483646 w 250"/>
              <a:gd name="T15" fmla="*/ 2147483646 h 298"/>
              <a:gd name="T16" fmla="*/ 2147483646 w 250"/>
              <a:gd name="T17" fmla="*/ 0 h 298"/>
              <a:gd name="T18" fmla="*/ 2147483646 w 250"/>
              <a:gd name="T19" fmla="*/ 2147483646 h 298"/>
              <a:gd name="T20" fmla="*/ 2147483646 w 250"/>
              <a:gd name="T21" fmla="*/ 2147483646 h 298"/>
              <a:gd name="T22" fmla="*/ 2147483646 w 250"/>
              <a:gd name="T23" fmla="*/ 2147483646 h 298"/>
              <a:gd name="T24" fmla="*/ 2147483646 w 250"/>
              <a:gd name="T25" fmla="*/ 2147483646 h 298"/>
              <a:gd name="T26" fmla="*/ 2147483646 w 250"/>
              <a:gd name="T27" fmla="*/ 2147483646 h 298"/>
              <a:gd name="T28" fmla="*/ 2147483646 w 250"/>
              <a:gd name="T29" fmla="*/ 2147483646 h 298"/>
              <a:gd name="T30" fmla="*/ 2147483646 w 250"/>
              <a:gd name="T31" fmla="*/ 2147483646 h 298"/>
              <a:gd name="T32" fmla="*/ 2147483646 w 250"/>
              <a:gd name="T33" fmla="*/ 2147483646 h 298"/>
              <a:gd name="T34" fmla="*/ 2147483646 w 250"/>
              <a:gd name="T35" fmla="*/ 2147483646 h 298"/>
              <a:gd name="T36" fmla="*/ 2147483646 w 250"/>
              <a:gd name="T37" fmla="*/ 2147483646 h 298"/>
              <a:gd name="T38" fmla="*/ 2147483646 w 250"/>
              <a:gd name="T39" fmla="*/ 2147483646 h 298"/>
              <a:gd name="T40" fmla="*/ 2147483646 w 250"/>
              <a:gd name="T41" fmla="*/ 2147483646 h 298"/>
              <a:gd name="T42" fmla="*/ 2147483646 w 250"/>
              <a:gd name="T43" fmla="*/ 2147483646 h 298"/>
              <a:gd name="T44" fmla="*/ 2147483646 w 250"/>
              <a:gd name="T45" fmla="*/ 2147483646 h 298"/>
              <a:gd name="T46" fmla="*/ 2147483646 w 250"/>
              <a:gd name="T47" fmla="*/ 2147483646 h 298"/>
              <a:gd name="T48" fmla="*/ 0 w 250"/>
              <a:gd name="T49" fmla="*/ 2147483646 h 298"/>
              <a:gd name="T50" fmla="*/ 2147483646 w 250"/>
              <a:gd name="T51" fmla="*/ 2147483646 h 298"/>
              <a:gd name="T52" fmla="*/ 2147483646 w 250"/>
              <a:gd name="T53" fmla="*/ 2147483646 h 298"/>
              <a:gd name="T54" fmla="*/ 2147483646 w 250"/>
              <a:gd name="T55" fmla="*/ 2147483646 h 298"/>
              <a:gd name="T56" fmla="*/ 2147483646 w 250"/>
              <a:gd name="T57" fmla="*/ 2147483646 h 298"/>
              <a:gd name="T58" fmla="*/ 2147483646 w 250"/>
              <a:gd name="T59" fmla="*/ 2147483646 h 298"/>
              <a:gd name="T60" fmla="*/ 2147483646 w 250"/>
              <a:gd name="T61" fmla="*/ 2147483646 h 298"/>
              <a:gd name="T62" fmla="*/ 2147483646 w 250"/>
              <a:gd name="T63" fmla="*/ 2147483646 h 298"/>
              <a:gd name="T64" fmla="*/ 2147483646 w 250"/>
              <a:gd name="T65" fmla="*/ 2147483646 h 298"/>
              <a:gd name="T66" fmla="*/ 2147483646 w 250"/>
              <a:gd name="T67" fmla="*/ 2147483646 h 298"/>
              <a:gd name="T68" fmla="*/ 2147483646 w 250"/>
              <a:gd name="T69" fmla="*/ 2147483646 h 298"/>
              <a:gd name="T70" fmla="*/ 2147483646 w 250"/>
              <a:gd name="T71" fmla="*/ 2147483646 h 298"/>
              <a:gd name="T72" fmla="*/ 2147483646 w 250"/>
              <a:gd name="T73" fmla="*/ 2147483646 h 298"/>
              <a:gd name="T74" fmla="*/ 2147483646 w 250"/>
              <a:gd name="T75" fmla="*/ 2147483646 h 298"/>
              <a:gd name="T76" fmla="*/ 2147483646 w 250"/>
              <a:gd name="T77" fmla="*/ 2147483646 h 298"/>
              <a:gd name="T78" fmla="*/ 2147483646 w 250"/>
              <a:gd name="T79" fmla="*/ 2147483646 h 298"/>
              <a:gd name="T80" fmla="*/ 2147483646 w 250"/>
              <a:gd name="T81" fmla="*/ 2147483646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0"/>
              <a:gd name="T124" fmla="*/ 0 h 298"/>
              <a:gd name="T125" fmla="*/ 250 w 250"/>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0" h="298">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8" name="Freeform 473"/>
          <p:cNvSpPr>
            <a:spLocks/>
          </p:cNvSpPr>
          <p:nvPr/>
        </p:nvSpPr>
        <p:spPr bwMode="auto">
          <a:xfrm>
            <a:off x="1244600" y="2408238"/>
            <a:ext cx="15875" cy="25400"/>
          </a:xfrm>
          <a:custGeom>
            <a:avLst/>
            <a:gdLst>
              <a:gd name="T0" fmla="*/ 2147483646 w 226"/>
              <a:gd name="T1" fmla="*/ 2147483646 h 287"/>
              <a:gd name="T2" fmla="*/ 2147483646 w 226"/>
              <a:gd name="T3" fmla="*/ 2147483646 h 287"/>
              <a:gd name="T4" fmla="*/ 2147483646 w 226"/>
              <a:gd name="T5" fmla="*/ 2147483646 h 287"/>
              <a:gd name="T6" fmla="*/ 2147483646 w 226"/>
              <a:gd name="T7" fmla="*/ 2147483646 h 287"/>
              <a:gd name="T8" fmla="*/ 2147483646 w 226"/>
              <a:gd name="T9" fmla="*/ 2147483646 h 287"/>
              <a:gd name="T10" fmla="*/ 2147483646 w 226"/>
              <a:gd name="T11" fmla="*/ 2147483646 h 287"/>
              <a:gd name="T12" fmla="*/ 2147483646 w 226"/>
              <a:gd name="T13" fmla="*/ 2147483646 h 287"/>
              <a:gd name="T14" fmla="*/ 2147483646 w 226"/>
              <a:gd name="T15" fmla="*/ 2147483646 h 287"/>
              <a:gd name="T16" fmla="*/ 2147483646 w 226"/>
              <a:gd name="T17" fmla="*/ 0 h 287"/>
              <a:gd name="T18" fmla="*/ 2147483646 w 226"/>
              <a:gd name="T19" fmla="*/ 2147483646 h 287"/>
              <a:gd name="T20" fmla="*/ 2147483646 w 226"/>
              <a:gd name="T21" fmla="*/ 2147483646 h 287"/>
              <a:gd name="T22" fmla="*/ 2147483646 w 226"/>
              <a:gd name="T23" fmla="*/ 2147483646 h 287"/>
              <a:gd name="T24" fmla="*/ 2147483646 w 226"/>
              <a:gd name="T25" fmla="*/ 2147483646 h 287"/>
              <a:gd name="T26" fmla="*/ 2147483646 w 226"/>
              <a:gd name="T27" fmla="*/ 2147483646 h 287"/>
              <a:gd name="T28" fmla="*/ 2147483646 w 226"/>
              <a:gd name="T29" fmla="*/ 2147483646 h 287"/>
              <a:gd name="T30" fmla="*/ 2147483646 w 226"/>
              <a:gd name="T31" fmla="*/ 2147483646 h 287"/>
              <a:gd name="T32" fmla="*/ 2147483646 w 226"/>
              <a:gd name="T33" fmla="*/ 2147483646 h 287"/>
              <a:gd name="T34" fmla="*/ 2147483646 w 226"/>
              <a:gd name="T35" fmla="*/ 2147483646 h 287"/>
              <a:gd name="T36" fmla="*/ 2147483646 w 226"/>
              <a:gd name="T37" fmla="*/ 2147483646 h 287"/>
              <a:gd name="T38" fmla="*/ 2147483646 w 226"/>
              <a:gd name="T39" fmla="*/ 2147483646 h 287"/>
              <a:gd name="T40" fmla="*/ 2147483646 w 226"/>
              <a:gd name="T41" fmla="*/ 2147483646 h 287"/>
              <a:gd name="T42" fmla="*/ 2147483646 w 226"/>
              <a:gd name="T43" fmla="*/ 2147483646 h 287"/>
              <a:gd name="T44" fmla="*/ 2147483646 w 226"/>
              <a:gd name="T45" fmla="*/ 2147483646 h 287"/>
              <a:gd name="T46" fmla="*/ 2147483646 w 226"/>
              <a:gd name="T47" fmla="*/ 2147483646 h 287"/>
              <a:gd name="T48" fmla="*/ 0 w 226"/>
              <a:gd name="T49" fmla="*/ 2147483646 h 287"/>
              <a:gd name="T50" fmla="*/ 2147483646 w 226"/>
              <a:gd name="T51" fmla="*/ 2147483646 h 287"/>
              <a:gd name="T52" fmla="*/ 2147483646 w 226"/>
              <a:gd name="T53" fmla="*/ 2147483646 h 287"/>
              <a:gd name="T54" fmla="*/ 2147483646 w 226"/>
              <a:gd name="T55" fmla="*/ 2147483646 h 287"/>
              <a:gd name="T56" fmla="*/ 2147483646 w 226"/>
              <a:gd name="T57" fmla="*/ 2147483646 h 287"/>
              <a:gd name="T58" fmla="*/ 2147483646 w 226"/>
              <a:gd name="T59" fmla="*/ 2147483646 h 287"/>
              <a:gd name="T60" fmla="*/ 2147483646 w 226"/>
              <a:gd name="T61" fmla="*/ 2147483646 h 287"/>
              <a:gd name="T62" fmla="*/ 2147483646 w 226"/>
              <a:gd name="T63" fmla="*/ 2147483646 h 287"/>
              <a:gd name="T64" fmla="*/ 2147483646 w 226"/>
              <a:gd name="T65" fmla="*/ 2147483646 h 287"/>
              <a:gd name="T66" fmla="*/ 2147483646 w 226"/>
              <a:gd name="T67" fmla="*/ 2147483646 h 287"/>
              <a:gd name="T68" fmla="*/ 2147483646 w 226"/>
              <a:gd name="T69" fmla="*/ 2147483646 h 287"/>
              <a:gd name="T70" fmla="*/ 2147483646 w 226"/>
              <a:gd name="T71" fmla="*/ 2147483646 h 287"/>
              <a:gd name="T72" fmla="*/ 2147483646 w 226"/>
              <a:gd name="T73" fmla="*/ 2147483646 h 287"/>
              <a:gd name="T74" fmla="*/ 2147483646 w 226"/>
              <a:gd name="T75" fmla="*/ 2147483646 h 287"/>
              <a:gd name="T76" fmla="*/ 2147483646 w 226"/>
              <a:gd name="T77" fmla="*/ 2147483646 h 287"/>
              <a:gd name="T78" fmla="*/ 2147483646 w 226"/>
              <a:gd name="T79" fmla="*/ 2147483646 h 287"/>
              <a:gd name="T80" fmla="*/ 2147483646 w 226"/>
              <a:gd name="T81" fmla="*/ 2147483646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87"/>
              <a:gd name="T125" fmla="*/ 226 w 226"/>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87">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49" name="Freeform 474"/>
          <p:cNvSpPr>
            <a:spLocks/>
          </p:cNvSpPr>
          <p:nvPr/>
        </p:nvSpPr>
        <p:spPr bwMode="auto">
          <a:xfrm>
            <a:off x="1246188" y="2409825"/>
            <a:ext cx="14287" cy="23813"/>
          </a:xfrm>
          <a:custGeom>
            <a:avLst/>
            <a:gdLst>
              <a:gd name="T0" fmla="*/ 2147483646 w 202"/>
              <a:gd name="T1" fmla="*/ 2147483646 h 274"/>
              <a:gd name="T2" fmla="*/ 2147483646 w 202"/>
              <a:gd name="T3" fmla="*/ 2147483646 h 274"/>
              <a:gd name="T4" fmla="*/ 2147483646 w 202"/>
              <a:gd name="T5" fmla="*/ 2147483646 h 274"/>
              <a:gd name="T6" fmla="*/ 2147483646 w 202"/>
              <a:gd name="T7" fmla="*/ 2147483646 h 274"/>
              <a:gd name="T8" fmla="*/ 2147483646 w 202"/>
              <a:gd name="T9" fmla="*/ 2147483646 h 274"/>
              <a:gd name="T10" fmla="*/ 2147483646 w 202"/>
              <a:gd name="T11" fmla="*/ 2147483646 h 274"/>
              <a:gd name="T12" fmla="*/ 2147483646 w 202"/>
              <a:gd name="T13" fmla="*/ 2147483646 h 274"/>
              <a:gd name="T14" fmla="*/ 2147483646 w 202"/>
              <a:gd name="T15" fmla="*/ 2147483646 h 274"/>
              <a:gd name="T16" fmla="*/ 2147483646 w 202"/>
              <a:gd name="T17" fmla="*/ 0 h 274"/>
              <a:gd name="T18" fmla="*/ 2147483646 w 202"/>
              <a:gd name="T19" fmla="*/ 2147483646 h 274"/>
              <a:gd name="T20" fmla="*/ 2147483646 w 202"/>
              <a:gd name="T21" fmla="*/ 2147483646 h 274"/>
              <a:gd name="T22" fmla="*/ 2147483646 w 202"/>
              <a:gd name="T23" fmla="*/ 2147483646 h 274"/>
              <a:gd name="T24" fmla="*/ 2147483646 w 202"/>
              <a:gd name="T25" fmla="*/ 2147483646 h 274"/>
              <a:gd name="T26" fmla="*/ 2147483646 w 202"/>
              <a:gd name="T27" fmla="*/ 2147483646 h 274"/>
              <a:gd name="T28" fmla="*/ 2147483646 w 202"/>
              <a:gd name="T29" fmla="*/ 2147483646 h 274"/>
              <a:gd name="T30" fmla="*/ 2147483646 w 202"/>
              <a:gd name="T31" fmla="*/ 2147483646 h 274"/>
              <a:gd name="T32" fmla="*/ 0 w 202"/>
              <a:gd name="T33" fmla="*/ 2147483646 h 274"/>
              <a:gd name="T34" fmla="*/ 2147483646 w 202"/>
              <a:gd name="T35" fmla="*/ 2147483646 h 274"/>
              <a:gd name="T36" fmla="*/ 2147483646 w 202"/>
              <a:gd name="T37" fmla="*/ 2147483646 h 274"/>
              <a:gd name="T38" fmla="*/ 2147483646 w 202"/>
              <a:gd name="T39" fmla="*/ 2147483646 h 274"/>
              <a:gd name="T40" fmla="*/ 2147483646 w 202"/>
              <a:gd name="T41" fmla="*/ 2147483646 h 274"/>
              <a:gd name="T42" fmla="*/ 2147483646 w 202"/>
              <a:gd name="T43" fmla="*/ 2147483646 h 274"/>
              <a:gd name="T44" fmla="*/ 2147483646 w 202"/>
              <a:gd name="T45" fmla="*/ 2147483646 h 274"/>
              <a:gd name="T46" fmla="*/ 2147483646 w 202"/>
              <a:gd name="T47" fmla="*/ 2147483646 h 274"/>
              <a:gd name="T48" fmla="*/ 2147483646 w 202"/>
              <a:gd name="T49" fmla="*/ 2147483646 h 274"/>
              <a:gd name="T50" fmla="*/ 2147483646 w 202"/>
              <a:gd name="T51" fmla="*/ 2147483646 h 274"/>
              <a:gd name="T52" fmla="*/ 2147483646 w 202"/>
              <a:gd name="T53" fmla="*/ 2147483646 h 274"/>
              <a:gd name="T54" fmla="*/ 2147483646 w 202"/>
              <a:gd name="T55" fmla="*/ 2147483646 h 274"/>
              <a:gd name="T56" fmla="*/ 2147483646 w 202"/>
              <a:gd name="T57" fmla="*/ 2147483646 h 274"/>
              <a:gd name="T58" fmla="*/ 2147483646 w 202"/>
              <a:gd name="T59" fmla="*/ 2147483646 h 274"/>
              <a:gd name="T60" fmla="*/ 2147483646 w 202"/>
              <a:gd name="T61" fmla="*/ 2147483646 h 274"/>
              <a:gd name="T62" fmla="*/ 2147483646 w 202"/>
              <a:gd name="T63" fmla="*/ 2147483646 h 274"/>
              <a:gd name="T64" fmla="*/ 2147483646 w 202"/>
              <a:gd name="T65" fmla="*/ 2147483646 h 2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74"/>
              <a:gd name="T101" fmla="*/ 202 w 202"/>
              <a:gd name="T102" fmla="*/ 274 h 2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74">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50" name="Freeform 475"/>
          <p:cNvSpPr>
            <a:spLocks/>
          </p:cNvSpPr>
          <p:nvPr/>
        </p:nvSpPr>
        <p:spPr bwMode="auto">
          <a:xfrm>
            <a:off x="1246188" y="2411413"/>
            <a:ext cx="14287" cy="22225"/>
          </a:xfrm>
          <a:custGeom>
            <a:avLst/>
            <a:gdLst>
              <a:gd name="T0" fmla="*/ 2147483646 w 186"/>
              <a:gd name="T1" fmla="*/ 2147483646 h 264"/>
              <a:gd name="T2" fmla="*/ 2147483646 w 186"/>
              <a:gd name="T3" fmla="*/ 2147483646 h 264"/>
              <a:gd name="T4" fmla="*/ 2147483646 w 186"/>
              <a:gd name="T5" fmla="*/ 2147483646 h 264"/>
              <a:gd name="T6" fmla="*/ 2147483646 w 186"/>
              <a:gd name="T7" fmla="*/ 2147483646 h 264"/>
              <a:gd name="T8" fmla="*/ 2147483646 w 186"/>
              <a:gd name="T9" fmla="*/ 2147483646 h 264"/>
              <a:gd name="T10" fmla="*/ 2147483646 w 186"/>
              <a:gd name="T11" fmla="*/ 2147483646 h 264"/>
              <a:gd name="T12" fmla="*/ 2147483646 w 186"/>
              <a:gd name="T13" fmla="*/ 2147483646 h 264"/>
              <a:gd name="T14" fmla="*/ 2147483646 w 186"/>
              <a:gd name="T15" fmla="*/ 2147483646 h 264"/>
              <a:gd name="T16" fmla="*/ 2147483646 w 186"/>
              <a:gd name="T17" fmla="*/ 0 h 264"/>
              <a:gd name="T18" fmla="*/ 2147483646 w 186"/>
              <a:gd name="T19" fmla="*/ 2147483646 h 264"/>
              <a:gd name="T20" fmla="*/ 2147483646 w 186"/>
              <a:gd name="T21" fmla="*/ 2147483646 h 264"/>
              <a:gd name="T22" fmla="*/ 2147483646 w 186"/>
              <a:gd name="T23" fmla="*/ 2147483646 h 264"/>
              <a:gd name="T24" fmla="*/ 2147483646 w 186"/>
              <a:gd name="T25" fmla="*/ 2147483646 h 264"/>
              <a:gd name="T26" fmla="*/ 2147483646 w 186"/>
              <a:gd name="T27" fmla="*/ 2147483646 h 264"/>
              <a:gd name="T28" fmla="*/ 2147483646 w 186"/>
              <a:gd name="T29" fmla="*/ 2147483646 h 264"/>
              <a:gd name="T30" fmla="*/ 2147483646 w 186"/>
              <a:gd name="T31" fmla="*/ 2147483646 h 264"/>
              <a:gd name="T32" fmla="*/ 0 w 186"/>
              <a:gd name="T33" fmla="*/ 2147483646 h 264"/>
              <a:gd name="T34" fmla="*/ 2147483646 w 186"/>
              <a:gd name="T35" fmla="*/ 2147483646 h 264"/>
              <a:gd name="T36" fmla="*/ 2147483646 w 186"/>
              <a:gd name="T37" fmla="*/ 2147483646 h 264"/>
              <a:gd name="T38" fmla="*/ 2147483646 w 186"/>
              <a:gd name="T39" fmla="*/ 2147483646 h 264"/>
              <a:gd name="T40" fmla="*/ 2147483646 w 186"/>
              <a:gd name="T41" fmla="*/ 2147483646 h 264"/>
              <a:gd name="T42" fmla="*/ 2147483646 w 186"/>
              <a:gd name="T43" fmla="*/ 2147483646 h 264"/>
              <a:gd name="T44" fmla="*/ 2147483646 w 186"/>
              <a:gd name="T45" fmla="*/ 2147483646 h 264"/>
              <a:gd name="T46" fmla="*/ 2147483646 w 186"/>
              <a:gd name="T47" fmla="*/ 2147483646 h 264"/>
              <a:gd name="T48" fmla="*/ 2147483646 w 186"/>
              <a:gd name="T49" fmla="*/ 2147483646 h 264"/>
              <a:gd name="T50" fmla="*/ 2147483646 w 186"/>
              <a:gd name="T51" fmla="*/ 2147483646 h 264"/>
              <a:gd name="T52" fmla="*/ 2147483646 w 186"/>
              <a:gd name="T53" fmla="*/ 2147483646 h 264"/>
              <a:gd name="T54" fmla="*/ 2147483646 w 186"/>
              <a:gd name="T55" fmla="*/ 2147483646 h 264"/>
              <a:gd name="T56" fmla="*/ 2147483646 w 186"/>
              <a:gd name="T57" fmla="*/ 2147483646 h 264"/>
              <a:gd name="T58" fmla="*/ 2147483646 w 186"/>
              <a:gd name="T59" fmla="*/ 2147483646 h 264"/>
              <a:gd name="T60" fmla="*/ 2147483646 w 186"/>
              <a:gd name="T61" fmla="*/ 2147483646 h 264"/>
              <a:gd name="T62" fmla="*/ 2147483646 w 186"/>
              <a:gd name="T63" fmla="*/ 2147483646 h 264"/>
              <a:gd name="T64" fmla="*/ 2147483646 w 186"/>
              <a:gd name="T65" fmla="*/ 2147483646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64"/>
              <a:gd name="T101" fmla="*/ 186 w 186"/>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64">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51" name="Freeform 476"/>
          <p:cNvSpPr>
            <a:spLocks/>
          </p:cNvSpPr>
          <p:nvPr/>
        </p:nvSpPr>
        <p:spPr bwMode="auto">
          <a:xfrm>
            <a:off x="1246188" y="2411413"/>
            <a:ext cx="12700" cy="22225"/>
          </a:xfrm>
          <a:custGeom>
            <a:avLst/>
            <a:gdLst>
              <a:gd name="T0" fmla="*/ 2147483646 w 173"/>
              <a:gd name="T1" fmla="*/ 2147483646 h 251"/>
              <a:gd name="T2" fmla="*/ 2147483646 w 173"/>
              <a:gd name="T3" fmla="*/ 2147483646 h 251"/>
              <a:gd name="T4" fmla="*/ 2147483646 w 173"/>
              <a:gd name="T5" fmla="*/ 2147483646 h 251"/>
              <a:gd name="T6" fmla="*/ 2147483646 w 173"/>
              <a:gd name="T7" fmla="*/ 2147483646 h 251"/>
              <a:gd name="T8" fmla="*/ 2147483646 w 173"/>
              <a:gd name="T9" fmla="*/ 2147483646 h 251"/>
              <a:gd name="T10" fmla="*/ 2147483646 w 173"/>
              <a:gd name="T11" fmla="*/ 2147483646 h 251"/>
              <a:gd name="T12" fmla="*/ 2147483646 w 173"/>
              <a:gd name="T13" fmla="*/ 2147483646 h 251"/>
              <a:gd name="T14" fmla="*/ 2147483646 w 173"/>
              <a:gd name="T15" fmla="*/ 2147483646 h 251"/>
              <a:gd name="T16" fmla="*/ 2147483646 w 173"/>
              <a:gd name="T17" fmla="*/ 0 h 251"/>
              <a:gd name="T18" fmla="*/ 2147483646 w 173"/>
              <a:gd name="T19" fmla="*/ 2147483646 h 251"/>
              <a:gd name="T20" fmla="*/ 2147483646 w 173"/>
              <a:gd name="T21" fmla="*/ 2147483646 h 251"/>
              <a:gd name="T22" fmla="*/ 2147483646 w 173"/>
              <a:gd name="T23" fmla="*/ 2147483646 h 251"/>
              <a:gd name="T24" fmla="*/ 2147483646 w 173"/>
              <a:gd name="T25" fmla="*/ 2147483646 h 251"/>
              <a:gd name="T26" fmla="*/ 2147483646 w 173"/>
              <a:gd name="T27" fmla="*/ 2147483646 h 251"/>
              <a:gd name="T28" fmla="*/ 2147483646 w 173"/>
              <a:gd name="T29" fmla="*/ 2147483646 h 251"/>
              <a:gd name="T30" fmla="*/ 2147483646 w 173"/>
              <a:gd name="T31" fmla="*/ 2147483646 h 251"/>
              <a:gd name="T32" fmla="*/ 0 w 173"/>
              <a:gd name="T33" fmla="*/ 2147483646 h 251"/>
              <a:gd name="T34" fmla="*/ 2147483646 w 173"/>
              <a:gd name="T35" fmla="*/ 2147483646 h 251"/>
              <a:gd name="T36" fmla="*/ 2147483646 w 173"/>
              <a:gd name="T37" fmla="*/ 2147483646 h 251"/>
              <a:gd name="T38" fmla="*/ 2147483646 w 173"/>
              <a:gd name="T39" fmla="*/ 2147483646 h 251"/>
              <a:gd name="T40" fmla="*/ 2147483646 w 173"/>
              <a:gd name="T41" fmla="*/ 2147483646 h 251"/>
              <a:gd name="T42" fmla="*/ 2147483646 w 173"/>
              <a:gd name="T43" fmla="*/ 2147483646 h 251"/>
              <a:gd name="T44" fmla="*/ 2147483646 w 173"/>
              <a:gd name="T45" fmla="*/ 2147483646 h 251"/>
              <a:gd name="T46" fmla="*/ 2147483646 w 173"/>
              <a:gd name="T47" fmla="*/ 2147483646 h 251"/>
              <a:gd name="T48" fmla="*/ 2147483646 w 173"/>
              <a:gd name="T49" fmla="*/ 2147483646 h 251"/>
              <a:gd name="T50" fmla="*/ 2147483646 w 173"/>
              <a:gd name="T51" fmla="*/ 2147483646 h 251"/>
              <a:gd name="T52" fmla="*/ 2147483646 w 173"/>
              <a:gd name="T53" fmla="*/ 2147483646 h 251"/>
              <a:gd name="T54" fmla="*/ 2147483646 w 173"/>
              <a:gd name="T55" fmla="*/ 2147483646 h 251"/>
              <a:gd name="T56" fmla="*/ 2147483646 w 173"/>
              <a:gd name="T57" fmla="*/ 2147483646 h 251"/>
              <a:gd name="T58" fmla="*/ 2147483646 w 173"/>
              <a:gd name="T59" fmla="*/ 2147483646 h 251"/>
              <a:gd name="T60" fmla="*/ 2147483646 w 173"/>
              <a:gd name="T61" fmla="*/ 2147483646 h 251"/>
              <a:gd name="T62" fmla="*/ 2147483646 w 173"/>
              <a:gd name="T63" fmla="*/ 2147483646 h 251"/>
              <a:gd name="T64" fmla="*/ 2147483646 w 173"/>
              <a:gd name="T65" fmla="*/ 2147483646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251"/>
              <a:gd name="T101" fmla="*/ 173 w 173"/>
              <a:gd name="T102" fmla="*/ 251 h 2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251">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52" name="Freeform 477"/>
          <p:cNvSpPr>
            <a:spLocks/>
          </p:cNvSpPr>
          <p:nvPr/>
        </p:nvSpPr>
        <p:spPr bwMode="auto">
          <a:xfrm>
            <a:off x="1247775" y="2413000"/>
            <a:ext cx="11113" cy="20638"/>
          </a:xfrm>
          <a:custGeom>
            <a:avLst/>
            <a:gdLst>
              <a:gd name="T0" fmla="*/ 2147483646 w 163"/>
              <a:gd name="T1" fmla="*/ 2147483646 h 240"/>
              <a:gd name="T2" fmla="*/ 2147483646 w 163"/>
              <a:gd name="T3" fmla="*/ 2147483646 h 240"/>
              <a:gd name="T4" fmla="*/ 2147483646 w 163"/>
              <a:gd name="T5" fmla="*/ 2147483646 h 240"/>
              <a:gd name="T6" fmla="*/ 2147483646 w 163"/>
              <a:gd name="T7" fmla="*/ 2147483646 h 240"/>
              <a:gd name="T8" fmla="*/ 2147483646 w 163"/>
              <a:gd name="T9" fmla="*/ 2147483646 h 240"/>
              <a:gd name="T10" fmla="*/ 2147483646 w 163"/>
              <a:gd name="T11" fmla="*/ 2147483646 h 240"/>
              <a:gd name="T12" fmla="*/ 2147483646 w 163"/>
              <a:gd name="T13" fmla="*/ 2147483646 h 240"/>
              <a:gd name="T14" fmla="*/ 2147483646 w 163"/>
              <a:gd name="T15" fmla="*/ 2147483646 h 240"/>
              <a:gd name="T16" fmla="*/ 2147483646 w 163"/>
              <a:gd name="T17" fmla="*/ 0 h 240"/>
              <a:gd name="T18" fmla="*/ 2147483646 w 163"/>
              <a:gd name="T19" fmla="*/ 2147483646 h 240"/>
              <a:gd name="T20" fmla="*/ 2147483646 w 163"/>
              <a:gd name="T21" fmla="*/ 2147483646 h 240"/>
              <a:gd name="T22" fmla="*/ 2147483646 w 163"/>
              <a:gd name="T23" fmla="*/ 2147483646 h 240"/>
              <a:gd name="T24" fmla="*/ 2147483646 w 163"/>
              <a:gd name="T25" fmla="*/ 2147483646 h 240"/>
              <a:gd name="T26" fmla="*/ 2147483646 w 163"/>
              <a:gd name="T27" fmla="*/ 2147483646 h 240"/>
              <a:gd name="T28" fmla="*/ 2147483646 w 163"/>
              <a:gd name="T29" fmla="*/ 2147483646 h 240"/>
              <a:gd name="T30" fmla="*/ 2147483646 w 163"/>
              <a:gd name="T31" fmla="*/ 2147483646 h 240"/>
              <a:gd name="T32" fmla="*/ 0 w 163"/>
              <a:gd name="T33" fmla="*/ 2147483646 h 240"/>
              <a:gd name="T34" fmla="*/ 2147483646 w 163"/>
              <a:gd name="T35" fmla="*/ 2147483646 h 240"/>
              <a:gd name="T36" fmla="*/ 2147483646 w 163"/>
              <a:gd name="T37" fmla="*/ 2147483646 h 240"/>
              <a:gd name="T38" fmla="*/ 2147483646 w 163"/>
              <a:gd name="T39" fmla="*/ 2147483646 h 240"/>
              <a:gd name="T40" fmla="*/ 2147483646 w 163"/>
              <a:gd name="T41" fmla="*/ 2147483646 h 240"/>
              <a:gd name="T42" fmla="*/ 2147483646 w 163"/>
              <a:gd name="T43" fmla="*/ 2147483646 h 240"/>
              <a:gd name="T44" fmla="*/ 2147483646 w 163"/>
              <a:gd name="T45" fmla="*/ 2147483646 h 240"/>
              <a:gd name="T46" fmla="*/ 2147483646 w 163"/>
              <a:gd name="T47" fmla="*/ 2147483646 h 240"/>
              <a:gd name="T48" fmla="*/ 2147483646 w 163"/>
              <a:gd name="T49" fmla="*/ 2147483646 h 240"/>
              <a:gd name="T50" fmla="*/ 2147483646 w 163"/>
              <a:gd name="T51" fmla="*/ 2147483646 h 240"/>
              <a:gd name="T52" fmla="*/ 2147483646 w 163"/>
              <a:gd name="T53" fmla="*/ 2147483646 h 240"/>
              <a:gd name="T54" fmla="*/ 2147483646 w 163"/>
              <a:gd name="T55" fmla="*/ 2147483646 h 240"/>
              <a:gd name="T56" fmla="*/ 2147483646 w 163"/>
              <a:gd name="T57" fmla="*/ 2147483646 h 240"/>
              <a:gd name="T58" fmla="*/ 2147483646 w 163"/>
              <a:gd name="T59" fmla="*/ 2147483646 h 240"/>
              <a:gd name="T60" fmla="*/ 2147483646 w 163"/>
              <a:gd name="T61" fmla="*/ 2147483646 h 240"/>
              <a:gd name="T62" fmla="*/ 2147483646 w 163"/>
              <a:gd name="T63" fmla="*/ 2147483646 h 240"/>
              <a:gd name="T64" fmla="*/ 2147483646 w 163"/>
              <a:gd name="T65" fmla="*/ 2147483646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240"/>
              <a:gd name="T101" fmla="*/ 163 w 163"/>
              <a:gd name="T102" fmla="*/ 240 h 2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24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53" name="Freeform 478"/>
          <p:cNvSpPr>
            <a:spLocks/>
          </p:cNvSpPr>
          <p:nvPr/>
        </p:nvSpPr>
        <p:spPr bwMode="auto">
          <a:xfrm>
            <a:off x="1258888" y="2433638"/>
            <a:ext cx="3175" cy="7937"/>
          </a:xfrm>
          <a:custGeom>
            <a:avLst/>
            <a:gdLst>
              <a:gd name="T0" fmla="*/ 2147483646 w 48"/>
              <a:gd name="T1" fmla="*/ 0 h 99"/>
              <a:gd name="T2" fmla="*/ 2147483646 w 48"/>
              <a:gd name="T3" fmla="*/ 2147483646 h 99"/>
              <a:gd name="T4" fmla="*/ 2147483646 w 48"/>
              <a:gd name="T5" fmla="*/ 2147483646 h 99"/>
              <a:gd name="T6" fmla="*/ 2147483646 w 48"/>
              <a:gd name="T7" fmla="*/ 2147483646 h 99"/>
              <a:gd name="T8" fmla="*/ 2147483646 w 48"/>
              <a:gd name="T9" fmla="*/ 2147483646 h 99"/>
              <a:gd name="T10" fmla="*/ 2147483646 w 48"/>
              <a:gd name="T11" fmla="*/ 2147483646 h 99"/>
              <a:gd name="T12" fmla="*/ 0 w 48"/>
              <a:gd name="T13" fmla="*/ 2147483646 h 99"/>
              <a:gd name="T14" fmla="*/ 2147483646 w 48"/>
              <a:gd name="T15" fmla="*/ 0 h 99"/>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9"/>
              <a:gd name="T26" fmla="*/ 48 w 48"/>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9">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8397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7F8BFCD1-970B-47AA-A3B7-7C65A8383709}" type="slidenum">
              <a:rPr lang="en-US" altLang="zh-CN" sz="1400" smtClean="0"/>
              <a:pPr>
                <a:spcBef>
                  <a:spcPct val="0"/>
                </a:spcBef>
                <a:buClrTx/>
                <a:buFontTx/>
                <a:buNone/>
              </a:pPr>
              <a:t>41</a:t>
            </a:fld>
            <a:endParaRPr lang="en-US" altLang="zh-CN" sz="1400" smtClean="0"/>
          </a:p>
        </p:txBody>
      </p:sp>
      <p:sp>
        <p:nvSpPr>
          <p:cNvPr id="83972"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WLAN -- 802.11</a:t>
            </a:r>
          </a:p>
        </p:txBody>
      </p:sp>
      <p:sp>
        <p:nvSpPr>
          <p:cNvPr id="420867" name="Rectangle 3"/>
          <p:cNvSpPr>
            <a:spLocks noGrp="1" noChangeArrowheads="1"/>
          </p:cNvSpPr>
          <p:nvPr>
            <p:ph type="body" idx="1"/>
          </p:nvPr>
        </p:nvSpPr>
        <p:spPr/>
        <p:txBody>
          <a:bodyPr/>
          <a:lstStyle/>
          <a:p>
            <a:pPr eaLnBrk="1" hangingPunct="1">
              <a:lnSpc>
                <a:spcPct val="90000"/>
              </a:lnSpc>
            </a:pPr>
            <a:r>
              <a:rPr lang="zh-CN" altLang="en-US" sz="2800" dirty="0" smtClean="0">
                <a:ea typeface="宋体" panose="02010600030101010101" pitchFamily="2" charset="-122"/>
              </a:rPr>
              <a:t>优点</a:t>
            </a:r>
            <a:endParaRPr lang="en-US" altLang="zh-CN" sz="2800" dirty="0" smtClean="0">
              <a:ea typeface="宋体" panose="02010600030101010101" pitchFamily="2" charset="-122"/>
            </a:endParaRPr>
          </a:p>
          <a:p>
            <a:pPr lvl="1" eaLnBrk="1" hangingPunct="1">
              <a:lnSpc>
                <a:spcPct val="90000"/>
              </a:lnSpc>
              <a:buFont typeface="Wingdings" panose="05000000000000000000" pitchFamily="2" charset="2"/>
              <a:buChar char="q"/>
            </a:pPr>
            <a:r>
              <a:rPr lang="zh-CN" altLang="en-US" sz="2000" dirty="0" smtClean="0">
                <a:ea typeface="宋体" panose="02010600030101010101" pitchFamily="2" charset="-122"/>
              </a:rPr>
              <a:t>在接收域上非常灵活</a:t>
            </a:r>
            <a:r>
              <a:rPr lang="en-US" altLang="zh-CN" sz="2000" dirty="0" smtClean="0">
                <a:ea typeface="宋体" panose="02010600030101010101" pitchFamily="2" charset="-122"/>
              </a:rPr>
              <a:t> </a:t>
            </a:r>
          </a:p>
          <a:p>
            <a:pPr lvl="1" eaLnBrk="1" hangingPunct="1">
              <a:lnSpc>
                <a:spcPct val="90000"/>
              </a:lnSpc>
              <a:buFont typeface="Wingdings" panose="05000000000000000000" pitchFamily="2" charset="2"/>
              <a:buChar char="q"/>
            </a:pPr>
            <a:r>
              <a:rPr lang="zh-CN" altLang="en-US" sz="2000" dirty="0">
                <a:ea typeface="宋体" panose="02010600030101010101" pitchFamily="2" charset="-122"/>
              </a:rPr>
              <a:t>（几乎</a:t>
            </a:r>
            <a:r>
              <a:rPr lang="zh-CN" altLang="en-US" sz="2000" dirty="0" smtClean="0">
                <a:ea typeface="宋体" panose="02010600030101010101" pitchFamily="2" charset="-122"/>
              </a:rPr>
              <a:t>）在布线上没有任何困难</a:t>
            </a:r>
            <a:r>
              <a:rPr lang="zh-CN" altLang="en-US" sz="2000" dirty="0">
                <a:ea typeface="宋体" panose="02010600030101010101" pitchFamily="2" charset="-122"/>
              </a:rPr>
              <a:t>（例如历史建筑，防火墙）</a:t>
            </a:r>
            <a:endParaRPr lang="en-US" altLang="zh-CN" sz="2000" dirty="0" smtClean="0">
              <a:ea typeface="宋体" panose="02010600030101010101" pitchFamily="2" charset="-122"/>
            </a:endParaRPr>
          </a:p>
          <a:p>
            <a:pPr lvl="1" eaLnBrk="1" hangingPunct="1">
              <a:lnSpc>
                <a:spcPct val="90000"/>
              </a:lnSpc>
              <a:buFont typeface="Wingdings" panose="05000000000000000000" pitchFamily="2" charset="2"/>
              <a:buChar char="q"/>
            </a:pPr>
            <a:r>
              <a:rPr lang="zh-CN" altLang="en-US" sz="2000" dirty="0" smtClean="0">
                <a:ea typeface="宋体" panose="02010600030101010101" pitchFamily="2" charset="-122"/>
              </a:rPr>
              <a:t>在面对灾难如地震、火灾时更具有鲁棒性，甚至当用户在拔插头时</a:t>
            </a:r>
            <a:r>
              <a:rPr lang="en-US" altLang="zh-CN" sz="2000" dirty="0" smtClean="0">
                <a:ea typeface="宋体" panose="02010600030101010101" pitchFamily="2" charset="-122"/>
              </a:rPr>
              <a:t>…… </a:t>
            </a:r>
          </a:p>
          <a:p>
            <a:pPr lvl="1" eaLnBrk="1" hangingPunct="1">
              <a:lnSpc>
                <a:spcPct val="90000"/>
              </a:lnSpc>
              <a:buFont typeface="Wingdings" panose="05000000000000000000" pitchFamily="2" charset="2"/>
              <a:buChar char="q"/>
            </a:pPr>
            <a:r>
              <a:rPr lang="en-US" altLang="zh-CN" sz="2000" dirty="0" smtClean="0">
                <a:ea typeface="宋体" panose="02010600030101010101" pitchFamily="2" charset="-122"/>
              </a:rPr>
              <a:t>Ad-hoc</a:t>
            </a:r>
            <a:r>
              <a:rPr lang="zh-CN" altLang="en-US" sz="2000" dirty="0" smtClean="0">
                <a:ea typeface="宋体" panose="02010600030101010101" pitchFamily="2" charset="-122"/>
              </a:rPr>
              <a:t>网络可能不需要实现的规划</a:t>
            </a:r>
            <a:endParaRPr lang="en-US" altLang="zh-CN" sz="2000" dirty="0" smtClean="0">
              <a:ea typeface="宋体" panose="02010600030101010101" pitchFamily="2" charset="-122"/>
            </a:endParaRPr>
          </a:p>
          <a:p>
            <a:pPr eaLnBrk="1" hangingPunct="1">
              <a:lnSpc>
                <a:spcPct val="90000"/>
              </a:lnSpc>
            </a:pPr>
            <a:r>
              <a:rPr lang="zh-CN" altLang="en-US" sz="2800" dirty="0" smtClean="0">
                <a:ea typeface="宋体" panose="02010600030101010101" pitchFamily="2" charset="-122"/>
              </a:rPr>
              <a:t>缺点</a:t>
            </a:r>
            <a:endParaRPr lang="en-US" altLang="zh-CN" sz="2800" dirty="0" smtClean="0">
              <a:ea typeface="宋体" panose="02010600030101010101" pitchFamily="2" charset="-122"/>
            </a:endParaRPr>
          </a:p>
          <a:p>
            <a:pPr lvl="1" eaLnBrk="1" hangingPunct="1">
              <a:lnSpc>
                <a:spcPct val="90000"/>
              </a:lnSpc>
              <a:buFont typeface="Wingdings" panose="05000000000000000000" pitchFamily="2" charset="2"/>
              <a:buChar char="q"/>
            </a:pPr>
            <a:r>
              <a:rPr lang="zh-CN" altLang="en-US" sz="2000" dirty="0" smtClean="0">
                <a:ea typeface="宋体" panose="02010600030101010101" pitchFamily="2" charset="-122"/>
              </a:rPr>
              <a:t>相对于有线网络来说带宽更低（</a:t>
            </a:r>
            <a:r>
              <a:rPr lang="en-US" altLang="zh-CN" sz="2000" dirty="0" smtClean="0">
                <a:ea typeface="宋体" panose="02010600030101010101" pitchFamily="2" charset="-122"/>
              </a:rPr>
              <a:t>1-54 Mbit/s</a:t>
            </a:r>
            <a:r>
              <a:rPr lang="zh-CN" altLang="en-US" sz="2000" dirty="0" smtClean="0">
                <a:ea typeface="宋体" panose="02010600030101010101" pitchFamily="2" charset="-122"/>
              </a:rPr>
              <a:t>）</a:t>
            </a:r>
            <a:endParaRPr lang="en-US" altLang="zh-CN" sz="2000" dirty="0" smtClean="0">
              <a:ea typeface="宋体" panose="02010600030101010101" pitchFamily="2" charset="-122"/>
            </a:endParaRPr>
          </a:p>
          <a:p>
            <a:pPr lvl="1" eaLnBrk="1" hangingPunct="1">
              <a:lnSpc>
                <a:spcPct val="90000"/>
              </a:lnSpc>
              <a:buFont typeface="Wingdings" panose="05000000000000000000" pitchFamily="2" charset="2"/>
              <a:buChar char="q"/>
            </a:pPr>
            <a:r>
              <a:rPr lang="en-US" altLang="zh-CN" sz="2000" dirty="0" smtClean="0">
                <a:ea typeface="宋体" panose="02010600030101010101" pitchFamily="2" charset="-122"/>
              </a:rPr>
              <a:t>many proprietary solutions, especially for higher bit-rates, standards take their time (e.g. IEEE 802.11)</a:t>
            </a:r>
          </a:p>
          <a:p>
            <a:pPr lvl="1" eaLnBrk="1" hangingPunct="1">
              <a:lnSpc>
                <a:spcPct val="90000"/>
              </a:lnSpc>
              <a:buFont typeface="Wingdings" panose="05000000000000000000" pitchFamily="2" charset="2"/>
              <a:buChar char="q"/>
            </a:pPr>
            <a:r>
              <a:rPr lang="zh-CN" altLang="en-US" sz="2000" dirty="0" smtClean="0">
                <a:ea typeface="宋体" panose="02010600030101010101" pitchFamily="2" charset="-122"/>
              </a:rPr>
              <a:t>如果使用无线方式，产品必须遵守不同国家</a:t>
            </a:r>
            <a:r>
              <a:rPr lang="zh-CN" altLang="en-US" sz="2000" dirty="0">
                <a:ea typeface="宋体" panose="02010600030101010101" pitchFamily="2" charset="-122"/>
              </a:rPr>
              <a:t>的</a:t>
            </a:r>
            <a:r>
              <a:rPr lang="zh-CN" altLang="en-US" sz="2000" dirty="0" smtClean="0">
                <a:ea typeface="宋体" panose="02010600030101010101" pitchFamily="2" charset="-122"/>
              </a:rPr>
              <a:t>限制，</a:t>
            </a:r>
            <a:r>
              <a:rPr lang="zh-CN" altLang="en-US" sz="2000" dirty="0">
                <a:ea typeface="宋体" panose="02010600030101010101" pitchFamily="2" charset="-122"/>
              </a:rPr>
              <a:t>它需要很长的时间来建立全球性的解决方案。</a:t>
            </a:r>
            <a:endParaRPr lang="en-US" altLang="zh-CN" sz="2000" dirty="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086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0" end="0"/>
                                            </p:txEl>
                                          </p:spTgt>
                                        </p:tgtEl>
                                        <p:attrNameLst>
                                          <p:attrName>ppt_c</p:attrName>
                                        </p:attrNameLst>
                                      </p:cBhvr>
                                      <p:to>
                                        <a:schemeClr val="folHlink"/>
                                      </p:to>
                                    </p:animClr>
                                  </p:subTnLst>
                                </p:cTn>
                              </p:par>
                              <p:par>
                                <p:cTn id="7" presetID="1" presetClass="entr" presetSubtype="0" fill="hold" grpId="0" nodeType="withEffect">
                                  <p:stCondLst>
                                    <p:cond delay="0"/>
                                  </p:stCondLst>
                                  <p:childTnLst>
                                    <p:set>
                                      <p:cBhvr>
                                        <p:cTn id="8" dur="1" fill="hold">
                                          <p:stCondLst>
                                            <p:cond delay="499"/>
                                          </p:stCondLst>
                                        </p:cTn>
                                        <p:tgtEl>
                                          <p:spTgt spid="4208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1" end="1"/>
                                            </p:txEl>
                                          </p:spTgt>
                                        </p:tgtEl>
                                        <p:attrNameLst>
                                          <p:attrName>ppt_c</p:attrName>
                                        </p:attrNameLst>
                                      </p:cBhvr>
                                      <p:to>
                                        <a:schemeClr val="folHlink"/>
                                      </p:to>
                                    </p:animClr>
                                  </p:subTnLst>
                                </p:cTn>
                              </p:par>
                              <p:par>
                                <p:cTn id="9" presetID="1" presetClass="entr" presetSubtype="0" fill="hold" grpId="0" nodeType="withEffect">
                                  <p:stCondLst>
                                    <p:cond delay="0"/>
                                  </p:stCondLst>
                                  <p:childTnLst>
                                    <p:set>
                                      <p:cBhvr>
                                        <p:cTn id="10" dur="1" fill="hold">
                                          <p:stCondLst>
                                            <p:cond delay="499"/>
                                          </p:stCondLst>
                                        </p:cTn>
                                        <p:tgtEl>
                                          <p:spTgt spid="4208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2" end="2"/>
                                            </p:txEl>
                                          </p:spTgt>
                                        </p:tgtEl>
                                        <p:attrNameLst>
                                          <p:attrName>ppt_c</p:attrName>
                                        </p:attrNameLst>
                                      </p:cBhvr>
                                      <p:to>
                                        <a:schemeClr val="folHlink"/>
                                      </p:to>
                                    </p:animClr>
                                  </p:subTnLst>
                                </p:cTn>
                              </p:par>
                              <p:par>
                                <p:cTn id="11" presetID="1" presetClass="entr" presetSubtype="0" fill="hold" grpId="0" nodeType="withEffect">
                                  <p:stCondLst>
                                    <p:cond delay="0"/>
                                  </p:stCondLst>
                                  <p:childTnLst>
                                    <p:set>
                                      <p:cBhvr>
                                        <p:cTn id="12" dur="1" fill="hold">
                                          <p:stCondLst>
                                            <p:cond delay="499"/>
                                          </p:stCondLst>
                                        </p:cTn>
                                        <p:tgtEl>
                                          <p:spTgt spid="42086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3" end="3"/>
                                            </p:txEl>
                                          </p:spTgt>
                                        </p:tgtEl>
                                        <p:attrNameLst>
                                          <p:attrName>ppt_c</p:attrName>
                                        </p:attrNameLst>
                                      </p:cBhvr>
                                      <p:to>
                                        <a:schemeClr val="folHlink"/>
                                      </p:to>
                                    </p:animClr>
                                  </p:subTnLst>
                                </p:cTn>
                              </p:par>
                              <p:par>
                                <p:cTn id="13" presetID="1" presetClass="entr" presetSubtype="0" fill="hold" grpId="0" nodeType="withEffect">
                                  <p:stCondLst>
                                    <p:cond delay="0"/>
                                  </p:stCondLst>
                                  <p:childTnLst>
                                    <p:set>
                                      <p:cBhvr>
                                        <p:cTn id="14" dur="1" fill="hold">
                                          <p:stCondLst>
                                            <p:cond delay="499"/>
                                          </p:stCondLst>
                                        </p:cTn>
                                        <p:tgtEl>
                                          <p:spTgt spid="42086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4" end="4"/>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2086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5" end="5"/>
                                            </p:txEl>
                                          </p:spTgt>
                                        </p:tgtEl>
                                        <p:attrNameLst>
                                          <p:attrName>ppt_c</p:attrName>
                                        </p:attrNameLst>
                                      </p:cBhvr>
                                      <p:to>
                                        <a:schemeClr val="folHlink"/>
                                      </p:to>
                                    </p:animClr>
                                  </p:subTnLst>
                                </p:cTn>
                              </p:par>
                              <p:par>
                                <p:cTn id="19" presetID="1" presetClass="entr" presetSubtype="0" fill="hold" grpId="0" nodeType="withEffect">
                                  <p:stCondLst>
                                    <p:cond delay="0"/>
                                  </p:stCondLst>
                                  <p:childTnLst>
                                    <p:set>
                                      <p:cBhvr>
                                        <p:cTn id="20" dur="1" fill="hold">
                                          <p:stCondLst>
                                            <p:cond delay="499"/>
                                          </p:stCondLst>
                                        </p:cTn>
                                        <p:tgtEl>
                                          <p:spTgt spid="42086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6" end="6"/>
                                            </p:txEl>
                                          </p:spTgt>
                                        </p:tgtEl>
                                        <p:attrNameLst>
                                          <p:attrName>ppt_c</p:attrName>
                                        </p:attrNameLst>
                                      </p:cBhvr>
                                      <p:to>
                                        <a:schemeClr val="folHlink"/>
                                      </p:to>
                                    </p:animClr>
                                  </p:subTnLst>
                                </p:cTn>
                              </p:par>
                              <p:par>
                                <p:cTn id="21" presetID="1" presetClass="entr" presetSubtype="0" fill="hold" grpId="0" nodeType="withEffect">
                                  <p:stCondLst>
                                    <p:cond delay="0"/>
                                  </p:stCondLst>
                                  <p:childTnLst>
                                    <p:set>
                                      <p:cBhvr>
                                        <p:cTn id="22" dur="1" fill="hold">
                                          <p:stCondLst>
                                            <p:cond delay="499"/>
                                          </p:stCondLst>
                                        </p:cTn>
                                        <p:tgtEl>
                                          <p:spTgt spid="420867">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7" end="7"/>
                                            </p:txEl>
                                          </p:spTgt>
                                        </p:tgtEl>
                                        <p:attrNameLst>
                                          <p:attrName>ppt_c</p:attrName>
                                        </p:attrNameLst>
                                      </p:cBhvr>
                                      <p:to>
                                        <a:schemeClr val="folHlink"/>
                                      </p:to>
                                    </p:animClr>
                                  </p:subTnLst>
                                </p:cTn>
                              </p:par>
                              <p:par>
                                <p:cTn id="23" presetID="1" presetClass="entr" presetSubtype="0" fill="hold" grpId="0" nodeType="withEffect">
                                  <p:stCondLst>
                                    <p:cond delay="0"/>
                                  </p:stCondLst>
                                  <p:childTnLst>
                                    <p:set>
                                      <p:cBhvr>
                                        <p:cTn id="24" dur="1" fill="hold">
                                          <p:stCondLst>
                                            <p:cond delay="499"/>
                                          </p:stCondLst>
                                        </p:cTn>
                                        <p:tgtEl>
                                          <p:spTgt spid="420867">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86019"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2CD36D6B-986C-486B-B0B3-6B5CFACBF8B8}" type="slidenum">
              <a:rPr lang="en-US" altLang="zh-CN" sz="1400" smtClean="0"/>
              <a:pPr>
                <a:spcBef>
                  <a:spcPct val="0"/>
                </a:spcBef>
                <a:buClrTx/>
                <a:buFontTx/>
                <a:buNone/>
              </a:pPr>
              <a:t>42</a:t>
            </a:fld>
            <a:endParaRPr lang="en-US" altLang="zh-CN" sz="1400" smtClean="0"/>
          </a:p>
        </p:txBody>
      </p:sp>
      <p:sp>
        <p:nvSpPr>
          <p:cNvPr id="86020"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Ad hoc</a:t>
            </a:r>
            <a:r>
              <a:rPr lang="zh-CN" altLang="en-US" dirty="0" smtClean="0">
                <a:ea typeface="宋体" panose="02010600030101010101" pitchFamily="2" charset="-122"/>
              </a:rPr>
              <a:t>网络</a:t>
            </a:r>
            <a:r>
              <a:rPr lang="en-US" altLang="zh-CN" dirty="0" smtClean="0">
                <a:ea typeface="宋体" panose="02010600030101010101" pitchFamily="2" charset="-122"/>
              </a:rPr>
              <a:t>--802.11</a:t>
            </a:r>
          </a:p>
        </p:txBody>
      </p:sp>
      <p:sp>
        <p:nvSpPr>
          <p:cNvPr id="86021" name="Rectangle 3"/>
          <p:cNvSpPr>
            <a:spLocks noGrp="1" noChangeArrowheads="1"/>
          </p:cNvSpPr>
          <p:nvPr>
            <p:ph type="body" sz="half" idx="2"/>
          </p:nvPr>
        </p:nvSpPr>
        <p:spPr>
          <a:xfrm>
            <a:off x="4521200" y="1638300"/>
            <a:ext cx="3860800" cy="4648200"/>
          </a:xfrm>
        </p:spPr>
        <p:txBody>
          <a:bodyPr/>
          <a:lstStyle/>
          <a:p>
            <a:pPr eaLnBrk="1" hangingPunct="1">
              <a:lnSpc>
                <a:spcPct val="90000"/>
              </a:lnSpc>
            </a:pPr>
            <a:r>
              <a:rPr lang="zh-CN" altLang="en-US" sz="2400" dirty="0">
                <a:ea typeface="宋体" panose="02010600030101010101" pitchFamily="2" charset="-122"/>
              </a:rPr>
              <a:t>在有限的范围</a:t>
            </a:r>
            <a:r>
              <a:rPr lang="zh-CN" altLang="en-US" sz="2400" dirty="0" smtClean="0">
                <a:ea typeface="宋体" panose="02010600030101010101" pitchFamily="2" charset="-122"/>
              </a:rPr>
              <a:t>内</a:t>
            </a:r>
            <a:r>
              <a:rPr lang="zh-CN" altLang="en-US" sz="2400" dirty="0">
                <a:ea typeface="宋体" panose="02010600030101010101" pitchFamily="2" charset="-122"/>
              </a:rPr>
              <a:t>可以</a:t>
            </a:r>
            <a:r>
              <a:rPr lang="zh-CN" altLang="en-US" sz="2400" dirty="0" smtClean="0">
                <a:ea typeface="宋体" panose="02010600030101010101" pitchFamily="2" charset="-122"/>
              </a:rPr>
              <a:t>直接通信：</a:t>
            </a:r>
            <a:endParaRPr lang="en-US" altLang="zh-CN" sz="2400" dirty="0" smtClean="0">
              <a:ea typeface="宋体" panose="02010600030101010101" pitchFamily="2" charset="-122"/>
            </a:endParaRPr>
          </a:p>
          <a:p>
            <a:pPr lvl="1" eaLnBrk="1" hangingPunct="1">
              <a:lnSpc>
                <a:spcPct val="90000"/>
              </a:lnSpc>
            </a:pPr>
            <a:r>
              <a:rPr lang="zh-CN" altLang="en-US" sz="2000" dirty="0" smtClean="0">
                <a:ea typeface="宋体" panose="02010600030101010101" pitchFamily="2" charset="-122"/>
              </a:rPr>
              <a:t>站</a:t>
            </a:r>
            <a:r>
              <a:rPr lang="en-US" altLang="zh-CN" sz="2000" dirty="0" smtClean="0">
                <a:ea typeface="宋体" panose="02010600030101010101" pitchFamily="2" charset="-122"/>
              </a:rPr>
              <a:t> (STA):</a:t>
            </a:r>
            <a:br>
              <a:rPr lang="en-US" altLang="zh-CN" sz="2000" dirty="0" smtClean="0">
                <a:ea typeface="宋体" panose="02010600030101010101" pitchFamily="2" charset="-122"/>
              </a:rPr>
            </a:br>
            <a:r>
              <a:rPr lang="zh-CN" altLang="en-US" sz="2000" dirty="0">
                <a:ea typeface="宋体" panose="02010600030101010101" pitchFamily="2" charset="-122"/>
              </a:rPr>
              <a:t>使用接入机制连接至无线</a:t>
            </a:r>
            <a:r>
              <a:rPr lang="zh-CN" altLang="en-US" sz="2000" dirty="0" smtClean="0">
                <a:ea typeface="宋体" panose="02010600030101010101" pitchFamily="2" charset="-122"/>
              </a:rPr>
              <a:t>介质的终端</a:t>
            </a:r>
            <a:endParaRPr lang="en-US" altLang="zh-CN" sz="2000" dirty="0" smtClean="0">
              <a:ea typeface="宋体" panose="02010600030101010101" pitchFamily="2" charset="-122"/>
            </a:endParaRPr>
          </a:p>
          <a:p>
            <a:pPr lvl="1" eaLnBrk="1" hangingPunct="1">
              <a:lnSpc>
                <a:spcPct val="90000"/>
              </a:lnSpc>
            </a:pPr>
            <a:r>
              <a:rPr lang="zh-CN" altLang="en-US" sz="2000" dirty="0" smtClean="0">
                <a:ea typeface="宋体" panose="02010600030101010101" pitchFamily="2" charset="-122"/>
              </a:rPr>
              <a:t>基本服务集</a:t>
            </a:r>
            <a:r>
              <a:rPr lang="en-US" altLang="zh-CN" sz="2000" dirty="0" smtClean="0">
                <a:ea typeface="宋体" panose="02010600030101010101" pitchFamily="2" charset="-122"/>
              </a:rPr>
              <a:t> (BSS):</a:t>
            </a:r>
            <a:br>
              <a:rPr lang="en-US" altLang="zh-CN" sz="2000" dirty="0" smtClean="0">
                <a:ea typeface="宋体" panose="02010600030101010101" pitchFamily="2" charset="-122"/>
              </a:rPr>
            </a:br>
            <a:r>
              <a:rPr lang="zh-CN" altLang="en-US" sz="2000" dirty="0">
                <a:ea typeface="宋体" panose="02010600030101010101" pitchFamily="2" charset="-122"/>
              </a:rPr>
              <a:t>使用相同频率的一些站</a:t>
            </a:r>
            <a:endParaRPr lang="en-US" altLang="zh-CN" sz="2000" dirty="0" smtClean="0">
              <a:ea typeface="宋体" panose="02010600030101010101" pitchFamily="2" charset="-122"/>
            </a:endParaRPr>
          </a:p>
          <a:p>
            <a:pPr lvl="1" eaLnBrk="1" hangingPunct="1">
              <a:lnSpc>
                <a:spcPct val="90000"/>
              </a:lnSpc>
            </a:pPr>
            <a:r>
              <a:rPr lang="zh-CN" altLang="en-US" sz="2000" dirty="0" smtClean="0">
                <a:ea typeface="宋体" panose="02010600030101010101" pitchFamily="2" charset="-122"/>
              </a:rPr>
              <a:t>有时被称为独立</a:t>
            </a:r>
            <a:r>
              <a:rPr lang="en-US" altLang="zh-CN" sz="2000" dirty="0" smtClean="0">
                <a:ea typeface="宋体" panose="02010600030101010101" pitchFamily="2" charset="-122"/>
              </a:rPr>
              <a:t>BSS</a:t>
            </a:r>
            <a:r>
              <a:rPr lang="zh-CN" altLang="en-US" sz="2000" dirty="0" smtClean="0">
                <a:ea typeface="宋体" panose="02010600030101010101" pitchFamily="2" charset="-122"/>
              </a:rPr>
              <a:t>（</a:t>
            </a:r>
            <a:r>
              <a:rPr lang="en-US" altLang="zh-CN" sz="2000" dirty="0" smtClean="0">
                <a:ea typeface="宋体" panose="02010600030101010101" pitchFamily="2" charset="-122"/>
              </a:rPr>
              <a:t>IBSS</a:t>
            </a:r>
            <a:r>
              <a:rPr lang="zh-CN" altLang="en-US" sz="2000" dirty="0" smtClean="0">
                <a:ea typeface="宋体" panose="02010600030101010101" pitchFamily="2" charset="-122"/>
              </a:rPr>
              <a:t>）模式</a:t>
            </a:r>
            <a:endParaRPr lang="en-US" altLang="zh-CN" dirty="0" smtClean="0">
              <a:ea typeface="宋体" panose="02010600030101010101" pitchFamily="2" charset="-122"/>
            </a:endParaRPr>
          </a:p>
          <a:p>
            <a:pPr eaLnBrk="1" hangingPunct="1">
              <a:lnSpc>
                <a:spcPct val="90000"/>
              </a:lnSpc>
            </a:pPr>
            <a:endParaRPr lang="en-US" altLang="zh-CN" sz="2400" dirty="0" smtClean="0">
              <a:ea typeface="宋体" panose="02010600030101010101" pitchFamily="2" charset="-122"/>
            </a:endParaRPr>
          </a:p>
        </p:txBody>
      </p:sp>
      <p:sp>
        <p:nvSpPr>
          <p:cNvPr id="86022" name="Oval 4"/>
          <p:cNvSpPr>
            <a:spLocks noChangeArrowheads="1"/>
          </p:cNvSpPr>
          <p:nvPr/>
        </p:nvSpPr>
        <p:spPr bwMode="auto">
          <a:xfrm>
            <a:off x="762000" y="1981200"/>
            <a:ext cx="2971800" cy="1600200"/>
          </a:xfrm>
          <a:prstGeom prst="ellipse">
            <a:avLst/>
          </a:pr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23" name="Oval 5"/>
          <p:cNvSpPr>
            <a:spLocks noChangeArrowheads="1"/>
          </p:cNvSpPr>
          <p:nvPr/>
        </p:nvSpPr>
        <p:spPr bwMode="auto">
          <a:xfrm>
            <a:off x="1598613" y="4478338"/>
            <a:ext cx="2498725" cy="1357312"/>
          </a:xfrm>
          <a:prstGeom prst="ellipse">
            <a:avLst/>
          </a:pr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24" name="Rectangle 6"/>
          <p:cNvSpPr>
            <a:spLocks noChangeArrowheads="1"/>
          </p:cNvSpPr>
          <p:nvPr/>
        </p:nvSpPr>
        <p:spPr bwMode="auto">
          <a:xfrm>
            <a:off x="2290763" y="5930900"/>
            <a:ext cx="1254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i="1">
                <a:latin typeface="Arial" panose="020B0604020202020204" pitchFamily="34" charset="0"/>
                <a:ea typeface="宋体" panose="02010600030101010101" pitchFamily="2" charset="-122"/>
              </a:rPr>
              <a:t>802.11 LAN</a:t>
            </a:r>
          </a:p>
        </p:txBody>
      </p:sp>
      <p:sp>
        <p:nvSpPr>
          <p:cNvPr id="86025" name="Rectangle 7"/>
          <p:cNvSpPr>
            <a:spLocks noChangeArrowheads="1"/>
          </p:cNvSpPr>
          <p:nvPr/>
        </p:nvSpPr>
        <p:spPr bwMode="auto">
          <a:xfrm>
            <a:off x="1714500" y="4772025"/>
            <a:ext cx="6651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BSS</a:t>
            </a:r>
            <a:r>
              <a:rPr lang="de-DE" altLang="zh-CN" sz="1600" b="0" baseline="-25000">
                <a:latin typeface="Arial" panose="020B0604020202020204" pitchFamily="34" charset="0"/>
                <a:ea typeface="宋体" panose="02010600030101010101" pitchFamily="2" charset="-122"/>
              </a:rPr>
              <a:t>2</a:t>
            </a:r>
            <a:endParaRPr lang="de-DE" altLang="zh-CN" sz="1600" b="0">
              <a:latin typeface="Arial" panose="020B0604020202020204" pitchFamily="34" charset="0"/>
              <a:ea typeface="宋体" panose="02010600030101010101" pitchFamily="2" charset="-122"/>
            </a:endParaRPr>
          </a:p>
        </p:txBody>
      </p:sp>
      <p:sp>
        <p:nvSpPr>
          <p:cNvPr id="86026" name="Rectangle 8"/>
          <p:cNvSpPr>
            <a:spLocks noChangeArrowheads="1"/>
          </p:cNvSpPr>
          <p:nvPr/>
        </p:nvSpPr>
        <p:spPr bwMode="auto">
          <a:xfrm>
            <a:off x="1244600" y="1600200"/>
            <a:ext cx="1254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i="1">
                <a:latin typeface="Arial" panose="020B0604020202020204" pitchFamily="34" charset="0"/>
                <a:ea typeface="宋体" panose="02010600030101010101" pitchFamily="2" charset="-122"/>
              </a:rPr>
              <a:t>802.11 LAN</a:t>
            </a:r>
          </a:p>
        </p:txBody>
      </p:sp>
      <p:sp>
        <p:nvSpPr>
          <p:cNvPr id="86027" name="Rectangle 9"/>
          <p:cNvSpPr>
            <a:spLocks noChangeArrowheads="1"/>
          </p:cNvSpPr>
          <p:nvPr/>
        </p:nvSpPr>
        <p:spPr bwMode="auto">
          <a:xfrm>
            <a:off x="1017588" y="2682875"/>
            <a:ext cx="665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BSS</a:t>
            </a:r>
            <a:r>
              <a:rPr lang="de-DE" altLang="zh-CN" sz="1600" b="0" baseline="-25000">
                <a:latin typeface="Arial" panose="020B0604020202020204" pitchFamily="34" charset="0"/>
                <a:ea typeface="宋体" panose="02010600030101010101" pitchFamily="2" charset="-122"/>
              </a:rPr>
              <a:t>1</a:t>
            </a:r>
            <a:endParaRPr lang="de-DE" altLang="zh-CN" sz="1600" b="0">
              <a:latin typeface="Arial" panose="020B0604020202020204" pitchFamily="34" charset="0"/>
              <a:ea typeface="宋体" panose="02010600030101010101" pitchFamily="2" charset="-122"/>
            </a:endParaRPr>
          </a:p>
        </p:txBody>
      </p:sp>
      <p:grpSp>
        <p:nvGrpSpPr>
          <p:cNvPr id="86028" name="Group 10"/>
          <p:cNvGrpSpPr>
            <a:grpSpLocks/>
          </p:cNvGrpSpPr>
          <p:nvPr/>
        </p:nvGrpSpPr>
        <p:grpSpPr bwMode="auto">
          <a:xfrm>
            <a:off x="2590800" y="5105400"/>
            <a:ext cx="381000" cy="304800"/>
            <a:chOff x="1248" y="2736"/>
            <a:chExt cx="240" cy="192"/>
          </a:xfrm>
        </p:grpSpPr>
        <p:sp>
          <p:nvSpPr>
            <p:cNvPr id="86819" name="Line 11"/>
            <p:cNvSpPr>
              <a:spLocks noChangeShapeType="1"/>
            </p:cNvSpPr>
            <p:nvPr/>
          </p:nvSpPr>
          <p:spPr bwMode="auto">
            <a:xfrm flipV="1">
              <a:off x="1296" y="2736"/>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20" name="Line 12"/>
            <p:cNvSpPr>
              <a:spLocks noChangeShapeType="1"/>
            </p:cNvSpPr>
            <p:nvPr/>
          </p:nvSpPr>
          <p:spPr bwMode="auto">
            <a:xfrm flipH="1">
              <a:off x="1248" y="2832"/>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21" name="Line 13"/>
            <p:cNvSpPr>
              <a:spLocks noChangeShapeType="1"/>
            </p:cNvSpPr>
            <p:nvPr/>
          </p:nvSpPr>
          <p:spPr bwMode="auto">
            <a:xfrm>
              <a:off x="1296" y="2832"/>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6029" name="Text Box 14"/>
          <p:cNvSpPr txBox="1">
            <a:spLocks noChangeArrowheads="1"/>
          </p:cNvSpPr>
          <p:nvPr/>
        </p:nvSpPr>
        <p:spPr bwMode="auto">
          <a:xfrm>
            <a:off x="304800" y="24384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1</a:t>
            </a:r>
            <a:endParaRPr lang="de-DE" altLang="zh-CN" sz="1600" b="0">
              <a:latin typeface="Arial" panose="020B0604020202020204" pitchFamily="34" charset="0"/>
              <a:ea typeface="宋体" panose="02010600030101010101" pitchFamily="2" charset="-122"/>
            </a:endParaRPr>
          </a:p>
        </p:txBody>
      </p:sp>
      <p:grpSp>
        <p:nvGrpSpPr>
          <p:cNvPr id="86030" name="Group 15"/>
          <p:cNvGrpSpPr>
            <a:grpSpLocks/>
          </p:cNvGrpSpPr>
          <p:nvPr/>
        </p:nvGrpSpPr>
        <p:grpSpPr bwMode="auto">
          <a:xfrm flipH="1">
            <a:off x="1752600" y="2362200"/>
            <a:ext cx="381000" cy="304800"/>
            <a:chOff x="1248" y="2736"/>
            <a:chExt cx="240" cy="192"/>
          </a:xfrm>
        </p:grpSpPr>
        <p:sp>
          <p:nvSpPr>
            <p:cNvPr id="86816" name="Line 16"/>
            <p:cNvSpPr>
              <a:spLocks noChangeShapeType="1"/>
            </p:cNvSpPr>
            <p:nvPr/>
          </p:nvSpPr>
          <p:spPr bwMode="auto">
            <a:xfrm flipV="1">
              <a:off x="1296" y="2736"/>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17" name="Line 17"/>
            <p:cNvSpPr>
              <a:spLocks noChangeShapeType="1"/>
            </p:cNvSpPr>
            <p:nvPr/>
          </p:nvSpPr>
          <p:spPr bwMode="auto">
            <a:xfrm flipH="1">
              <a:off x="1248" y="2832"/>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18" name="Line 18"/>
            <p:cNvSpPr>
              <a:spLocks noChangeShapeType="1"/>
            </p:cNvSpPr>
            <p:nvPr/>
          </p:nvSpPr>
          <p:spPr bwMode="auto">
            <a:xfrm>
              <a:off x="1296" y="2832"/>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6031" name="Text Box 19"/>
          <p:cNvSpPr txBox="1">
            <a:spLocks noChangeArrowheads="1"/>
          </p:cNvSpPr>
          <p:nvPr/>
        </p:nvSpPr>
        <p:spPr bwMode="auto">
          <a:xfrm>
            <a:off x="1143000" y="58674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4</a:t>
            </a:r>
            <a:endParaRPr lang="de-DE" altLang="zh-CN" sz="1600" b="0">
              <a:latin typeface="Arial" panose="020B0604020202020204" pitchFamily="34" charset="0"/>
              <a:ea typeface="宋体" panose="02010600030101010101" pitchFamily="2" charset="-122"/>
            </a:endParaRPr>
          </a:p>
        </p:txBody>
      </p:sp>
      <p:sp>
        <p:nvSpPr>
          <p:cNvPr id="86032" name="Text Box 20"/>
          <p:cNvSpPr txBox="1">
            <a:spLocks noChangeArrowheads="1"/>
          </p:cNvSpPr>
          <p:nvPr/>
        </p:nvSpPr>
        <p:spPr bwMode="auto">
          <a:xfrm>
            <a:off x="3505200" y="53340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5</a:t>
            </a:r>
            <a:endParaRPr lang="de-DE" altLang="zh-CN" sz="1600" b="0">
              <a:latin typeface="Arial" panose="020B0604020202020204" pitchFamily="34" charset="0"/>
              <a:ea typeface="宋体" panose="02010600030101010101" pitchFamily="2" charset="-122"/>
            </a:endParaRPr>
          </a:p>
        </p:txBody>
      </p:sp>
      <p:sp>
        <p:nvSpPr>
          <p:cNvPr id="86033" name="Text Box 21"/>
          <p:cNvSpPr txBox="1">
            <a:spLocks noChangeArrowheads="1"/>
          </p:cNvSpPr>
          <p:nvPr/>
        </p:nvSpPr>
        <p:spPr bwMode="auto">
          <a:xfrm>
            <a:off x="1371600" y="36576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2</a:t>
            </a:r>
            <a:endParaRPr lang="de-DE" altLang="zh-CN" sz="1600" b="0">
              <a:latin typeface="Arial" panose="020B0604020202020204" pitchFamily="34" charset="0"/>
              <a:ea typeface="宋体" panose="02010600030101010101" pitchFamily="2" charset="-122"/>
            </a:endParaRPr>
          </a:p>
        </p:txBody>
      </p:sp>
      <p:sp>
        <p:nvSpPr>
          <p:cNvPr id="86034" name="Text Box 22"/>
          <p:cNvSpPr txBox="1">
            <a:spLocks noChangeArrowheads="1"/>
          </p:cNvSpPr>
          <p:nvPr/>
        </p:nvSpPr>
        <p:spPr bwMode="auto">
          <a:xfrm>
            <a:off x="3124200" y="26670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3</a:t>
            </a:r>
            <a:endParaRPr lang="de-DE" altLang="zh-CN" sz="1600" b="0">
              <a:latin typeface="Arial" panose="020B0604020202020204" pitchFamily="34" charset="0"/>
              <a:ea typeface="宋体" panose="02010600030101010101" pitchFamily="2" charset="-122"/>
            </a:endParaRPr>
          </a:p>
        </p:txBody>
      </p:sp>
      <p:grpSp>
        <p:nvGrpSpPr>
          <p:cNvPr id="86035" name="Group 23"/>
          <p:cNvGrpSpPr>
            <a:grpSpLocks/>
          </p:cNvGrpSpPr>
          <p:nvPr/>
        </p:nvGrpSpPr>
        <p:grpSpPr bwMode="auto">
          <a:xfrm>
            <a:off x="2667000" y="2667000"/>
            <a:ext cx="381000" cy="304800"/>
            <a:chOff x="1248" y="2736"/>
            <a:chExt cx="240" cy="192"/>
          </a:xfrm>
        </p:grpSpPr>
        <p:sp>
          <p:nvSpPr>
            <p:cNvPr id="86813" name="Line 24"/>
            <p:cNvSpPr>
              <a:spLocks noChangeShapeType="1"/>
            </p:cNvSpPr>
            <p:nvPr/>
          </p:nvSpPr>
          <p:spPr bwMode="auto">
            <a:xfrm flipV="1">
              <a:off x="1296" y="2736"/>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14" name="Line 25"/>
            <p:cNvSpPr>
              <a:spLocks noChangeShapeType="1"/>
            </p:cNvSpPr>
            <p:nvPr/>
          </p:nvSpPr>
          <p:spPr bwMode="auto">
            <a:xfrm flipH="1">
              <a:off x="1248" y="2832"/>
              <a:ext cx="19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15" name="Line 26"/>
            <p:cNvSpPr>
              <a:spLocks noChangeShapeType="1"/>
            </p:cNvSpPr>
            <p:nvPr/>
          </p:nvSpPr>
          <p:spPr bwMode="auto">
            <a:xfrm>
              <a:off x="1296" y="2832"/>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6036" name="Group 27"/>
          <p:cNvGrpSpPr>
            <a:grpSpLocks/>
          </p:cNvGrpSpPr>
          <p:nvPr/>
        </p:nvGrpSpPr>
        <p:grpSpPr bwMode="auto">
          <a:xfrm>
            <a:off x="2057400" y="5257800"/>
            <a:ext cx="469900" cy="685800"/>
            <a:chOff x="1104" y="3024"/>
            <a:chExt cx="296" cy="432"/>
          </a:xfrm>
        </p:grpSpPr>
        <p:sp>
          <p:nvSpPr>
            <p:cNvPr id="86709" name="Freeform 28"/>
            <p:cNvSpPr>
              <a:spLocks/>
            </p:cNvSpPr>
            <p:nvPr/>
          </p:nvSpPr>
          <p:spPr bwMode="auto">
            <a:xfrm>
              <a:off x="1138" y="3298"/>
              <a:ext cx="9" cy="5"/>
            </a:xfrm>
            <a:custGeom>
              <a:avLst/>
              <a:gdLst>
                <a:gd name="T0" fmla="*/ 0 w 206"/>
                <a:gd name="T1" fmla="*/ 0 h 84"/>
                <a:gd name="T2" fmla="*/ 0 w 206"/>
                <a:gd name="T3" fmla="*/ 0 h 84"/>
                <a:gd name="T4" fmla="*/ 0 w 206"/>
                <a:gd name="T5" fmla="*/ 0 h 84"/>
                <a:gd name="T6" fmla="*/ 0 w 206"/>
                <a:gd name="T7" fmla="*/ 0 h 84"/>
                <a:gd name="T8" fmla="*/ 0 w 206"/>
                <a:gd name="T9" fmla="*/ 0 h 84"/>
                <a:gd name="T10" fmla="*/ 0 60000 65536"/>
                <a:gd name="T11" fmla="*/ 0 60000 65536"/>
                <a:gd name="T12" fmla="*/ 0 60000 65536"/>
                <a:gd name="T13" fmla="*/ 0 60000 65536"/>
                <a:gd name="T14" fmla="*/ 0 60000 65536"/>
                <a:gd name="T15" fmla="*/ 0 w 206"/>
                <a:gd name="T16" fmla="*/ 0 h 84"/>
                <a:gd name="T17" fmla="*/ 206 w 206"/>
                <a:gd name="T18" fmla="*/ 84 h 84"/>
              </a:gdLst>
              <a:ahLst/>
              <a:cxnLst>
                <a:cxn ang="T10">
                  <a:pos x="T0" y="T1"/>
                </a:cxn>
                <a:cxn ang="T11">
                  <a:pos x="T2" y="T3"/>
                </a:cxn>
                <a:cxn ang="T12">
                  <a:pos x="T4" y="T5"/>
                </a:cxn>
                <a:cxn ang="T13">
                  <a:pos x="T6" y="T7"/>
                </a:cxn>
                <a:cxn ang="T14">
                  <a:pos x="T8" y="T9"/>
                </a:cxn>
              </a:cxnLst>
              <a:rect l="T15" t="T16" r="T17" b="T18"/>
              <a:pathLst>
                <a:path w="206" h="84">
                  <a:moveTo>
                    <a:pt x="0" y="67"/>
                  </a:moveTo>
                  <a:lnTo>
                    <a:pt x="199" y="0"/>
                  </a:lnTo>
                  <a:lnTo>
                    <a:pt x="206" y="17"/>
                  </a:lnTo>
                  <a:lnTo>
                    <a:pt x="7" y="84"/>
                  </a:lnTo>
                  <a:lnTo>
                    <a:pt x="0" y="6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0" name="Freeform 29"/>
            <p:cNvSpPr>
              <a:spLocks/>
            </p:cNvSpPr>
            <p:nvPr/>
          </p:nvSpPr>
          <p:spPr bwMode="auto">
            <a:xfrm>
              <a:off x="1197" y="3450"/>
              <a:ext cx="3" cy="6"/>
            </a:xfrm>
            <a:custGeom>
              <a:avLst/>
              <a:gdLst>
                <a:gd name="T0" fmla="*/ 0 w 82"/>
                <a:gd name="T1" fmla="*/ 0 h 108"/>
                <a:gd name="T2" fmla="*/ 0 w 82"/>
                <a:gd name="T3" fmla="*/ 0 h 108"/>
                <a:gd name="T4" fmla="*/ 0 w 82"/>
                <a:gd name="T5" fmla="*/ 0 h 108"/>
                <a:gd name="T6" fmla="*/ 0 w 82"/>
                <a:gd name="T7" fmla="*/ 0 h 108"/>
                <a:gd name="T8" fmla="*/ 0 w 82"/>
                <a:gd name="T9" fmla="*/ 0 h 108"/>
                <a:gd name="T10" fmla="*/ 0 w 82"/>
                <a:gd name="T11" fmla="*/ 0 h 108"/>
                <a:gd name="T12" fmla="*/ 0 w 82"/>
                <a:gd name="T13" fmla="*/ 0 h 108"/>
                <a:gd name="T14" fmla="*/ 0 w 82"/>
                <a:gd name="T15" fmla="*/ 0 h 108"/>
                <a:gd name="T16" fmla="*/ 0 w 82"/>
                <a:gd name="T17" fmla="*/ 0 h 108"/>
                <a:gd name="T18" fmla="*/ 0 w 82"/>
                <a:gd name="T19" fmla="*/ 0 h 108"/>
                <a:gd name="T20" fmla="*/ 0 w 82"/>
                <a:gd name="T21" fmla="*/ 0 h 108"/>
                <a:gd name="T22" fmla="*/ 0 w 82"/>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8"/>
                <a:gd name="T38" fmla="*/ 82 w 82"/>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8">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1" name="Freeform 30"/>
            <p:cNvSpPr>
              <a:spLocks/>
            </p:cNvSpPr>
            <p:nvPr/>
          </p:nvSpPr>
          <p:spPr bwMode="auto">
            <a:xfrm>
              <a:off x="1187" y="3433"/>
              <a:ext cx="13" cy="18"/>
            </a:xfrm>
            <a:custGeom>
              <a:avLst/>
              <a:gdLst>
                <a:gd name="T0" fmla="*/ 0 w 293"/>
                <a:gd name="T1" fmla="*/ 0 h 319"/>
                <a:gd name="T2" fmla="*/ 0 w 293"/>
                <a:gd name="T3" fmla="*/ 0 h 319"/>
                <a:gd name="T4" fmla="*/ 0 w 293"/>
                <a:gd name="T5" fmla="*/ 0 h 319"/>
                <a:gd name="T6" fmla="*/ 0 w 293"/>
                <a:gd name="T7" fmla="*/ 0 h 319"/>
                <a:gd name="T8" fmla="*/ 0 w 293"/>
                <a:gd name="T9" fmla="*/ 0 h 319"/>
                <a:gd name="T10" fmla="*/ 0 w 293"/>
                <a:gd name="T11" fmla="*/ 0 h 319"/>
                <a:gd name="T12" fmla="*/ 0 w 293"/>
                <a:gd name="T13" fmla="*/ 0 h 319"/>
                <a:gd name="T14" fmla="*/ 0 w 293"/>
                <a:gd name="T15" fmla="*/ 0 h 319"/>
                <a:gd name="T16" fmla="*/ 0 w 293"/>
                <a:gd name="T17" fmla="*/ 0 h 319"/>
                <a:gd name="T18" fmla="*/ 0 w 293"/>
                <a:gd name="T19" fmla="*/ 0 h 319"/>
                <a:gd name="T20" fmla="*/ 0 w 293"/>
                <a:gd name="T21" fmla="*/ 0 h 319"/>
                <a:gd name="T22" fmla="*/ 0 w 293"/>
                <a:gd name="T23" fmla="*/ 0 h 319"/>
                <a:gd name="T24" fmla="*/ 0 w 293"/>
                <a:gd name="T25" fmla="*/ 0 h 319"/>
                <a:gd name="T26" fmla="*/ 0 w 293"/>
                <a:gd name="T27" fmla="*/ 0 h 319"/>
                <a:gd name="T28" fmla="*/ 0 w 293"/>
                <a:gd name="T29" fmla="*/ 0 h 319"/>
                <a:gd name="T30" fmla="*/ 0 w 293"/>
                <a:gd name="T31" fmla="*/ 0 h 319"/>
                <a:gd name="T32" fmla="*/ 0 w 293"/>
                <a:gd name="T33" fmla="*/ 0 h 319"/>
                <a:gd name="T34" fmla="*/ 0 w 293"/>
                <a:gd name="T35" fmla="*/ 0 h 319"/>
                <a:gd name="T36" fmla="*/ 0 w 293"/>
                <a:gd name="T37" fmla="*/ 0 h 319"/>
                <a:gd name="T38" fmla="*/ 0 w 293"/>
                <a:gd name="T39" fmla="*/ 0 h 319"/>
                <a:gd name="T40" fmla="*/ 0 w 293"/>
                <a:gd name="T41" fmla="*/ 0 h 319"/>
                <a:gd name="T42" fmla="*/ 0 w 293"/>
                <a:gd name="T43" fmla="*/ 0 h 319"/>
                <a:gd name="T44" fmla="*/ 0 w 293"/>
                <a:gd name="T45" fmla="*/ 0 h 319"/>
                <a:gd name="T46" fmla="*/ 0 w 293"/>
                <a:gd name="T47" fmla="*/ 0 h 319"/>
                <a:gd name="T48" fmla="*/ 0 w 293"/>
                <a:gd name="T49" fmla="*/ 0 h 319"/>
                <a:gd name="T50" fmla="*/ 0 w 293"/>
                <a:gd name="T51" fmla="*/ 0 h 319"/>
                <a:gd name="T52" fmla="*/ 0 w 293"/>
                <a:gd name="T53" fmla="*/ 0 h 319"/>
                <a:gd name="T54" fmla="*/ 0 w 293"/>
                <a:gd name="T55" fmla="*/ 0 h 319"/>
                <a:gd name="T56" fmla="*/ 0 w 293"/>
                <a:gd name="T57" fmla="*/ 0 h 319"/>
                <a:gd name="T58" fmla="*/ 0 w 293"/>
                <a:gd name="T59" fmla="*/ 0 h 319"/>
                <a:gd name="T60" fmla="*/ 0 w 293"/>
                <a:gd name="T61" fmla="*/ 0 h 319"/>
                <a:gd name="T62" fmla="*/ 0 w 293"/>
                <a:gd name="T63" fmla="*/ 0 h 319"/>
                <a:gd name="T64" fmla="*/ 0 w 293"/>
                <a:gd name="T65" fmla="*/ 0 h 319"/>
                <a:gd name="T66" fmla="*/ 0 w 293"/>
                <a:gd name="T67" fmla="*/ 0 h 319"/>
                <a:gd name="T68" fmla="*/ 0 w 293"/>
                <a:gd name="T69" fmla="*/ 0 h 319"/>
                <a:gd name="T70" fmla="*/ 0 w 293"/>
                <a:gd name="T71" fmla="*/ 0 h 319"/>
                <a:gd name="T72" fmla="*/ 0 w 293"/>
                <a:gd name="T73" fmla="*/ 0 h 319"/>
                <a:gd name="T74" fmla="*/ 0 w 293"/>
                <a:gd name="T75" fmla="*/ 0 h 319"/>
                <a:gd name="T76" fmla="*/ 0 w 293"/>
                <a:gd name="T77" fmla="*/ 0 h 319"/>
                <a:gd name="T78" fmla="*/ 0 w 293"/>
                <a:gd name="T79" fmla="*/ 0 h 319"/>
                <a:gd name="T80" fmla="*/ 0 w 293"/>
                <a:gd name="T81" fmla="*/ 0 h 3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
                <a:gd name="T124" fmla="*/ 0 h 319"/>
                <a:gd name="T125" fmla="*/ 293 w 293"/>
                <a:gd name="T126" fmla="*/ 319 h 3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 h="319">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2" name="Freeform 31"/>
            <p:cNvSpPr>
              <a:spLocks/>
            </p:cNvSpPr>
            <p:nvPr/>
          </p:nvSpPr>
          <p:spPr bwMode="auto">
            <a:xfrm>
              <a:off x="1138" y="3299"/>
              <a:ext cx="60" cy="139"/>
            </a:xfrm>
            <a:custGeom>
              <a:avLst/>
              <a:gdLst>
                <a:gd name="T0" fmla="*/ 0 w 1314"/>
                <a:gd name="T1" fmla="*/ 0 h 2506"/>
                <a:gd name="T2" fmla="*/ 0 w 1314"/>
                <a:gd name="T3" fmla="*/ 0 h 2506"/>
                <a:gd name="T4" fmla="*/ 0 w 1314"/>
                <a:gd name="T5" fmla="*/ 0 h 2506"/>
                <a:gd name="T6" fmla="*/ 0 w 1314"/>
                <a:gd name="T7" fmla="*/ 0 h 2506"/>
                <a:gd name="T8" fmla="*/ 0 w 1314"/>
                <a:gd name="T9" fmla="*/ 0 h 2506"/>
                <a:gd name="T10" fmla="*/ 0 60000 65536"/>
                <a:gd name="T11" fmla="*/ 0 60000 65536"/>
                <a:gd name="T12" fmla="*/ 0 60000 65536"/>
                <a:gd name="T13" fmla="*/ 0 60000 65536"/>
                <a:gd name="T14" fmla="*/ 0 60000 65536"/>
                <a:gd name="T15" fmla="*/ 0 w 1314"/>
                <a:gd name="T16" fmla="*/ 0 h 2506"/>
                <a:gd name="T17" fmla="*/ 1314 w 1314"/>
                <a:gd name="T18" fmla="*/ 2506 h 2506"/>
              </a:gdLst>
              <a:ahLst/>
              <a:cxnLst>
                <a:cxn ang="T10">
                  <a:pos x="T0" y="T1"/>
                </a:cxn>
                <a:cxn ang="T11">
                  <a:pos x="T2" y="T3"/>
                </a:cxn>
                <a:cxn ang="T12">
                  <a:pos x="T4" y="T5"/>
                </a:cxn>
                <a:cxn ang="T13">
                  <a:pos x="T6" y="T7"/>
                </a:cxn>
                <a:cxn ang="T14">
                  <a:pos x="T8" y="T9"/>
                </a:cxn>
              </a:cxnLst>
              <a:rect l="T15" t="T16" r="T17" b="T18"/>
              <a:pathLst>
                <a:path w="1314" h="2506">
                  <a:moveTo>
                    <a:pt x="198" y="0"/>
                  </a:moveTo>
                  <a:lnTo>
                    <a:pt x="0" y="66"/>
                  </a:lnTo>
                  <a:lnTo>
                    <a:pt x="1064" y="2506"/>
                  </a:lnTo>
                  <a:lnTo>
                    <a:pt x="1314" y="2421"/>
                  </a:lnTo>
                  <a:lnTo>
                    <a:pt x="198"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3" name="Freeform 32"/>
            <p:cNvSpPr>
              <a:spLocks/>
            </p:cNvSpPr>
            <p:nvPr/>
          </p:nvSpPr>
          <p:spPr bwMode="auto">
            <a:xfrm>
              <a:off x="1136" y="3292"/>
              <a:ext cx="11" cy="10"/>
            </a:xfrm>
            <a:custGeom>
              <a:avLst/>
              <a:gdLst>
                <a:gd name="T0" fmla="*/ 0 w 235"/>
                <a:gd name="T1" fmla="*/ 0 h 179"/>
                <a:gd name="T2" fmla="*/ 0 w 235"/>
                <a:gd name="T3" fmla="*/ 0 h 179"/>
                <a:gd name="T4" fmla="*/ 0 w 235"/>
                <a:gd name="T5" fmla="*/ 0 h 179"/>
                <a:gd name="T6" fmla="*/ 0 w 235"/>
                <a:gd name="T7" fmla="*/ 0 h 179"/>
                <a:gd name="T8" fmla="*/ 0 w 235"/>
                <a:gd name="T9" fmla="*/ 0 h 179"/>
                <a:gd name="T10" fmla="*/ 0 w 235"/>
                <a:gd name="T11" fmla="*/ 0 h 179"/>
                <a:gd name="T12" fmla="*/ 0 60000 65536"/>
                <a:gd name="T13" fmla="*/ 0 60000 65536"/>
                <a:gd name="T14" fmla="*/ 0 60000 65536"/>
                <a:gd name="T15" fmla="*/ 0 60000 65536"/>
                <a:gd name="T16" fmla="*/ 0 60000 65536"/>
                <a:gd name="T17" fmla="*/ 0 60000 65536"/>
                <a:gd name="T18" fmla="*/ 0 w 235"/>
                <a:gd name="T19" fmla="*/ 0 h 179"/>
                <a:gd name="T20" fmla="*/ 235 w 235"/>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35" h="179">
                  <a:moveTo>
                    <a:pt x="235" y="111"/>
                  </a:moveTo>
                  <a:lnTo>
                    <a:pt x="36" y="179"/>
                  </a:lnTo>
                  <a:lnTo>
                    <a:pt x="0" y="97"/>
                  </a:lnTo>
                  <a:lnTo>
                    <a:pt x="70" y="0"/>
                  </a:lnTo>
                  <a:lnTo>
                    <a:pt x="199" y="30"/>
                  </a:lnTo>
                  <a:lnTo>
                    <a:pt x="235" y="111"/>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4" name="Freeform 33"/>
            <p:cNvSpPr>
              <a:spLocks/>
            </p:cNvSpPr>
            <p:nvPr/>
          </p:nvSpPr>
          <p:spPr bwMode="auto">
            <a:xfrm>
              <a:off x="1147" y="3103"/>
              <a:ext cx="208"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6"/>
                  </a:moveTo>
                  <a:lnTo>
                    <a:pt x="3650" y="0"/>
                  </a:lnTo>
                  <a:lnTo>
                    <a:pt x="4569" y="1998"/>
                  </a:lnTo>
                  <a:lnTo>
                    <a:pt x="873" y="3641"/>
                  </a:lnTo>
                  <a:lnTo>
                    <a:pt x="0" y="162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5" name="Freeform 34"/>
            <p:cNvSpPr>
              <a:spLocks/>
            </p:cNvSpPr>
            <p:nvPr/>
          </p:nvSpPr>
          <p:spPr bwMode="auto">
            <a:xfrm>
              <a:off x="1129" y="3045"/>
              <a:ext cx="271" cy="393"/>
            </a:xfrm>
            <a:custGeom>
              <a:avLst/>
              <a:gdLst>
                <a:gd name="T0" fmla="*/ 0 w 5957"/>
                <a:gd name="T1" fmla="*/ 0 h 7066"/>
                <a:gd name="T2" fmla="*/ 0 w 5957"/>
                <a:gd name="T3" fmla="*/ 0 h 7066"/>
                <a:gd name="T4" fmla="*/ 0 w 5957"/>
                <a:gd name="T5" fmla="*/ 0 h 7066"/>
                <a:gd name="T6" fmla="*/ 0 w 5957"/>
                <a:gd name="T7" fmla="*/ 0 h 7066"/>
                <a:gd name="T8" fmla="*/ 0 w 5957"/>
                <a:gd name="T9" fmla="*/ 0 h 7066"/>
                <a:gd name="T10" fmla="*/ 0 w 5957"/>
                <a:gd name="T11" fmla="*/ 0 h 7066"/>
                <a:gd name="T12" fmla="*/ 0 w 5957"/>
                <a:gd name="T13" fmla="*/ 0 h 7066"/>
                <a:gd name="T14" fmla="*/ 0 w 5957"/>
                <a:gd name="T15" fmla="*/ 0 h 7066"/>
                <a:gd name="T16" fmla="*/ 0 w 5957"/>
                <a:gd name="T17" fmla="*/ 0 h 7066"/>
                <a:gd name="T18" fmla="*/ 0 w 5957"/>
                <a:gd name="T19" fmla="*/ 0 h 7066"/>
                <a:gd name="T20" fmla="*/ 0 w 5957"/>
                <a:gd name="T21" fmla="*/ 0 h 7066"/>
                <a:gd name="T22" fmla="*/ 0 w 5957"/>
                <a:gd name="T23" fmla="*/ 0 h 7066"/>
                <a:gd name="T24" fmla="*/ 0 w 5957"/>
                <a:gd name="T25" fmla="*/ 0 h 7066"/>
                <a:gd name="T26" fmla="*/ 0 w 5957"/>
                <a:gd name="T27" fmla="*/ 0 h 7066"/>
                <a:gd name="T28" fmla="*/ 0 w 5957"/>
                <a:gd name="T29" fmla="*/ 0 h 7066"/>
                <a:gd name="T30" fmla="*/ 0 w 5957"/>
                <a:gd name="T31" fmla="*/ 0 h 7066"/>
                <a:gd name="T32" fmla="*/ 0 w 5957"/>
                <a:gd name="T33" fmla="*/ 0 h 7066"/>
                <a:gd name="T34" fmla="*/ 0 w 5957"/>
                <a:gd name="T35" fmla="*/ 0 h 7066"/>
                <a:gd name="T36" fmla="*/ 0 w 5957"/>
                <a:gd name="T37" fmla="*/ 0 h 7066"/>
                <a:gd name="T38" fmla="*/ 0 w 5957"/>
                <a:gd name="T39" fmla="*/ 0 h 7066"/>
                <a:gd name="T40" fmla="*/ 0 w 5957"/>
                <a:gd name="T41" fmla="*/ 0 h 7066"/>
                <a:gd name="T42" fmla="*/ 0 w 5957"/>
                <a:gd name="T43" fmla="*/ 0 h 7066"/>
                <a:gd name="T44" fmla="*/ 0 w 5957"/>
                <a:gd name="T45" fmla="*/ 0 h 7066"/>
                <a:gd name="T46" fmla="*/ 0 w 5957"/>
                <a:gd name="T47" fmla="*/ 0 h 7066"/>
                <a:gd name="T48" fmla="*/ 0 w 5957"/>
                <a:gd name="T49" fmla="*/ 0 h 7066"/>
                <a:gd name="T50" fmla="*/ 0 w 5957"/>
                <a:gd name="T51" fmla="*/ 0 h 7066"/>
                <a:gd name="T52" fmla="*/ 0 w 5957"/>
                <a:gd name="T53" fmla="*/ 0 h 7066"/>
                <a:gd name="T54" fmla="*/ 0 w 5957"/>
                <a:gd name="T55" fmla="*/ 0 h 7066"/>
                <a:gd name="T56" fmla="*/ 0 w 5957"/>
                <a:gd name="T57" fmla="*/ 0 h 7066"/>
                <a:gd name="T58" fmla="*/ 0 w 5957"/>
                <a:gd name="T59" fmla="*/ 0 h 7066"/>
                <a:gd name="T60" fmla="*/ 0 w 5957"/>
                <a:gd name="T61" fmla="*/ 0 h 7066"/>
                <a:gd name="T62" fmla="*/ 0 w 5957"/>
                <a:gd name="T63" fmla="*/ 0 h 7066"/>
                <a:gd name="T64" fmla="*/ 0 w 5957"/>
                <a:gd name="T65" fmla="*/ 0 h 7066"/>
                <a:gd name="T66" fmla="*/ 0 w 5957"/>
                <a:gd name="T67" fmla="*/ 0 h 7066"/>
                <a:gd name="T68" fmla="*/ 0 w 5957"/>
                <a:gd name="T69" fmla="*/ 0 h 7066"/>
                <a:gd name="T70" fmla="*/ 0 w 5957"/>
                <a:gd name="T71" fmla="*/ 0 h 7066"/>
                <a:gd name="T72" fmla="*/ 0 w 5957"/>
                <a:gd name="T73" fmla="*/ 0 h 70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6"/>
                <a:gd name="T113" fmla="*/ 5957 w 5957"/>
                <a:gd name="T114" fmla="*/ 7066 h 70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6">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6" name="Freeform 35"/>
            <p:cNvSpPr>
              <a:spLocks/>
            </p:cNvSpPr>
            <p:nvPr/>
          </p:nvSpPr>
          <p:spPr bwMode="auto">
            <a:xfrm>
              <a:off x="1313" y="3096"/>
              <a:ext cx="51" cy="121"/>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7" name="Freeform 36"/>
            <p:cNvSpPr>
              <a:spLocks/>
            </p:cNvSpPr>
            <p:nvPr/>
          </p:nvSpPr>
          <p:spPr bwMode="auto">
            <a:xfrm>
              <a:off x="1122" y="3082"/>
              <a:ext cx="207"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5"/>
                  </a:moveTo>
                  <a:lnTo>
                    <a:pt x="3650" y="0"/>
                  </a:lnTo>
                  <a:lnTo>
                    <a:pt x="4569" y="1997"/>
                  </a:lnTo>
                  <a:lnTo>
                    <a:pt x="873" y="3641"/>
                  </a:lnTo>
                  <a:lnTo>
                    <a:pt x="0" y="1625"/>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8" name="Freeform 37"/>
            <p:cNvSpPr>
              <a:spLocks/>
            </p:cNvSpPr>
            <p:nvPr/>
          </p:nvSpPr>
          <p:spPr bwMode="auto">
            <a:xfrm>
              <a:off x="1104" y="3024"/>
              <a:ext cx="271" cy="393"/>
            </a:xfrm>
            <a:custGeom>
              <a:avLst/>
              <a:gdLst>
                <a:gd name="T0" fmla="*/ 0 w 5957"/>
                <a:gd name="T1" fmla="*/ 0 h 7065"/>
                <a:gd name="T2" fmla="*/ 0 w 5957"/>
                <a:gd name="T3" fmla="*/ 0 h 7065"/>
                <a:gd name="T4" fmla="*/ 0 w 5957"/>
                <a:gd name="T5" fmla="*/ 0 h 7065"/>
                <a:gd name="T6" fmla="*/ 0 w 5957"/>
                <a:gd name="T7" fmla="*/ 0 h 7065"/>
                <a:gd name="T8" fmla="*/ 0 w 5957"/>
                <a:gd name="T9" fmla="*/ 0 h 7065"/>
                <a:gd name="T10" fmla="*/ 0 w 5957"/>
                <a:gd name="T11" fmla="*/ 0 h 7065"/>
                <a:gd name="T12" fmla="*/ 0 w 5957"/>
                <a:gd name="T13" fmla="*/ 0 h 7065"/>
                <a:gd name="T14" fmla="*/ 0 w 5957"/>
                <a:gd name="T15" fmla="*/ 0 h 7065"/>
                <a:gd name="T16" fmla="*/ 0 w 5957"/>
                <a:gd name="T17" fmla="*/ 0 h 7065"/>
                <a:gd name="T18" fmla="*/ 0 w 5957"/>
                <a:gd name="T19" fmla="*/ 0 h 7065"/>
                <a:gd name="T20" fmla="*/ 0 w 5957"/>
                <a:gd name="T21" fmla="*/ 0 h 7065"/>
                <a:gd name="T22" fmla="*/ 0 w 5957"/>
                <a:gd name="T23" fmla="*/ 0 h 7065"/>
                <a:gd name="T24" fmla="*/ 0 w 5957"/>
                <a:gd name="T25" fmla="*/ 0 h 7065"/>
                <a:gd name="T26" fmla="*/ 0 w 5957"/>
                <a:gd name="T27" fmla="*/ 0 h 7065"/>
                <a:gd name="T28" fmla="*/ 0 w 5957"/>
                <a:gd name="T29" fmla="*/ 0 h 7065"/>
                <a:gd name="T30" fmla="*/ 0 w 5957"/>
                <a:gd name="T31" fmla="*/ 0 h 7065"/>
                <a:gd name="T32" fmla="*/ 0 w 5957"/>
                <a:gd name="T33" fmla="*/ 0 h 7065"/>
                <a:gd name="T34" fmla="*/ 0 w 5957"/>
                <a:gd name="T35" fmla="*/ 0 h 7065"/>
                <a:gd name="T36" fmla="*/ 0 w 5957"/>
                <a:gd name="T37" fmla="*/ 0 h 7065"/>
                <a:gd name="T38" fmla="*/ 0 w 5957"/>
                <a:gd name="T39" fmla="*/ 0 h 7065"/>
                <a:gd name="T40" fmla="*/ 0 w 5957"/>
                <a:gd name="T41" fmla="*/ 0 h 7065"/>
                <a:gd name="T42" fmla="*/ 0 w 5957"/>
                <a:gd name="T43" fmla="*/ 0 h 7065"/>
                <a:gd name="T44" fmla="*/ 0 w 5957"/>
                <a:gd name="T45" fmla="*/ 0 h 7065"/>
                <a:gd name="T46" fmla="*/ 0 w 5957"/>
                <a:gd name="T47" fmla="*/ 0 h 7065"/>
                <a:gd name="T48" fmla="*/ 0 w 5957"/>
                <a:gd name="T49" fmla="*/ 0 h 7065"/>
                <a:gd name="T50" fmla="*/ 0 w 5957"/>
                <a:gd name="T51" fmla="*/ 0 h 7065"/>
                <a:gd name="T52" fmla="*/ 0 w 5957"/>
                <a:gd name="T53" fmla="*/ 0 h 7065"/>
                <a:gd name="T54" fmla="*/ 0 w 5957"/>
                <a:gd name="T55" fmla="*/ 0 h 7065"/>
                <a:gd name="T56" fmla="*/ 0 w 5957"/>
                <a:gd name="T57" fmla="*/ 0 h 7065"/>
                <a:gd name="T58" fmla="*/ 0 w 5957"/>
                <a:gd name="T59" fmla="*/ 0 h 7065"/>
                <a:gd name="T60" fmla="*/ 0 w 5957"/>
                <a:gd name="T61" fmla="*/ 0 h 7065"/>
                <a:gd name="T62" fmla="*/ 0 w 5957"/>
                <a:gd name="T63" fmla="*/ 0 h 7065"/>
                <a:gd name="T64" fmla="*/ 0 w 5957"/>
                <a:gd name="T65" fmla="*/ 0 h 7065"/>
                <a:gd name="T66" fmla="*/ 0 w 5957"/>
                <a:gd name="T67" fmla="*/ 0 h 7065"/>
                <a:gd name="T68" fmla="*/ 0 w 5957"/>
                <a:gd name="T69" fmla="*/ 0 h 7065"/>
                <a:gd name="T70" fmla="*/ 0 w 5957"/>
                <a:gd name="T71" fmla="*/ 0 h 7065"/>
                <a:gd name="T72" fmla="*/ 0 w 5957"/>
                <a:gd name="T73" fmla="*/ 0 h 70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5"/>
                <a:gd name="T113" fmla="*/ 5957 w 5957"/>
                <a:gd name="T114" fmla="*/ 7065 h 70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5">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19" name="Freeform 38"/>
            <p:cNvSpPr>
              <a:spLocks/>
            </p:cNvSpPr>
            <p:nvPr/>
          </p:nvSpPr>
          <p:spPr bwMode="auto">
            <a:xfrm>
              <a:off x="1104" y="3024"/>
              <a:ext cx="162" cy="99"/>
            </a:xfrm>
            <a:custGeom>
              <a:avLst/>
              <a:gdLst>
                <a:gd name="T0" fmla="*/ 0 w 3562"/>
                <a:gd name="T1" fmla="*/ 0 h 1773"/>
                <a:gd name="T2" fmla="*/ 0 w 3562"/>
                <a:gd name="T3" fmla="*/ 0 h 1773"/>
                <a:gd name="T4" fmla="*/ 0 w 3562"/>
                <a:gd name="T5" fmla="*/ 0 h 1773"/>
                <a:gd name="T6" fmla="*/ 0 w 3562"/>
                <a:gd name="T7" fmla="*/ 0 h 1773"/>
                <a:gd name="T8" fmla="*/ 0 w 3562"/>
                <a:gd name="T9" fmla="*/ 0 h 1773"/>
                <a:gd name="T10" fmla="*/ 0 w 3562"/>
                <a:gd name="T11" fmla="*/ 0 h 1773"/>
                <a:gd name="T12" fmla="*/ 0 w 3562"/>
                <a:gd name="T13" fmla="*/ 0 h 1773"/>
                <a:gd name="T14" fmla="*/ 0 w 3562"/>
                <a:gd name="T15" fmla="*/ 0 h 1773"/>
                <a:gd name="T16" fmla="*/ 0 w 3562"/>
                <a:gd name="T17" fmla="*/ 0 h 1773"/>
                <a:gd name="T18" fmla="*/ 0 w 3562"/>
                <a:gd name="T19" fmla="*/ 0 h 1773"/>
                <a:gd name="T20" fmla="*/ 0 w 3562"/>
                <a:gd name="T21" fmla="*/ 0 h 1773"/>
                <a:gd name="T22" fmla="*/ 0 w 3562"/>
                <a:gd name="T23" fmla="*/ 0 h 1773"/>
                <a:gd name="T24" fmla="*/ 0 w 3562"/>
                <a:gd name="T25" fmla="*/ 0 h 1773"/>
                <a:gd name="T26" fmla="*/ 0 w 3562"/>
                <a:gd name="T27" fmla="*/ 0 h 1773"/>
                <a:gd name="T28" fmla="*/ 0 w 3562"/>
                <a:gd name="T29" fmla="*/ 0 h 1773"/>
                <a:gd name="T30" fmla="*/ 0 w 3562"/>
                <a:gd name="T31" fmla="*/ 0 h 1773"/>
                <a:gd name="T32" fmla="*/ 0 w 3562"/>
                <a:gd name="T33" fmla="*/ 0 h 1773"/>
                <a:gd name="T34" fmla="*/ 0 w 3562"/>
                <a:gd name="T35" fmla="*/ 0 h 1773"/>
                <a:gd name="T36" fmla="*/ 0 w 3562"/>
                <a:gd name="T37" fmla="*/ 0 h 1773"/>
                <a:gd name="T38" fmla="*/ 0 w 3562"/>
                <a:gd name="T39" fmla="*/ 0 h 1773"/>
                <a:gd name="T40" fmla="*/ 0 w 3562"/>
                <a:gd name="T41" fmla="*/ 0 h 17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2"/>
                <a:gd name="T64" fmla="*/ 0 h 1773"/>
                <a:gd name="T65" fmla="*/ 3562 w 3562"/>
                <a:gd name="T66" fmla="*/ 1773 h 17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2" h="1773">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0" name="Freeform 39"/>
            <p:cNvSpPr>
              <a:spLocks/>
            </p:cNvSpPr>
            <p:nvPr/>
          </p:nvSpPr>
          <p:spPr bwMode="auto">
            <a:xfrm>
              <a:off x="1104" y="3024"/>
              <a:ext cx="161" cy="97"/>
            </a:xfrm>
            <a:custGeom>
              <a:avLst/>
              <a:gdLst>
                <a:gd name="T0" fmla="*/ 0 w 3550"/>
                <a:gd name="T1" fmla="*/ 0 h 1748"/>
                <a:gd name="T2" fmla="*/ 0 w 3550"/>
                <a:gd name="T3" fmla="*/ 0 h 1748"/>
                <a:gd name="T4" fmla="*/ 0 w 3550"/>
                <a:gd name="T5" fmla="*/ 0 h 1748"/>
                <a:gd name="T6" fmla="*/ 0 w 3550"/>
                <a:gd name="T7" fmla="*/ 0 h 1748"/>
                <a:gd name="T8" fmla="*/ 0 w 3550"/>
                <a:gd name="T9" fmla="*/ 0 h 1748"/>
                <a:gd name="T10" fmla="*/ 0 w 3550"/>
                <a:gd name="T11" fmla="*/ 0 h 1748"/>
                <a:gd name="T12" fmla="*/ 0 w 3550"/>
                <a:gd name="T13" fmla="*/ 0 h 1748"/>
                <a:gd name="T14" fmla="*/ 0 w 3550"/>
                <a:gd name="T15" fmla="*/ 0 h 1748"/>
                <a:gd name="T16" fmla="*/ 0 w 3550"/>
                <a:gd name="T17" fmla="*/ 0 h 1748"/>
                <a:gd name="T18" fmla="*/ 0 w 3550"/>
                <a:gd name="T19" fmla="*/ 0 h 1748"/>
                <a:gd name="T20" fmla="*/ 0 w 3550"/>
                <a:gd name="T21" fmla="*/ 0 h 1748"/>
                <a:gd name="T22" fmla="*/ 0 w 3550"/>
                <a:gd name="T23" fmla="*/ 0 h 1748"/>
                <a:gd name="T24" fmla="*/ 0 w 3550"/>
                <a:gd name="T25" fmla="*/ 0 h 1748"/>
                <a:gd name="T26" fmla="*/ 0 w 3550"/>
                <a:gd name="T27" fmla="*/ 0 h 1748"/>
                <a:gd name="T28" fmla="*/ 0 w 3550"/>
                <a:gd name="T29" fmla="*/ 0 h 1748"/>
                <a:gd name="T30" fmla="*/ 0 w 3550"/>
                <a:gd name="T31" fmla="*/ 0 h 1748"/>
                <a:gd name="T32" fmla="*/ 0 w 3550"/>
                <a:gd name="T33" fmla="*/ 0 h 1748"/>
                <a:gd name="T34" fmla="*/ 0 w 3550"/>
                <a:gd name="T35" fmla="*/ 0 h 1748"/>
                <a:gd name="T36" fmla="*/ 0 w 3550"/>
                <a:gd name="T37" fmla="*/ 0 h 1748"/>
                <a:gd name="T38" fmla="*/ 0 w 3550"/>
                <a:gd name="T39" fmla="*/ 0 h 1748"/>
                <a:gd name="T40" fmla="*/ 0 w 3550"/>
                <a:gd name="T41" fmla="*/ 0 h 1748"/>
                <a:gd name="T42" fmla="*/ 0 w 3550"/>
                <a:gd name="T43" fmla="*/ 0 h 1748"/>
                <a:gd name="T44" fmla="*/ 0 w 3550"/>
                <a:gd name="T45" fmla="*/ 0 h 1748"/>
                <a:gd name="T46" fmla="*/ 0 w 3550"/>
                <a:gd name="T47" fmla="*/ 0 h 1748"/>
                <a:gd name="T48" fmla="*/ 0 w 3550"/>
                <a:gd name="T49" fmla="*/ 0 h 1748"/>
                <a:gd name="T50" fmla="*/ 0 w 3550"/>
                <a:gd name="T51" fmla="*/ 0 h 1748"/>
                <a:gd name="T52" fmla="*/ 0 w 3550"/>
                <a:gd name="T53" fmla="*/ 0 h 1748"/>
                <a:gd name="T54" fmla="*/ 0 w 3550"/>
                <a:gd name="T55" fmla="*/ 0 h 1748"/>
                <a:gd name="T56" fmla="*/ 0 w 3550"/>
                <a:gd name="T57" fmla="*/ 0 h 1748"/>
                <a:gd name="T58" fmla="*/ 0 w 3550"/>
                <a:gd name="T59" fmla="*/ 0 h 1748"/>
                <a:gd name="T60" fmla="*/ 0 w 3550"/>
                <a:gd name="T61" fmla="*/ 0 h 1748"/>
                <a:gd name="T62" fmla="*/ 0 w 3550"/>
                <a:gd name="T63" fmla="*/ 0 h 1748"/>
                <a:gd name="T64" fmla="*/ 0 w 3550"/>
                <a:gd name="T65" fmla="*/ 0 h 1748"/>
                <a:gd name="T66" fmla="*/ 0 w 3550"/>
                <a:gd name="T67" fmla="*/ 0 h 1748"/>
                <a:gd name="T68" fmla="*/ 0 w 3550"/>
                <a:gd name="T69" fmla="*/ 0 h 1748"/>
                <a:gd name="T70" fmla="*/ 0 w 3550"/>
                <a:gd name="T71" fmla="*/ 0 h 1748"/>
                <a:gd name="T72" fmla="*/ 0 w 3550"/>
                <a:gd name="T73" fmla="*/ 0 h 1748"/>
                <a:gd name="T74" fmla="*/ 0 w 3550"/>
                <a:gd name="T75" fmla="*/ 0 h 1748"/>
                <a:gd name="T76" fmla="*/ 0 w 3550"/>
                <a:gd name="T77" fmla="*/ 0 h 1748"/>
                <a:gd name="T78" fmla="*/ 0 w 3550"/>
                <a:gd name="T79" fmla="*/ 0 h 1748"/>
                <a:gd name="T80" fmla="*/ 0 w 3550"/>
                <a:gd name="T81" fmla="*/ 0 h 1748"/>
                <a:gd name="T82" fmla="*/ 0 w 3550"/>
                <a:gd name="T83" fmla="*/ 0 h 1748"/>
                <a:gd name="T84" fmla="*/ 0 w 3550"/>
                <a:gd name="T85" fmla="*/ 0 h 1748"/>
                <a:gd name="T86" fmla="*/ 0 w 3550"/>
                <a:gd name="T87" fmla="*/ 0 h 1748"/>
                <a:gd name="T88" fmla="*/ 0 w 3550"/>
                <a:gd name="T89" fmla="*/ 0 h 1748"/>
                <a:gd name="T90" fmla="*/ 0 w 3550"/>
                <a:gd name="T91" fmla="*/ 0 h 1748"/>
                <a:gd name="T92" fmla="*/ 0 w 3550"/>
                <a:gd name="T93" fmla="*/ 0 h 1748"/>
                <a:gd name="T94" fmla="*/ 0 w 3550"/>
                <a:gd name="T95" fmla="*/ 0 h 17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50"/>
                <a:gd name="T145" fmla="*/ 0 h 1748"/>
                <a:gd name="T146" fmla="*/ 3550 w 3550"/>
                <a:gd name="T147" fmla="*/ 1748 h 17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50" h="1748">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1" name="Freeform 40"/>
            <p:cNvSpPr>
              <a:spLocks/>
            </p:cNvSpPr>
            <p:nvPr/>
          </p:nvSpPr>
          <p:spPr bwMode="auto">
            <a:xfrm>
              <a:off x="1104" y="3024"/>
              <a:ext cx="161" cy="96"/>
            </a:xfrm>
            <a:custGeom>
              <a:avLst/>
              <a:gdLst>
                <a:gd name="T0" fmla="*/ 0 w 3539"/>
                <a:gd name="T1" fmla="*/ 0 h 1724"/>
                <a:gd name="T2" fmla="*/ 0 w 3539"/>
                <a:gd name="T3" fmla="*/ 0 h 1724"/>
                <a:gd name="T4" fmla="*/ 0 w 3539"/>
                <a:gd name="T5" fmla="*/ 0 h 1724"/>
                <a:gd name="T6" fmla="*/ 0 w 3539"/>
                <a:gd name="T7" fmla="*/ 0 h 1724"/>
                <a:gd name="T8" fmla="*/ 0 w 3539"/>
                <a:gd name="T9" fmla="*/ 0 h 1724"/>
                <a:gd name="T10" fmla="*/ 0 w 3539"/>
                <a:gd name="T11" fmla="*/ 0 h 1724"/>
                <a:gd name="T12" fmla="*/ 0 w 3539"/>
                <a:gd name="T13" fmla="*/ 0 h 1724"/>
                <a:gd name="T14" fmla="*/ 0 w 3539"/>
                <a:gd name="T15" fmla="*/ 0 h 1724"/>
                <a:gd name="T16" fmla="*/ 0 w 3539"/>
                <a:gd name="T17" fmla="*/ 0 h 1724"/>
                <a:gd name="T18" fmla="*/ 0 w 3539"/>
                <a:gd name="T19" fmla="*/ 0 h 1724"/>
                <a:gd name="T20" fmla="*/ 0 w 3539"/>
                <a:gd name="T21" fmla="*/ 0 h 1724"/>
                <a:gd name="T22" fmla="*/ 0 w 3539"/>
                <a:gd name="T23" fmla="*/ 0 h 1724"/>
                <a:gd name="T24" fmla="*/ 0 w 3539"/>
                <a:gd name="T25" fmla="*/ 0 h 1724"/>
                <a:gd name="T26" fmla="*/ 0 w 3539"/>
                <a:gd name="T27" fmla="*/ 0 h 1724"/>
                <a:gd name="T28" fmla="*/ 0 w 3539"/>
                <a:gd name="T29" fmla="*/ 0 h 1724"/>
                <a:gd name="T30" fmla="*/ 0 w 3539"/>
                <a:gd name="T31" fmla="*/ 0 h 1724"/>
                <a:gd name="T32" fmla="*/ 0 w 3539"/>
                <a:gd name="T33" fmla="*/ 0 h 1724"/>
                <a:gd name="T34" fmla="*/ 0 w 3539"/>
                <a:gd name="T35" fmla="*/ 0 h 1724"/>
                <a:gd name="T36" fmla="*/ 0 w 3539"/>
                <a:gd name="T37" fmla="*/ 0 h 1724"/>
                <a:gd name="T38" fmla="*/ 0 w 3539"/>
                <a:gd name="T39" fmla="*/ 0 h 1724"/>
                <a:gd name="T40" fmla="*/ 0 w 3539"/>
                <a:gd name="T41" fmla="*/ 0 h 1724"/>
                <a:gd name="T42" fmla="*/ 0 w 3539"/>
                <a:gd name="T43" fmla="*/ 0 h 1724"/>
                <a:gd name="T44" fmla="*/ 0 w 3539"/>
                <a:gd name="T45" fmla="*/ 0 h 1724"/>
                <a:gd name="T46" fmla="*/ 0 w 3539"/>
                <a:gd name="T47" fmla="*/ 0 h 1724"/>
                <a:gd name="T48" fmla="*/ 0 w 3539"/>
                <a:gd name="T49" fmla="*/ 0 h 1724"/>
                <a:gd name="T50" fmla="*/ 0 w 3539"/>
                <a:gd name="T51" fmla="*/ 0 h 1724"/>
                <a:gd name="T52" fmla="*/ 0 w 3539"/>
                <a:gd name="T53" fmla="*/ 0 h 1724"/>
                <a:gd name="T54" fmla="*/ 0 w 3539"/>
                <a:gd name="T55" fmla="*/ 0 h 1724"/>
                <a:gd name="T56" fmla="*/ 0 w 3539"/>
                <a:gd name="T57" fmla="*/ 0 h 1724"/>
                <a:gd name="T58" fmla="*/ 0 w 3539"/>
                <a:gd name="T59" fmla="*/ 0 h 1724"/>
                <a:gd name="T60" fmla="*/ 0 w 3539"/>
                <a:gd name="T61" fmla="*/ 0 h 1724"/>
                <a:gd name="T62" fmla="*/ 0 w 3539"/>
                <a:gd name="T63" fmla="*/ 0 h 1724"/>
                <a:gd name="T64" fmla="*/ 0 w 3539"/>
                <a:gd name="T65" fmla="*/ 0 h 1724"/>
                <a:gd name="T66" fmla="*/ 0 w 3539"/>
                <a:gd name="T67" fmla="*/ 0 h 1724"/>
                <a:gd name="T68" fmla="*/ 0 w 3539"/>
                <a:gd name="T69" fmla="*/ 0 h 1724"/>
                <a:gd name="T70" fmla="*/ 0 w 3539"/>
                <a:gd name="T71" fmla="*/ 0 h 1724"/>
                <a:gd name="T72" fmla="*/ 0 w 3539"/>
                <a:gd name="T73" fmla="*/ 0 h 1724"/>
                <a:gd name="T74" fmla="*/ 0 w 3539"/>
                <a:gd name="T75" fmla="*/ 0 h 1724"/>
                <a:gd name="T76" fmla="*/ 0 w 3539"/>
                <a:gd name="T77" fmla="*/ 0 h 1724"/>
                <a:gd name="T78" fmla="*/ 0 w 3539"/>
                <a:gd name="T79" fmla="*/ 0 h 1724"/>
                <a:gd name="T80" fmla="*/ 0 w 3539"/>
                <a:gd name="T81" fmla="*/ 0 h 1724"/>
                <a:gd name="T82" fmla="*/ 0 w 3539"/>
                <a:gd name="T83" fmla="*/ 0 h 1724"/>
                <a:gd name="T84" fmla="*/ 0 w 3539"/>
                <a:gd name="T85" fmla="*/ 0 h 1724"/>
                <a:gd name="T86" fmla="*/ 0 w 3539"/>
                <a:gd name="T87" fmla="*/ 0 h 1724"/>
                <a:gd name="T88" fmla="*/ 0 w 3539"/>
                <a:gd name="T89" fmla="*/ 0 h 1724"/>
                <a:gd name="T90" fmla="*/ 0 w 3539"/>
                <a:gd name="T91" fmla="*/ 0 h 1724"/>
                <a:gd name="T92" fmla="*/ 0 w 3539"/>
                <a:gd name="T93" fmla="*/ 0 h 1724"/>
                <a:gd name="T94" fmla="*/ 0 w 3539"/>
                <a:gd name="T95" fmla="*/ 0 h 17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39"/>
                <a:gd name="T145" fmla="*/ 0 h 1724"/>
                <a:gd name="T146" fmla="*/ 3539 w 3539"/>
                <a:gd name="T147" fmla="*/ 1724 h 17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39" h="1724">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2" name="Freeform 41"/>
            <p:cNvSpPr>
              <a:spLocks/>
            </p:cNvSpPr>
            <p:nvPr/>
          </p:nvSpPr>
          <p:spPr bwMode="auto">
            <a:xfrm>
              <a:off x="1104" y="3024"/>
              <a:ext cx="160" cy="94"/>
            </a:xfrm>
            <a:custGeom>
              <a:avLst/>
              <a:gdLst>
                <a:gd name="T0" fmla="*/ 0 w 3526"/>
                <a:gd name="T1" fmla="*/ 0 h 1698"/>
                <a:gd name="T2" fmla="*/ 0 w 3526"/>
                <a:gd name="T3" fmla="*/ 0 h 1698"/>
                <a:gd name="T4" fmla="*/ 0 w 3526"/>
                <a:gd name="T5" fmla="*/ 0 h 1698"/>
                <a:gd name="T6" fmla="*/ 0 w 3526"/>
                <a:gd name="T7" fmla="*/ 0 h 1698"/>
                <a:gd name="T8" fmla="*/ 0 w 3526"/>
                <a:gd name="T9" fmla="*/ 0 h 1698"/>
                <a:gd name="T10" fmla="*/ 0 w 3526"/>
                <a:gd name="T11" fmla="*/ 0 h 1698"/>
                <a:gd name="T12" fmla="*/ 0 w 3526"/>
                <a:gd name="T13" fmla="*/ 0 h 1698"/>
                <a:gd name="T14" fmla="*/ 0 w 3526"/>
                <a:gd name="T15" fmla="*/ 0 h 1698"/>
                <a:gd name="T16" fmla="*/ 0 w 3526"/>
                <a:gd name="T17" fmla="*/ 0 h 1698"/>
                <a:gd name="T18" fmla="*/ 0 w 3526"/>
                <a:gd name="T19" fmla="*/ 0 h 1698"/>
                <a:gd name="T20" fmla="*/ 0 w 3526"/>
                <a:gd name="T21" fmla="*/ 0 h 1698"/>
                <a:gd name="T22" fmla="*/ 0 w 3526"/>
                <a:gd name="T23" fmla="*/ 0 h 1698"/>
                <a:gd name="T24" fmla="*/ 0 w 3526"/>
                <a:gd name="T25" fmla="*/ 0 h 1698"/>
                <a:gd name="T26" fmla="*/ 0 w 3526"/>
                <a:gd name="T27" fmla="*/ 0 h 1698"/>
                <a:gd name="T28" fmla="*/ 0 w 3526"/>
                <a:gd name="T29" fmla="*/ 0 h 1698"/>
                <a:gd name="T30" fmla="*/ 0 w 3526"/>
                <a:gd name="T31" fmla="*/ 0 h 1698"/>
                <a:gd name="T32" fmla="*/ 0 w 3526"/>
                <a:gd name="T33" fmla="*/ 0 h 1698"/>
                <a:gd name="T34" fmla="*/ 0 w 3526"/>
                <a:gd name="T35" fmla="*/ 0 h 1698"/>
                <a:gd name="T36" fmla="*/ 0 w 3526"/>
                <a:gd name="T37" fmla="*/ 0 h 1698"/>
                <a:gd name="T38" fmla="*/ 0 w 3526"/>
                <a:gd name="T39" fmla="*/ 0 h 1698"/>
                <a:gd name="T40" fmla="*/ 0 w 3526"/>
                <a:gd name="T41" fmla="*/ 0 h 1698"/>
                <a:gd name="T42" fmla="*/ 0 w 3526"/>
                <a:gd name="T43" fmla="*/ 0 h 1698"/>
                <a:gd name="T44" fmla="*/ 0 w 3526"/>
                <a:gd name="T45" fmla="*/ 0 h 1698"/>
                <a:gd name="T46" fmla="*/ 0 w 3526"/>
                <a:gd name="T47" fmla="*/ 0 h 1698"/>
                <a:gd name="T48" fmla="*/ 0 w 3526"/>
                <a:gd name="T49" fmla="*/ 0 h 1698"/>
                <a:gd name="T50" fmla="*/ 0 w 3526"/>
                <a:gd name="T51" fmla="*/ 0 h 1698"/>
                <a:gd name="T52" fmla="*/ 0 w 3526"/>
                <a:gd name="T53" fmla="*/ 0 h 1698"/>
                <a:gd name="T54" fmla="*/ 0 w 3526"/>
                <a:gd name="T55" fmla="*/ 0 h 1698"/>
                <a:gd name="T56" fmla="*/ 0 w 3526"/>
                <a:gd name="T57" fmla="*/ 0 h 1698"/>
                <a:gd name="T58" fmla="*/ 0 w 3526"/>
                <a:gd name="T59" fmla="*/ 0 h 1698"/>
                <a:gd name="T60" fmla="*/ 0 w 3526"/>
                <a:gd name="T61" fmla="*/ 0 h 1698"/>
                <a:gd name="T62" fmla="*/ 0 w 3526"/>
                <a:gd name="T63" fmla="*/ 0 h 1698"/>
                <a:gd name="T64" fmla="*/ 0 w 3526"/>
                <a:gd name="T65" fmla="*/ 0 h 1698"/>
                <a:gd name="T66" fmla="*/ 0 w 3526"/>
                <a:gd name="T67" fmla="*/ 0 h 1698"/>
                <a:gd name="T68" fmla="*/ 0 w 3526"/>
                <a:gd name="T69" fmla="*/ 0 h 1698"/>
                <a:gd name="T70" fmla="*/ 0 w 3526"/>
                <a:gd name="T71" fmla="*/ 0 h 1698"/>
                <a:gd name="T72" fmla="*/ 0 w 3526"/>
                <a:gd name="T73" fmla="*/ 0 h 1698"/>
                <a:gd name="T74" fmla="*/ 0 w 3526"/>
                <a:gd name="T75" fmla="*/ 0 h 1698"/>
                <a:gd name="T76" fmla="*/ 0 w 3526"/>
                <a:gd name="T77" fmla="*/ 0 h 1698"/>
                <a:gd name="T78" fmla="*/ 0 w 3526"/>
                <a:gd name="T79" fmla="*/ 0 h 1698"/>
                <a:gd name="T80" fmla="*/ 0 w 3526"/>
                <a:gd name="T81" fmla="*/ 0 h 1698"/>
                <a:gd name="T82" fmla="*/ 0 w 3526"/>
                <a:gd name="T83" fmla="*/ 0 h 1698"/>
                <a:gd name="T84" fmla="*/ 0 w 3526"/>
                <a:gd name="T85" fmla="*/ 0 h 1698"/>
                <a:gd name="T86" fmla="*/ 0 w 3526"/>
                <a:gd name="T87" fmla="*/ 0 h 16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26"/>
                <a:gd name="T133" fmla="*/ 0 h 1698"/>
                <a:gd name="T134" fmla="*/ 3526 w 3526"/>
                <a:gd name="T135" fmla="*/ 1698 h 16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26" h="1698">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3" name="Freeform 42"/>
            <p:cNvSpPr>
              <a:spLocks/>
            </p:cNvSpPr>
            <p:nvPr/>
          </p:nvSpPr>
          <p:spPr bwMode="auto">
            <a:xfrm>
              <a:off x="1104" y="3024"/>
              <a:ext cx="160" cy="93"/>
            </a:xfrm>
            <a:custGeom>
              <a:avLst/>
              <a:gdLst>
                <a:gd name="T0" fmla="*/ 0 w 3515"/>
                <a:gd name="T1" fmla="*/ 0 h 1674"/>
                <a:gd name="T2" fmla="*/ 0 w 3515"/>
                <a:gd name="T3" fmla="*/ 0 h 1674"/>
                <a:gd name="T4" fmla="*/ 0 w 3515"/>
                <a:gd name="T5" fmla="*/ 0 h 1674"/>
                <a:gd name="T6" fmla="*/ 0 w 3515"/>
                <a:gd name="T7" fmla="*/ 0 h 1674"/>
                <a:gd name="T8" fmla="*/ 0 w 3515"/>
                <a:gd name="T9" fmla="*/ 0 h 1674"/>
                <a:gd name="T10" fmla="*/ 0 w 3515"/>
                <a:gd name="T11" fmla="*/ 0 h 1674"/>
                <a:gd name="T12" fmla="*/ 0 w 3515"/>
                <a:gd name="T13" fmla="*/ 0 h 1674"/>
                <a:gd name="T14" fmla="*/ 0 w 3515"/>
                <a:gd name="T15" fmla="*/ 0 h 1674"/>
                <a:gd name="T16" fmla="*/ 0 w 3515"/>
                <a:gd name="T17" fmla="*/ 0 h 1674"/>
                <a:gd name="T18" fmla="*/ 0 w 3515"/>
                <a:gd name="T19" fmla="*/ 0 h 1674"/>
                <a:gd name="T20" fmla="*/ 0 w 3515"/>
                <a:gd name="T21" fmla="*/ 0 h 1674"/>
                <a:gd name="T22" fmla="*/ 0 w 3515"/>
                <a:gd name="T23" fmla="*/ 0 h 1674"/>
                <a:gd name="T24" fmla="*/ 0 w 3515"/>
                <a:gd name="T25" fmla="*/ 0 h 1674"/>
                <a:gd name="T26" fmla="*/ 0 w 3515"/>
                <a:gd name="T27" fmla="*/ 0 h 1674"/>
                <a:gd name="T28" fmla="*/ 0 w 3515"/>
                <a:gd name="T29" fmla="*/ 0 h 1674"/>
                <a:gd name="T30" fmla="*/ 0 w 3515"/>
                <a:gd name="T31" fmla="*/ 0 h 1674"/>
                <a:gd name="T32" fmla="*/ 0 w 3515"/>
                <a:gd name="T33" fmla="*/ 0 h 1674"/>
                <a:gd name="T34" fmla="*/ 0 w 3515"/>
                <a:gd name="T35" fmla="*/ 0 h 1674"/>
                <a:gd name="T36" fmla="*/ 0 w 3515"/>
                <a:gd name="T37" fmla="*/ 0 h 1674"/>
                <a:gd name="T38" fmla="*/ 0 w 3515"/>
                <a:gd name="T39" fmla="*/ 0 h 1674"/>
                <a:gd name="T40" fmla="*/ 0 w 3515"/>
                <a:gd name="T41" fmla="*/ 0 h 1674"/>
                <a:gd name="T42" fmla="*/ 0 w 3515"/>
                <a:gd name="T43" fmla="*/ 0 h 1674"/>
                <a:gd name="T44" fmla="*/ 0 w 3515"/>
                <a:gd name="T45" fmla="*/ 0 h 1674"/>
                <a:gd name="T46" fmla="*/ 0 w 3515"/>
                <a:gd name="T47" fmla="*/ 0 h 1674"/>
                <a:gd name="T48" fmla="*/ 0 w 3515"/>
                <a:gd name="T49" fmla="*/ 0 h 1674"/>
                <a:gd name="T50" fmla="*/ 0 w 3515"/>
                <a:gd name="T51" fmla="*/ 0 h 1674"/>
                <a:gd name="T52" fmla="*/ 0 w 3515"/>
                <a:gd name="T53" fmla="*/ 0 h 1674"/>
                <a:gd name="T54" fmla="*/ 0 w 3515"/>
                <a:gd name="T55" fmla="*/ 0 h 1674"/>
                <a:gd name="T56" fmla="*/ 0 w 3515"/>
                <a:gd name="T57" fmla="*/ 0 h 1674"/>
                <a:gd name="T58" fmla="*/ 0 w 3515"/>
                <a:gd name="T59" fmla="*/ 0 h 1674"/>
                <a:gd name="T60" fmla="*/ 0 w 3515"/>
                <a:gd name="T61" fmla="*/ 0 h 1674"/>
                <a:gd name="T62" fmla="*/ 0 w 3515"/>
                <a:gd name="T63" fmla="*/ 0 h 1674"/>
                <a:gd name="T64" fmla="*/ 0 w 3515"/>
                <a:gd name="T65" fmla="*/ 0 h 1674"/>
                <a:gd name="T66" fmla="*/ 0 w 3515"/>
                <a:gd name="T67" fmla="*/ 0 h 1674"/>
                <a:gd name="T68" fmla="*/ 0 w 3515"/>
                <a:gd name="T69" fmla="*/ 0 h 1674"/>
                <a:gd name="T70" fmla="*/ 0 w 3515"/>
                <a:gd name="T71" fmla="*/ 0 h 1674"/>
                <a:gd name="T72" fmla="*/ 0 w 3515"/>
                <a:gd name="T73" fmla="*/ 0 h 1674"/>
                <a:gd name="T74" fmla="*/ 0 w 3515"/>
                <a:gd name="T75" fmla="*/ 0 h 1674"/>
                <a:gd name="T76" fmla="*/ 0 w 3515"/>
                <a:gd name="T77" fmla="*/ 0 h 1674"/>
                <a:gd name="T78" fmla="*/ 0 w 3515"/>
                <a:gd name="T79" fmla="*/ 0 h 1674"/>
                <a:gd name="T80" fmla="*/ 0 w 3515"/>
                <a:gd name="T81" fmla="*/ 0 h 1674"/>
                <a:gd name="T82" fmla="*/ 0 w 3515"/>
                <a:gd name="T83" fmla="*/ 0 h 1674"/>
                <a:gd name="T84" fmla="*/ 0 w 3515"/>
                <a:gd name="T85" fmla="*/ 0 h 1674"/>
                <a:gd name="T86" fmla="*/ 0 w 3515"/>
                <a:gd name="T87" fmla="*/ 0 h 1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15"/>
                <a:gd name="T133" fmla="*/ 0 h 1674"/>
                <a:gd name="T134" fmla="*/ 3515 w 3515"/>
                <a:gd name="T135" fmla="*/ 1674 h 1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15" h="1674">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4" name="Freeform 43"/>
            <p:cNvSpPr>
              <a:spLocks/>
            </p:cNvSpPr>
            <p:nvPr/>
          </p:nvSpPr>
          <p:spPr bwMode="auto">
            <a:xfrm>
              <a:off x="1104" y="3024"/>
              <a:ext cx="159" cy="92"/>
            </a:xfrm>
            <a:custGeom>
              <a:avLst/>
              <a:gdLst>
                <a:gd name="T0" fmla="*/ 0 w 3503"/>
                <a:gd name="T1" fmla="*/ 0 h 1649"/>
                <a:gd name="T2" fmla="*/ 0 w 3503"/>
                <a:gd name="T3" fmla="*/ 0 h 1649"/>
                <a:gd name="T4" fmla="*/ 0 w 3503"/>
                <a:gd name="T5" fmla="*/ 0 h 1649"/>
                <a:gd name="T6" fmla="*/ 0 w 3503"/>
                <a:gd name="T7" fmla="*/ 0 h 1649"/>
                <a:gd name="T8" fmla="*/ 0 w 3503"/>
                <a:gd name="T9" fmla="*/ 0 h 1649"/>
                <a:gd name="T10" fmla="*/ 0 w 3503"/>
                <a:gd name="T11" fmla="*/ 0 h 1649"/>
                <a:gd name="T12" fmla="*/ 0 w 3503"/>
                <a:gd name="T13" fmla="*/ 0 h 1649"/>
                <a:gd name="T14" fmla="*/ 0 w 3503"/>
                <a:gd name="T15" fmla="*/ 0 h 1649"/>
                <a:gd name="T16" fmla="*/ 0 w 3503"/>
                <a:gd name="T17" fmla="*/ 0 h 1649"/>
                <a:gd name="T18" fmla="*/ 0 w 3503"/>
                <a:gd name="T19" fmla="*/ 0 h 1649"/>
                <a:gd name="T20" fmla="*/ 0 w 3503"/>
                <a:gd name="T21" fmla="*/ 0 h 1649"/>
                <a:gd name="T22" fmla="*/ 0 w 3503"/>
                <a:gd name="T23" fmla="*/ 0 h 1649"/>
                <a:gd name="T24" fmla="*/ 0 w 3503"/>
                <a:gd name="T25" fmla="*/ 0 h 1649"/>
                <a:gd name="T26" fmla="*/ 0 w 3503"/>
                <a:gd name="T27" fmla="*/ 0 h 1649"/>
                <a:gd name="T28" fmla="*/ 0 w 3503"/>
                <a:gd name="T29" fmla="*/ 0 h 1649"/>
                <a:gd name="T30" fmla="*/ 0 w 3503"/>
                <a:gd name="T31" fmla="*/ 0 h 1649"/>
                <a:gd name="T32" fmla="*/ 0 w 3503"/>
                <a:gd name="T33" fmla="*/ 0 h 1649"/>
                <a:gd name="T34" fmla="*/ 0 w 3503"/>
                <a:gd name="T35" fmla="*/ 0 h 1649"/>
                <a:gd name="T36" fmla="*/ 0 w 3503"/>
                <a:gd name="T37" fmla="*/ 0 h 1649"/>
                <a:gd name="T38" fmla="*/ 0 w 3503"/>
                <a:gd name="T39" fmla="*/ 0 h 1649"/>
                <a:gd name="T40" fmla="*/ 0 w 3503"/>
                <a:gd name="T41" fmla="*/ 0 h 16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03"/>
                <a:gd name="T64" fmla="*/ 0 h 1649"/>
                <a:gd name="T65" fmla="*/ 3503 w 3503"/>
                <a:gd name="T66" fmla="*/ 1649 h 16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03" h="1649">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5" name="Freeform 44"/>
            <p:cNvSpPr>
              <a:spLocks/>
            </p:cNvSpPr>
            <p:nvPr/>
          </p:nvSpPr>
          <p:spPr bwMode="auto">
            <a:xfrm>
              <a:off x="1277" y="3064"/>
              <a:ext cx="2" cy="3"/>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6" name="Freeform 45"/>
            <p:cNvSpPr>
              <a:spLocks/>
            </p:cNvSpPr>
            <p:nvPr/>
          </p:nvSpPr>
          <p:spPr bwMode="auto">
            <a:xfrm>
              <a:off x="1118" y="3064"/>
              <a:ext cx="160" cy="90"/>
            </a:xfrm>
            <a:custGeom>
              <a:avLst/>
              <a:gdLst>
                <a:gd name="T0" fmla="*/ 0 w 3529"/>
                <a:gd name="T1" fmla="*/ 0 h 1614"/>
                <a:gd name="T2" fmla="*/ 0 w 3529"/>
                <a:gd name="T3" fmla="*/ 0 h 1614"/>
                <a:gd name="T4" fmla="*/ 0 w 3529"/>
                <a:gd name="T5" fmla="*/ 0 h 1614"/>
                <a:gd name="T6" fmla="*/ 0 w 3529"/>
                <a:gd name="T7" fmla="*/ 0 h 1614"/>
                <a:gd name="T8" fmla="*/ 0 w 3529"/>
                <a:gd name="T9" fmla="*/ 0 h 1614"/>
                <a:gd name="T10" fmla="*/ 0 w 3529"/>
                <a:gd name="T11" fmla="*/ 0 h 1614"/>
                <a:gd name="T12" fmla="*/ 0 60000 65536"/>
                <a:gd name="T13" fmla="*/ 0 60000 65536"/>
                <a:gd name="T14" fmla="*/ 0 60000 65536"/>
                <a:gd name="T15" fmla="*/ 0 60000 65536"/>
                <a:gd name="T16" fmla="*/ 0 60000 65536"/>
                <a:gd name="T17" fmla="*/ 0 60000 65536"/>
                <a:gd name="T18" fmla="*/ 0 w 3529"/>
                <a:gd name="T19" fmla="*/ 0 h 1614"/>
                <a:gd name="T20" fmla="*/ 3529 w 3529"/>
                <a:gd name="T21" fmla="*/ 1614 h 1614"/>
              </a:gdLst>
              <a:ahLst/>
              <a:cxnLst>
                <a:cxn ang="T12">
                  <a:pos x="T0" y="T1"/>
                </a:cxn>
                <a:cxn ang="T13">
                  <a:pos x="T2" y="T3"/>
                </a:cxn>
                <a:cxn ang="T14">
                  <a:pos x="T4" y="T5"/>
                </a:cxn>
                <a:cxn ang="T15">
                  <a:pos x="T6" y="T7"/>
                </a:cxn>
                <a:cxn ang="T16">
                  <a:pos x="T8" y="T9"/>
                </a:cxn>
                <a:cxn ang="T17">
                  <a:pos x="T10" y="T11"/>
                </a:cxn>
              </a:cxnLst>
              <a:rect l="T18" t="T19" r="T20" b="T21"/>
              <a:pathLst>
                <a:path w="3529" h="1614">
                  <a:moveTo>
                    <a:pt x="8" y="1596"/>
                  </a:moveTo>
                  <a:lnTo>
                    <a:pt x="0" y="1577"/>
                  </a:lnTo>
                  <a:lnTo>
                    <a:pt x="3513" y="0"/>
                  </a:lnTo>
                  <a:lnTo>
                    <a:pt x="3529" y="38"/>
                  </a:lnTo>
                  <a:lnTo>
                    <a:pt x="16" y="1614"/>
                  </a:lnTo>
                  <a:lnTo>
                    <a:pt x="8" y="1596"/>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7" name="Freeform 46"/>
            <p:cNvSpPr>
              <a:spLocks/>
            </p:cNvSpPr>
            <p:nvPr/>
          </p:nvSpPr>
          <p:spPr bwMode="auto">
            <a:xfrm>
              <a:off x="1117" y="3152"/>
              <a:ext cx="1"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8" name="Freeform 47"/>
            <p:cNvSpPr>
              <a:spLocks/>
            </p:cNvSpPr>
            <p:nvPr/>
          </p:nvSpPr>
          <p:spPr bwMode="auto">
            <a:xfrm>
              <a:off x="1281" y="3075"/>
              <a:ext cx="2"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29" name="Freeform 48"/>
            <p:cNvSpPr>
              <a:spLocks/>
            </p:cNvSpPr>
            <p:nvPr/>
          </p:nvSpPr>
          <p:spPr bwMode="auto">
            <a:xfrm>
              <a:off x="1121" y="3075"/>
              <a:ext cx="161" cy="91"/>
            </a:xfrm>
            <a:custGeom>
              <a:avLst/>
              <a:gdLst>
                <a:gd name="T0" fmla="*/ 0 w 3547"/>
                <a:gd name="T1" fmla="*/ 0 h 1633"/>
                <a:gd name="T2" fmla="*/ 0 w 3547"/>
                <a:gd name="T3" fmla="*/ 0 h 1633"/>
                <a:gd name="T4" fmla="*/ 0 w 3547"/>
                <a:gd name="T5" fmla="*/ 0 h 1633"/>
                <a:gd name="T6" fmla="*/ 0 w 3547"/>
                <a:gd name="T7" fmla="*/ 0 h 1633"/>
                <a:gd name="T8" fmla="*/ 0 w 3547"/>
                <a:gd name="T9" fmla="*/ 0 h 1633"/>
                <a:gd name="T10" fmla="*/ 0 w 3547"/>
                <a:gd name="T11" fmla="*/ 0 h 1633"/>
                <a:gd name="T12" fmla="*/ 0 60000 65536"/>
                <a:gd name="T13" fmla="*/ 0 60000 65536"/>
                <a:gd name="T14" fmla="*/ 0 60000 65536"/>
                <a:gd name="T15" fmla="*/ 0 60000 65536"/>
                <a:gd name="T16" fmla="*/ 0 60000 65536"/>
                <a:gd name="T17" fmla="*/ 0 60000 65536"/>
                <a:gd name="T18" fmla="*/ 0 w 3547"/>
                <a:gd name="T19" fmla="*/ 0 h 1633"/>
                <a:gd name="T20" fmla="*/ 3547 w 3547"/>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3547" h="1633">
                  <a:moveTo>
                    <a:pt x="8" y="1614"/>
                  </a:moveTo>
                  <a:lnTo>
                    <a:pt x="0" y="1595"/>
                  </a:lnTo>
                  <a:lnTo>
                    <a:pt x="3531" y="0"/>
                  </a:lnTo>
                  <a:lnTo>
                    <a:pt x="3547" y="38"/>
                  </a:lnTo>
                  <a:lnTo>
                    <a:pt x="17" y="1633"/>
                  </a:lnTo>
                  <a:lnTo>
                    <a:pt x="8" y="161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0" name="Freeform 49"/>
            <p:cNvSpPr>
              <a:spLocks/>
            </p:cNvSpPr>
            <p:nvPr/>
          </p:nvSpPr>
          <p:spPr bwMode="auto">
            <a:xfrm>
              <a:off x="1120" y="3164"/>
              <a:ext cx="2" cy="2"/>
            </a:xfrm>
            <a:custGeom>
              <a:avLst/>
              <a:gdLst>
                <a:gd name="T0" fmla="*/ 0 w 29"/>
                <a:gd name="T1" fmla="*/ 0 h 40"/>
                <a:gd name="T2" fmla="*/ 0 w 29"/>
                <a:gd name="T3" fmla="*/ 0 h 40"/>
                <a:gd name="T4" fmla="*/ 0 w 29"/>
                <a:gd name="T5" fmla="*/ 0 h 40"/>
                <a:gd name="T6" fmla="*/ 0 w 29"/>
                <a:gd name="T7" fmla="*/ 0 h 40"/>
                <a:gd name="T8" fmla="*/ 0 w 29"/>
                <a:gd name="T9" fmla="*/ 0 h 40"/>
                <a:gd name="T10" fmla="*/ 0 w 29"/>
                <a:gd name="T11" fmla="*/ 0 h 40"/>
                <a:gd name="T12" fmla="*/ 0 w 29"/>
                <a:gd name="T13" fmla="*/ 0 h 40"/>
                <a:gd name="T14" fmla="*/ 0 w 29"/>
                <a:gd name="T15" fmla="*/ 0 h 40"/>
                <a:gd name="T16" fmla="*/ 0 w 29"/>
                <a:gd name="T17" fmla="*/ 0 h 40"/>
                <a:gd name="T18" fmla="*/ 0 w 29"/>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1" name="Freeform 50"/>
            <p:cNvSpPr>
              <a:spLocks/>
            </p:cNvSpPr>
            <p:nvPr/>
          </p:nvSpPr>
          <p:spPr bwMode="auto">
            <a:xfrm>
              <a:off x="1112" y="3169"/>
              <a:ext cx="50" cy="122"/>
            </a:xfrm>
            <a:custGeom>
              <a:avLst/>
              <a:gdLst>
                <a:gd name="T0" fmla="*/ 0 w 1103"/>
                <a:gd name="T1" fmla="*/ 0 h 2201"/>
                <a:gd name="T2" fmla="*/ 0 w 1103"/>
                <a:gd name="T3" fmla="*/ 0 h 2201"/>
                <a:gd name="T4" fmla="*/ 0 w 1103"/>
                <a:gd name="T5" fmla="*/ 0 h 2201"/>
                <a:gd name="T6" fmla="*/ 0 w 1103"/>
                <a:gd name="T7" fmla="*/ 0 h 2201"/>
                <a:gd name="T8" fmla="*/ 0 w 1103"/>
                <a:gd name="T9" fmla="*/ 0 h 2201"/>
                <a:gd name="T10" fmla="*/ 0 w 1103"/>
                <a:gd name="T11" fmla="*/ 0 h 2201"/>
                <a:gd name="T12" fmla="*/ 0 w 1103"/>
                <a:gd name="T13" fmla="*/ 0 h 2201"/>
                <a:gd name="T14" fmla="*/ 0 w 1103"/>
                <a:gd name="T15" fmla="*/ 0 h 2201"/>
                <a:gd name="T16" fmla="*/ 0 w 1103"/>
                <a:gd name="T17" fmla="*/ 0 h 2201"/>
                <a:gd name="T18" fmla="*/ 0 w 1103"/>
                <a:gd name="T19" fmla="*/ 0 h 2201"/>
                <a:gd name="T20" fmla="*/ 0 w 1103"/>
                <a:gd name="T21" fmla="*/ 0 h 2201"/>
                <a:gd name="T22" fmla="*/ 0 w 1103"/>
                <a:gd name="T23" fmla="*/ 0 h 2201"/>
                <a:gd name="T24" fmla="*/ 0 w 1103"/>
                <a:gd name="T25" fmla="*/ 0 h 2201"/>
                <a:gd name="T26" fmla="*/ 0 w 1103"/>
                <a:gd name="T27" fmla="*/ 0 h 2201"/>
                <a:gd name="T28" fmla="*/ 0 w 1103"/>
                <a:gd name="T29" fmla="*/ 0 h 2201"/>
                <a:gd name="T30" fmla="*/ 0 w 1103"/>
                <a:gd name="T31" fmla="*/ 0 h 2201"/>
                <a:gd name="T32" fmla="*/ 0 w 1103"/>
                <a:gd name="T33" fmla="*/ 0 h 2201"/>
                <a:gd name="T34" fmla="*/ 0 w 1103"/>
                <a:gd name="T35" fmla="*/ 0 h 2201"/>
                <a:gd name="T36" fmla="*/ 0 w 1103"/>
                <a:gd name="T37" fmla="*/ 0 h 2201"/>
                <a:gd name="T38" fmla="*/ 0 w 1103"/>
                <a:gd name="T39" fmla="*/ 0 h 2201"/>
                <a:gd name="T40" fmla="*/ 0 w 1103"/>
                <a:gd name="T41" fmla="*/ 0 h 2201"/>
                <a:gd name="T42" fmla="*/ 0 w 1103"/>
                <a:gd name="T43" fmla="*/ 0 h 2201"/>
                <a:gd name="T44" fmla="*/ 0 w 1103"/>
                <a:gd name="T45" fmla="*/ 0 h 2201"/>
                <a:gd name="T46" fmla="*/ 0 w 1103"/>
                <a:gd name="T47" fmla="*/ 0 h 2201"/>
                <a:gd name="T48" fmla="*/ 0 w 1103"/>
                <a:gd name="T49" fmla="*/ 0 h 2201"/>
                <a:gd name="T50" fmla="*/ 0 w 1103"/>
                <a:gd name="T51" fmla="*/ 0 h 2201"/>
                <a:gd name="T52" fmla="*/ 0 w 1103"/>
                <a:gd name="T53" fmla="*/ 0 h 2201"/>
                <a:gd name="T54" fmla="*/ 0 w 1103"/>
                <a:gd name="T55" fmla="*/ 0 h 2201"/>
                <a:gd name="T56" fmla="*/ 0 w 1103"/>
                <a:gd name="T57" fmla="*/ 0 h 2201"/>
                <a:gd name="T58" fmla="*/ 0 w 1103"/>
                <a:gd name="T59" fmla="*/ 0 h 2201"/>
                <a:gd name="T60" fmla="*/ 0 w 1103"/>
                <a:gd name="T61" fmla="*/ 0 h 2201"/>
                <a:gd name="T62" fmla="*/ 0 w 1103"/>
                <a:gd name="T63" fmla="*/ 0 h 2201"/>
                <a:gd name="T64" fmla="*/ 0 w 1103"/>
                <a:gd name="T65" fmla="*/ 0 h 2201"/>
                <a:gd name="T66" fmla="*/ 0 w 1103"/>
                <a:gd name="T67" fmla="*/ 0 h 2201"/>
                <a:gd name="T68" fmla="*/ 0 w 1103"/>
                <a:gd name="T69" fmla="*/ 0 h 2201"/>
                <a:gd name="T70" fmla="*/ 0 w 1103"/>
                <a:gd name="T71" fmla="*/ 0 h 2201"/>
                <a:gd name="T72" fmla="*/ 0 w 1103"/>
                <a:gd name="T73" fmla="*/ 0 h 2201"/>
                <a:gd name="T74" fmla="*/ 0 w 1103"/>
                <a:gd name="T75" fmla="*/ 0 h 2201"/>
                <a:gd name="T76" fmla="*/ 0 w 1103"/>
                <a:gd name="T77" fmla="*/ 0 h 2201"/>
                <a:gd name="T78" fmla="*/ 0 w 1103"/>
                <a:gd name="T79" fmla="*/ 0 h 2201"/>
                <a:gd name="T80" fmla="*/ 0 w 1103"/>
                <a:gd name="T81" fmla="*/ 0 h 2201"/>
                <a:gd name="T82" fmla="*/ 0 w 1103"/>
                <a:gd name="T83" fmla="*/ 0 h 2201"/>
                <a:gd name="T84" fmla="*/ 0 w 1103"/>
                <a:gd name="T85" fmla="*/ 0 h 2201"/>
                <a:gd name="T86" fmla="*/ 0 w 1103"/>
                <a:gd name="T87" fmla="*/ 0 h 2201"/>
                <a:gd name="T88" fmla="*/ 0 w 1103"/>
                <a:gd name="T89" fmla="*/ 0 h 2201"/>
                <a:gd name="T90" fmla="*/ 0 w 1103"/>
                <a:gd name="T91" fmla="*/ 0 h 2201"/>
                <a:gd name="T92" fmla="*/ 0 w 1103"/>
                <a:gd name="T93" fmla="*/ 0 h 2201"/>
                <a:gd name="T94" fmla="*/ 0 w 1103"/>
                <a:gd name="T95" fmla="*/ 0 h 2201"/>
                <a:gd name="T96" fmla="*/ 0 w 1103"/>
                <a:gd name="T97" fmla="*/ 0 h 2201"/>
                <a:gd name="T98" fmla="*/ 0 w 1103"/>
                <a:gd name="T99" fmla="*/ 0 h 2201"/>
                <a:gd name="T100" fmla="*/ 0 w 1103"/>
                <a:gd name="T101" fmla="*/ 0 h 2201"/>
                <a:gd name="T102" fmla="*/ 0 w 1103"/>
                <a:gd name="T103" fmla="*/ 0 h 2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1"/>
                <a:gd name="T158" fmla="*/ 1103 w 1103"/>
                <a:gd name="T159" fmla="*/ 2201 h 2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1">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2" name="Freeform 51"/>
            <p:cNvSpPr>
              <a:spLocks/>
            </p:cNvSpPr>
            <p:nvPr/>
          </p:nvSpPr>
          <p:spPr bwMode="auto">
            <a:xfrm>
              <a:off x="1111" y="3169"/>
              <a:ext cx="50" cy="122"/>
            </a:xfrm>
            <a:custGeom>
              <a:avLst/>
              <a:gdLst>
                <a:gd name="T0" fmla="*/ 0 w 1103"/>
                <a:gd name="T1" fmla="*/ 0 h 2202"/>
                <a:gd name="T2" fmla="*/ 0 w 1103"/>
                <a:gd name="T3" fmla="*/ 0 h 2202"/>
                <a:gd name="T4" fmla="*/ 0 w 1103"/>
                <a:gd name="T5" fmla="*/ 0 h 2202"/>
                <a:gd name="T6" fmla="*/ 0 w 1103"/>
                <a:gd name="T7" fmla="*/ 0 h 2202"/>
                <a:gd name="T8" fmla="*/ 0 w 1103"/>
                <a:gd name="T9" fmla="*/ 0 h 2202"/>
                <a:gd name="T10" fmla="*/ 0 w 1103"/>
                <a:gd name="T11" fmla="*/ 0 h 2202"/>
                <a:gd name="T12" fmla="*/ 0 w 1103"/>
                <a:gd name="T13" fmla="*/ 0 h 2202"/>
                <a:gd name="T14" fmla="*/ 0 w 1103"/>
                <a:gd name="T15" fmla="*/ 0 h 2202"/>
                <a:gd name="T16" fmla="*/ 0 w 1103"/>
                <a:gd name="T17" fmla="*/ 0 h 2202"/>
                <a:gd name="T18" fmla="*/ 0 w 1103"/>
                <a:gd name="T19" fmla="*/ 0 h 2202"/>
                <a:gd name="T20" fmla="*/ 0 w 1103"/>
                <a:gd name="T21" fmla="*/ 0 h 2202"/>
                <a:gd name="T22" fmla="*/ 0 w 1103"/>
                <a:gd name="T23" fmla="*/ 0 h 2202"/>
                <a:gd name="T24" fmla="*/ 0 w 1103"/>
                <a:gd name="T25" fmla="*/ 0 h 2202"/>
                <a:gd name="T26" fmla="*/ 0 w 1103"/>
                <a:gd name="T27" fmla="*/ 0 h 2202"/>
                <a:gd name="T28" fmla="*/ 0 w 1103"/>
                <a:gd name="T29" fmla="*/ 0 h 2202"/>
                <a:gd name="T30" fmla="*/ 0 w 1103"/>
                <a:gd name="T31" fmla="*/ 0 h 2202"/>
                <a:gd name="T32" fmla="*/ 0 w 1103"/>
                <a:gd name="T33" fmla="*/ 0 h 2202"/>
                <a:gd name="T34" fmla="*/ 0 w 1103"/>
                <a:gd name="T35" fmla="*/ 0 h 2202"/>
                <a:gd name="T36" fmla="*/ 0 w 1103"/>
                <a:gd name="T37" fmla="*/ 0 h 2202"/>
                <a:gd name="T38" fmla="*/ 0 w 1103"/>
                <a:gd name="T39" fmla="*/ 0 h 2202"/>
                <a:gd name="T40" fmla="*/ 0 w 1103"/>
                <a:gd name="T41" fmla="*/ 0 h 2202"/>
                <a:gd name="T42" fmla="*/ 0 w 1103"/>
                <a:gd name="T43" fmla="*/ 0 h 2202"/>
                <a:gd name="T44" fmla="*/ 0 w 1103"/>
                <a:gd name="T45" fmla="*/ 0 h 2202"/>
                <a:gd name="T46" fmla="*/ 0 w 1103"/>
                <a:gd name="T47" fmla="*/ 0 h 2202"/>
                <a:gd name="T48" fmla="*/ 0 w 1103"/>
                <a:gd name="T49" fmla="*/ 0 h 2202"/>
                <a:gd name="T50" fmla="*/ 0 w 1103"/>
                <a:gd name="T51" fmla="*/ 0 h 2202"/>
                <a:gd name="T52" fmla="*/ 0 w 1103"/>
                <a:gd name="T53" fmla="*/ 0 h 2202"/>
                <a:gd name="T54" fmla="*/ 0 w 1103"/>
                <a:gd name="T55" fmla="*/ 0 h 2202"/>
                <a:gd name="T56" fmla="*/ 0 w 1103"/>
                <a:gd name="T57" fmla="*/ 0 h 2202"/>
                <a:gd name="T58" fmla="*/ 0 w 1103"/>
                <a:gd name="T59" fmla="*/ 0 h 2202"/>
                <a:gd name="T60" fmla="*/ 0 w 1103"/>
                <a:gd name="T61" fmla="*/ 0 h 2202"/>
                <a:gd name="T62" fmla="*/ 0 w 1103"/>
                <a:gd name="T63" fmla="*/ 0 h 2202"/>
                <a:gd name="T64" fmla="*/ 0 w 1103"/>
                <a:gd name="T65" fmla="*/ 0 h 2202"/>
                <a:gd name="T66" fmla="*/ 0 w 1103"/>
                <a:gd name="T67" fmla="*/ 0 h 2202"/>
                <a:gd name="T68" fmla="*/ 0 w 1103"/>
                <a:gd name="T69" fmla="*/ 0 h 2202"/>
                <a:gd name="T70" fmla="*/ 0 w 1103"/>
                <a:gd name="T71" fmla="*/ 0 h 2202"/>
                <a:gd name="T72" fmla="*/ 0 w 1103"/>
                <a:gd name="T73" fmla="*/ 0 h 2202"/>
                <a:gd name="T74" fmla="*/ 0 w 1103"/>
                <a:gd name="T75" fmla="*/ 0 h 2202"/>
                <a:gd name="T76" fmla="*/ 0 w 1103"/>
                <a:gd name="T77" fmla="*/ 0 h 2202"/>
                <a:gd name="T78" fmla="*/ 0 w 1103"/>
                <a:gd name="T79" fmla="*/ 0 h 2202"/>
                <a:gd name="T80" fmla="*/ 0 w 1103"/>
                <a:gd name="T81" fmla="*/ 0 h 2202"/>
                <a:gd name="T82" fmla="*/ 0 w 1103"/>
                <a:gd name="T83" fmla="*/ 0 h 2202"/>
                <a:gd name="T84" fmla="*/ 0 w 1103"/>
                <a:gd name="T85" fmla="*/ 0 h 2202"/>
                <a:gd name="T86" fmla="*/ 0 w 1103"/>
                <a:gd name="T87" fmla="*/ 0 h 2202"/>
                <a:gd name="T88" fmla="*/ 0 w 1103"/>
                <a:gd name="T89" fmla="*/ 0 h 2202"/>
                <a:gd name="T90" fmla="*/ 0 w 1103"/>
                <a:gd name="T91" fmla="*/ 0 h 2202"/>
                <a:gd name="T92" fmla="*/ 0 w 1103"/>
                <a:gd name="T93" fmla="*/ 0 h 2202"/>
                <a:gd name="T94" fmla="*/ 0 w 1103"/>
                <a:gd name="T95" fmla="*/ 0 h 2202"/>
                <a:gd name="T96" fmla="*/ 0 w 1103"/>
                <a:gd name="T97" fmla="*/ 0 h 2202"/>
                <a:gd name="T98" fmla="*/ 0 w 1103"/>
                <a:gd name="T99" fmla="*/ 0 h 2202"/>
                <a:gd name="T100" fmla="*/ 0 w 1103"/>
                <a:gd name="T101" fmla="*/ 0 h 2202"/>
                <a:gd name="T102" fmla="*/ 0 w 1103"/>
                <a:gd name="T103" fmla="*/ 0 h 2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2"/>
                <a:gd name="T158" fmla="*/ 1103 w 1103"/>
                <a:gd name="T159" fmla="*/ 2202 h 2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2">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3" name="Freeform 52"/>
            <p:cNvSpPr>
              <a:spLocks/>
            </p:cNvSpPr>
            <p:nvPr/>
          </p:nvSpPr>
          <p:spPr bwMode="auto">
            <a:xfrm>
              <a:off x="1288" y="3074"/>
              <a:ext cx="52" cy="121"/>
            </a:xfrm>
            <a:custGeom>
              <a:avLst/>
              <a:gdLst>
                <a:gd name="T0" fmla="*/ 0 w 1133"/>
                <a:gd name="T1" fmla="*/ 0 h 2181"/>
                <a:gd name="T2" fmla="*/ 0 w 1133"/>
                <a:gd name="T3" fmla="*/ 0 h 2181"/>
                <a:gd name="T4" fmla="*/ 0 w 1133"/>
                <a:gd name="T5" fmla="*/ 0 h 2181"/>
                <a:gd name="T6" fmla="*/ 0 w 1133"/>
                <a:gd name="T7" fmla="*/ 0 h 2181"/>
                <a:gd name="T8" fmla="*/ 0 w 1133"/>
                <a:gd name="T9" fmla="*/ 0 h 2181"/>
                <a:gd name="T10" fmla="*/ 0 w 1133"/>
                <a:gd name="T11" fmla="*/ 0 h 2181"/>
                <a:gd name="T12" fmla="*/ 0 w 1133"/>
                <a:gd name="T13" fmla="*/ 0 h 2181"/>
                <a:gd name="T14" fmla="*/ 0 w 1133"/>
                <a:gd name="T15" fmla="*/ 0 h 2181"/>
                <a:gd name="T16" fmla="*/ 0 w 1133"/>
                <a:gd name="T17" fmla="*/ 0 h 2181"/>
                <a:gd name="T18" fmla="*/ 0 w 1133"/>
                <a:gd name="T19" fmla="*/ 0 h 2181"/>
                <a:gd name="T20" fmla="*/ 0 w 1133"/>
                <a:gd name="T21" fmla="*/ 0 h 2181"/>
                <a:gd name="T22" fmla="*/ 0 w 1133"/>
                <a:gd name="T23" fmla="*/ 0 h 2181"/>
                <a:gd name="T24" fmla="*/ 0 w 1133"/>
                <a:gd name="T25" fmla="*/ 0 h 2181"/>
                <a:gd name="T26" fmla="*/ 0 w 1133"/>
                <a:gd name="T27" fmla="*/ 0 h 2181"/>
                <a:gd name="T28" fmla="*/ 0 w 1133"/>
                <a:gd name="T29" fmla="*/ 0 h 2181"/>
                <a:gd name="T30" fmla="*/ 0 w 1133"/>
                <a:gd name="T31" fmla="*/ 0 h 2181"/>
                <a:gd name="T32" fmla="*/ 0 w 1133"/>
                <a:gd name="T33" fmla="*/ 0 h 2181"/>
                <a:gd name="T34" fmla="*/ 0 w 1133"/>
                <a:gd name="T35" fmla="*/ 0 h 2181"/>
                <a:gd name="T36" fmla="*/ 0 w 1133"/>
                <a:gd name="T37" fmla="*/ 0 h 2181"/>
                <a:gd name="T38" fmla="*/ 0 w 1133"/>
                <a:gd name="T39" fmla="*/ 0 h 2181"/>
                <a:gd name="T40" fmla="*/ 0 w 1133"/>
                <a:gd name="T41" fmla="*/ 0 h 2181"/>
                <a:gd name="T42" fmla="*/ 0 w 1133"/>
                <a:gd name="T43" fmla="*/ 0 h 2181"/>
                <a:gd name="T44" fmla="*/ 0 w 1133"/>
                <a:gd name="T45" fmla="*/ 0 h 2181"/>
                <a:gd name="T46" fmla="*/ 0 w 1133"/>
                <a:gd name="T47" fmla="*/ 0 h 2181"/>
                <a:gd name="T48" fmla="*/ 0 w 1133"/>
                <a:gd name="T49" fmla="*/ 0 h 2181"/>
                <a:gd name="T50" fmla="*/ 0 w 1133"/>
                <a:gd name="T51" fmla="*/ 0 h 2181"/>
                <a:gd name="T52" fmla="*/ 0 w 1133"/>
                <a:gd name="T53" fmla="*/ 0 h 2181"/>
                <a:gd name="T54" fmla="*/ 0 w 1133"/>
                <a:gd name="T55" fmla="*/ 0 h 2181"/>
                <a:gd name="T56" fmla="*/ 0 w 1133"/>
                <a:gd name="T57" fmla="*/ 0 h 2181"/>
                <a:gd name="T58" fmla="*/ 0 w 1133"/>
                <a:gd name="T59" fmla="*/ 0 h 2181"/>
                <a:gd name="T60" fmla="*/ 0 w 1133"/>
                <a:gd name="T61" fmla="*/ 0 h 2181"/>
                <a:gd name="T62" fmla="*/ 0 w 1133"/>
                <a:gd name="T63" fmla="*/ 0 h 2181"/>
                <a:gd name="T64" fmla="*/ 0 w 1133"/>
                <a:gd name="T65" fmla="*/ 0 h 2181"/>
                <a:gd name="T66" fmla="*/ 0 w 1133"/>
                <a:gd name="T67" fmla="*/ 0 h 2181"/>
                <a:gd name="T68" fmla="*/ 0 w 1133"/>
                <a:gd name="T69" fmla="*/ 0 h 2181"/>
                <a:gd name="T70" fmla="*/ 0 w 1133"/>
                <a:gd name="T71" fmla="*/ 0 h 2181"/>
                <a:gd name="T72" fmla="*/ 0 w 1133"/>
                <a:gd name="T73" fmla="*/ 0 h 2181"/>
                <a:gd name="T74" fmla="*/ 0 w 1133"/>
                <a:gd name="T75" fmla="*/ 0 h 2181"/>
                <a:gd name="T76" fmla="*/ 0 w 1133"/>
                <a:gd name="T77" fmla="*/ 0 h 2181"/>
                <a:gd name="T78" fmla="*/ 0 w 1133"/>
                <a:gd name="T79" fmla="*/ 0 h 2181"/>
                <a:gd name="T80" fmla="*/ 0 w 1133"/>
                <a:gd name="T81" fmla="*/ 0 h 2181"/>
                <a:gd name="T82" fmla="*/ 0 w 1133"/>
                <a:gd name="T83" fmla="*/ 0 h 2181"/>
                <a:gd name="T84" fmla="*/ 0 w 1133"/>
                <a:gd name="T85" fmla="*/ 0 h 2181"/>
                <a:gd name="T86" fmla="*/ 0 w 1133"/>
                <a:gd name="T87" fmla="*/ 0 h 2181"/>
                <a:gd name="T88" fmla="*/ 0 w 1133"/>
                <a:gd name="T89" fmla="*/ 0 h 2181"/>
                <a:gd name="T90" fmla="*/ 0 w 1133"/>
                <a:gd name="T91" fmla="*/ 0 h 2181"/>
                <a:gd name="T92" fmla="*/ 0 w 1133"/>
                <a:gd name="T93" fmla="*/ 0 h 2181"/>
                <a:gd name="T94" fmla="*/ 0 w 1133"/>
                <a:gd name="T95" fmla="*/ 0 h 2181"/>
                <a:gd name="T96" fmla="*/ 0 w 1133"/>
                <a:gd name="T97" fmla="*/ 0 h 2181"/>
                <a:gd name="T98" fmla="*/ 0 w 1133"/>
                <a:gd name="T99" fmla="*/ 0 h 2181"/>
                <a:gd name="T100" fmla="*/ 0 w 1133"/>
                <a:gd name="T101" fmla="*/ 0 h 2181"/>
                <a:gd name="T102" fmla="*/ 0 w 1133"/>
                <a:gd name="T103" fmla="*/ 0 h 2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3"/>
                <a:gd name="T157" fmla="*/ 0 h 2181"/>
                <a:gd name="T158" fmla="*/ 1133 w 1133"/>
                <a:gd name="T159" fmla="*/ 2181 h 2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3" h="2181">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4" name="Freeform 53"/>
            <p:cNvSpPr>
              <a:spLocks/>
            </p:cNvSpPr>
            <p:nvPr/>
          </p:nvSpPr>
          <p:spPr bwMode="auto">
            <a:xfrm>
              <a:off x="1288" y="3074"/>
              <a:ext cx="51" cy="122"/>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5" name="Freeform 54"/>
            <p:cNvSpPr>
              <a:spLocks/>
            </p:cNvSpPr>
            <p:nvPr/>
          </p:nvSpPr>
          <p:spPr bwMode="auto">
            <a:xfrm>
              <a:off x="1170" y="3144"/>
              <a:ext cx="164" cy="228"/>
            </a:xfrm>
            <a:custGeom>
              <a:avLst/>
              <a:gdLst>
                <a:gd name="T0" fmla="*/ 0 w 3622"/>
                <a:gd name="T1" fmla="*/ 0 h 4112"/>
                <a:gd name="T2" fmla="*/ 0 w 3622"/>
                <a:gd name="T3" fmla="*/ 0 h 4112"/>
                <a:gd name="T4" fmla="*/ 0 w 3622"/>
                <a:gd name="T5" fmla="*/ 0 h 4112"/>
                <a:gd name="T6" fmla="*/ 0 w 3622"/>
                <a:gd name="T7" fmla="*/ 0 h 4112"/>
                <a:gd name="T8" fmla="*/ 0 w 3622"/>
                <a:gd name="T9" fmla="*/ 0 h 4112"/>
                <a:gd name="T10" fmla="*/ 0 60000 65536"/>
                <a:gd name="T11" fmla="*/ 0 60000 65536"/>
                <a:gd name="T12" fmla="*/ 0 60000 65536"/>
                <a:gd name="T13" fmla="*/ 0 60000 65536"/>
                <a:gd name="T14" fmla="*/ 0 60000 65536"/>
                <a:gd name="T15" fmla="*/ 0 w 3622"/>
                <a:gd name="T16" fmla="*/ 0 h 4112"/>
                <a:gd name="T17" fmla="*/ 3622 w 3622"/>
                <a:gd name="T18" fmla="*/ 4112 h 4112"/>
              </a:gdLst>
              <a:ahLst/>
              <a:cxnLst>
                <a:cxn ang="T10">
                  <a:pos x="T0" y="T1"/>
                </a:cxn>
                <a:cxn ang="T11">
                  <a:pos x="T2" y="T3"/>
                </a:cxn>
                <a:cxn ang="T12">
                  <a:pos x="T4" y="T5"/>
                </a:cxn>
                <a:cxn ang="T13">
                  <a:pos x="T6" y="T7"/>
                </a:cxn>
                <a:cxn ang="T14">
                  <a:pos x="T8" y="T9"/>
                </a:cxn>
              </a:cxnLst>
              <a:rect l="T15" t="T16" r="T17" b="T18"/>
              <a:pathLst>
                <a:path w="3622" h="4112">
                  <a:moveTo>
                    <a:pt x="1404" y="4112"/>
                  </a:moveTo>
                  <a:lnTo>
                    <a:pt x="3622" y="3023"/>
                  </a:lnTo>
                  <a:lnTo>
                    <a:pt x="2218" y="0"/>
                  </a:lnTo>
                  <a:lnTo>
                    <a:pt x="0" y="989"/>
                  </a:lnTo>
                  <a:lnTo>
                    <a:pt x="1404" y="411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6" name="Freeform 55"/>
            <p:cNvSpPr>
              <a:spLocks/>
            </p:cNvSpPr>
            <p:nvPr/>
          </p:nvSpPr>
          <p:spPr bwMode="auto">
            <a:xfrm>
              <a:off x="1170" y="3141"/>
              <a:ext cx="164" cy="228"/>
            </a:xfrm>
            <a:custGeom>
              <a:avLst/>
              <a:gdLst>
                <a:gd name="T0" fmla="*/ 0 w 3622"/>
                <a:gd name="T1" fmla="*/ 0 h 4113"/>
                <a:gd name="T2" fmla="*/ 0 w 3622"/>
                <a:gd name="T3" fmla="*/ 0 h 4113"/>
                <a:gd name="T4" fmla="*/ 0 w 3622"/>
                <a:gd name="T5" fmla="*/ 0 h 4113"/>
                <a:gd name="T6" fmla="*/ 0 w 3622"/>
                <a:gd name="T7" fmla="*/ 0 h 4113"/>
                <a:gd name="T8" fmla="*/ 0 w 3622"/>
                <a:gd name="T9" fmla="*/ 0 h 4113"/>
                <a:gd name="T10" fmla="*/ 0 60000 65536"/>
                <a:gd name="T11" fmla="*/ 0 60000 65536"/>
                <a:gd name="T12" fmla="*/ 0 60000 65536"/>
                <a:gd name="T13" fmla="*/ 0 60000 65536"/>
                <a:gd name="T14" fmla="*/ 0 60000 65536"/>
                <a:gd name="T15" fmla="*/ 0 w 3622"/>
                <a:gd name="T16" fmla="*/ 0 h 4113"/>
                <a:gd name="T17" fmla="*/ 3622 w 3622"/>
                <a:gd name="T18" fmla="*/ 4113 h 4113"/>
              </a:gdLst>
              <a:ahLst/>
              <a:cxnLst>
                <a:cxn ang="T10">
                  <a:pos x="T0" y="T1"/>
                </a:cxn>
                <a:cxn ang="T11">
                  <a:pos x="T2" y="T3"/>
                </a:cxn>
                <a:cxn ang="T12">
                  <a:pos x="T4" y="T5"/>
                </a:cxn>
                <a:cxn ang="T13">
                  <a:pos x="T6" y="T7"/>
                </a:cxn>
                <a:cxn ang="T14">
                  <a:pos x="T8" y="T9"/>
                </a:cxn>
              </a:cxnLst>
              <a:rect l="T15" t="T16" r="T17" b="T18"/>
              <a:pathLst>
                <a:path w="3622" h="4113">
                  <a:moveTo>
                    <a:pt x="1404" y="4113"/>
                  </a:moveTo>
                  <a:lnTo>
                    <a:pt x="3622" y="3024"/>
                  </a:lnTo>
                  <a:lnTo>
                    <a:pt x="2218" y="0"/>
                  </a:lnTo>
                  <a:lnTo>
                    <a:pt x="0" y="989"/>
                  </a:lnTo>
                  <a:lnTo>
                    <a:pt x="1404" y="4113"/>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7" name="Freeform 56"/>
            <p:cNvSpPr>
              <a:spLocks/>
            </p:cNvSpPr>
            <p:nvPr/>
          </p:nvSpPr>
          <p:spPr bwMode="auto">
            <a:xfrm>
              <a:off x="1176" y="3146"/>
              <a:ext cx="157" cy="218"/>
            </a:xfrm>
            <a:custGeom>
              <a:avLst/>
              <a:gdLst>
                <a:gd name="T0" fmla="*/ 0 w 3446"/>
                <a:gd name="T1" fmla="*/ 0 h 3913"/>
                <a:gd name="T2" fmla="*/ 0 w 3446"/>
                <a:gd name="T3" fmla="*/ 0 h 3913"/>
                <a:gd name="T4" fmla="*/ 0 w 3446"/>
                <a:gd name="T5" fmla="*/ 0 h 3913"/>
                <a:gd name="T6" fmla="*/ 0 w 3446"/>
                <a:gd name="T7" fmla="*/ 0 h 3913"/>
                <a:gd name="T8" fmla="*/ 0 w 3446"/>
                <a:gd name="T9" fmla="*/ 0 h 3913"/>
                <a:gd name="T10" fmla="*/ 0 60000 65536"/>
                <a:gd name="T11" fmla="*/ 0 60000 65536"/>
                <a:gd name="T12" fmla="*/ 0 60000 65536"/>
                <a:gd name="T13" fmla="*/ 0 60000 65536"/>
                <a:gd name="T14" fmla="*/ 0 60000 65536"/>
                <a:gd name="T15" fmla="*/ 0 w 3446"/>
                <a:gd name="T16" fmla="*/ 0 h 3913"/>
                <a:gd name="T17" fmla="*/ 3446 w 3446"/>
                <a:gd name="T18" fmla="*/ 3913 h 3913"/>
              </a:gdLst>
              <a:ahLst/>
              <a:cxnLst>
                <a:cxn ang="T10">
                  <a:pos x="T0" y="T1"/>
                </a:cxn>
                <a:cxn ang="T11">
                  <a:pos x="T2" y="T3"/>
                </a:cxn>
                <a:cxn ang="T12">
                  <a:pos x="T4" y="T5"/>
                </a:cxn>
                <a:cxn ang="T13">
                  <a:pos x="T6" y="T7"/>
                </a:cxn>
                <a:cxn ang="T14">
                  <a:pos x="T8" y="T9"/>
                </a:cxn>
              </a:cxnLst>
              <a:rect l="T15" t="T16" r="T17" b="T18"/>
              <a:pathLst>
                <a:path w="3446" h="3913">
                  <a:moveTo>
                    <a:pt x="1335" y="3913"/>
                  </a:moveTo>
                  <a:lnTo>
                    <a:pt x="3446" y="2878"/>
                  </a:lnTo>
                  <a:lnTo>
                    <a:pt x="2111" y="0"/>
                  </a:lnTo>
                  <a:lnTo>
                    <a:pt x="0" y="942"/>
                  </a:lnTo>
                  <a:lnTo>
                    <a:pt x="1335" y="3913"/>
                  </a:lnTo>
                  <a:close/>
                </a:path>
              </a:pathLst>
            </a:custGeom>
            <a:solidFill>
              <a:srgbClr val="1A78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8" name="Freeform 57"/>
            <p:cNvSpPr>
              <a:spLocks/>
            </p:cNvSpPr>
            <p:nvPr/>
          </p:nvSpPr>
          <p:spPr bwMode="auto">
            <a:xfrm>
              <a:off x="1183" y="3109"/>
              <a:ext cx="19" cy="19"/>
            </a:xfrm>
            <a:custGeom>
              <a:avLst/>
              <a:gdLst>
                <a:gd name="T0" fmla="*/ 0 w 431"/>
                <a:gd name="T1" fmla="*/ 0 h 343"/>
                <a:gd name="T2" fmla="*/ 0 w 431"/>
                <a:gd name="T3" fmla="*/ 0 h 343"/>
                <a:gd name="T4" fmla="*/ 0 w 431"/>
                <a:gd name="T5" fmla="*/ 0 h 343"/>
                <a:gd name="T6" fmla="*/ 0 w 431"/>
                <a:gd name="T7" fmla="*/ 0 h 343"/>
                <a:gd name="T8" fmla="*/ 0 w 431"/>
                <a:gd name="T9" fmla="*/ 0 h 343"/>
                <a:gd name="T10" fmla="*/ 0 60000 65536"/>
                <a:gd name="T11" fmla="*/ 0 60000 65536"/>
                <a:gd name="T12" fmla="*/ 0 60000 65536"/>
                <a:gd name="T13" fmla="*/ 0 60000 65536"/>
                <a:gd name="T14" fmla="*/ 0 60000 65536"/>
                <a:gd name="T15" fmla="*/ 0 w 431"/>
                <a:gd name="T16" fmla="*/ 0 h 343"/>
                <a:gd name="T17" fmla="*/ 431 w 431"/>
                <a:gd name="T18" fmla="*/ 343 h 343"/>
              </a:gdLst>
              <a:ahLst/>
              <a:cxnLst>
                <a:cxn ang="T10">
                  <a:pos x="T0" y="T1"/>
                </a:cxn>
                <a:cxn ang="T11">
                  <a:pos x="T2" y="T3"/>
                </a:cxn>
                <a:cxn ang="T12">
                  <a:pos x="T4" y="T5"/>
                </a:cxn>
                <a:cxn ang="T13">
                  <a:pos x="T6" y="T7"/>
                </a:cxn>
                <a:cxn ang="T14">
                  <a:pos x="T8" y="T9"/>
                </a:cxn>
              </a:cxnLst>
              <a:rect l="T15" t="T16" r="T17" b="T18"/>
              <a:pathLst>
                <a:path w="431" h="343">
                  <a:moveTo>
                    <a:pt x="431" y="186"/>
                  </a:moveTo>
                  <a:lnTo>
                    <a:pt x="79" y="343"/>
                  </a:lnTo>
                  <a:lnTo>
                    <a:pt x="0" y="157"/>
                  </a:lnTo>
                  <a:lnTo>
                    <a:pt x="352" y="0"/>
                  </a:lnTo>
                  <a:lnTo>
                    <a:pt x="431"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39" name="Freeform 58"/>
            <p:cNvSpPr>
              <a:spLocks/>
            </p:cNvSpPr>
            <p:nvPr/>
          </p:nvSpPr>
          <p:spPr bwMode="auto">
            <a:xfrm>
              <a:off x="1186" y="3112"/>
              <a:ext cx="16" cy="15"/>
            </a:xfrm>
            <a:custGeom>
              <a:avLst/>
              <a:gdLst>
                <a:gd name="T0" fmla="*/ 0 w 347"/>
                <a:gd name="T1" fmla="*/ 0 h 257"/>
                <a:gd name="T2" fmla="*/ 0 w 347"/>
                <a:gd name="T3" fmla="*/ 0 h 257"/>
                <a:gd name="T4" fmla="*/ 0 w 347"/>
                <a:gd name="T5" fmla="*/ 0 h 257"/>
                <a:gd name="T6" fmla="*/ 0 w 347"/>
                <a:gd name="T7" fmla="*/ 0 h 257"/>
                <a:gd name="T8" fmla="*/ 0 w 347"/>
                <a:gd name="T9" fmla="*/ 0 h 257"/>
                <a:gd name="T10" fmla="*/ 0 60000 65536"/>
                <a:gd name="T11" fmla="*/ 0 60000 65536"/>
                <a:gd name="T12" fmla="*/ 0 60000 65536"/>
                <a:gd name="T13" fmla="*/ 0 60000 65536"/>
                <a:gd name="T14" fmla="*/ 0 60000 65536"/>
                <a:gd name="T15" fmla="*/ 0 w 347"/>
                <a:gd name="T16" fmla="*/ 0 h 257"/>
                <a:gd name="T17" fmla="*/ 347 w 347"/>
                <a:gd name="T18" fmla="*/ 257 h 257"/>
              </a:gdLst>
              <a:ahLst/>
              <a:cxnLst>
                <a:cxn ang="T10">
                  <a:pos x="T0" y="T1"/>
                </a:cxn>
                <a:cxn ang="T11">
                  <a:pos x="T2" y="T3"/>
                </a:cxn>
                <a:cxn ang="T12">
                  <a:pos x="T4" y="T5"/>
                </a:cxn>
                <a:cxn ang="T13">
                  <a:pos x="T6" y="T7"/>
                </a:cxn>
                <a:cxn ang="T14">
                  <a:pos x="T8" y="T9"/>
                </a:cxn>
              </a:cxnLst>
              <a:rect l="T15" t="T16" r="T17" b="T18"/>
              <a:pathLst>
                <a:path w="347" h="257">
                  <a:moveTo>
                    <a:pt x="347" y="126"/>
                  </a:moveTo>
                  <a:lnTo>
                    <a:pt x="53" y="257"/>
                  </a:lnTo>
                  <a:lnTo>
                    <a:pt x="0" y="132"/>
                  </a:lnTo>
                  <a:lnTo>
                    <a:pt x="294" y="0"/>
                  </a:lnTo>
                  <a:lnTo>
                    <a:pt x="347" y="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0" name="Freeform 59"/>
            <p:cNvSpPr>
              <a:spLocks/>
            </p:cNvSpPr>
            <p:nvPr/>
          </p:nvSpPr>
          <p:spPr bwMode="auto">
            <a:xfrm>
              <a:off x="1191" y="311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1" name="Freeform 60"/>
            <p:cNvSpPr>
              <a:spLocks/>
            </p:cNvSpPr>
            <p:nvPr/>
          </p:nvSpPr>
          <p:spPr bwMode="auto">
            <a:xfrm>
              <a:off x="1191" y="311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2" name="Freeform 61"/>
            <p:cNvSpPr>
              <a:spLocks/>
            </p:cNvSpPr>
            <p:nvPr/>
          </p:nvSpPr>
          <p:spPr bwMode="auto">
            <a:xfrm>
              <a:off x="1194" y="3113"/>
              <a:ext cx="6" cy="8"/>
            </a:xfrm>
            <a:custGeom>
              <a:avLst/>
              <a:gdLst>
                <a:gd name="T0" fmla="*/ 0 w 118"/>
                <a:gd name="T1" fmla="*/ 0 h 154"/>
                <a:gd name="T2" fmla="*/ 0 w 118"/>
                <a:gd name="T3" fmla="*/ 0 h 154"/>
                <a:gd name="T4" fmla="*/ 0 w 118"/>
                <a:gd name="T5" fmla="*/ 0 h 154"/>
                <a:gd name="T6" fmla="*/ 0 w 118"/>
                <a:gd name="T7" fmla="*/ 0 h 154"/>
                <a:gd name="T8" fmla="*/ 0 w 118"/>
                <a:gd name="T9" fmla="*/ 0 h 154"/>
                <a:gd name="T10" fmla="*/ 0 w 118"/>
                <a:gd name="T11" fmla="*/ 0 h 154"/>
                <a:gd name="T12" fmla="*/ 0 w 118"/>
                <a:gd name="T13" fmla="*/ 0 h 154"/>
                <a:gd name="T14" fmla="*/ 0 w 118"/>
                <a:gd name="T15" fmla="*/ 0 h 154"/>
                <a:gd name="T16" fmla="*/ 0 w 118"/>
                <a:gd name="T17" fmla="*/ 0 h 154"/>
                <a:gd name="T18" fmla="*/ 0 w 118"/>
                <a:gd name="T19" fmla="*/ 0 h 154"/>
                <a:gd name="T20" fmla="*/ 0 w 118"/>
                <a:gd name="T21" fmla="*/ 0 h 154"/>
                <a:gd name="T22" fmla="*/ 0 w 118"/>
                <a:gd name="T23" fmla="*/ 0 h 154"/>
                <a:gd name="T24" fmla="*/ 0 w 118"/>
                <a:gd name="T25" fmla="*/ 0 h 154"/>
                <a:gd name="T26" fmla="*/ 0 w 118"/>
                <a:gd name="T27" fmla="*/ 0 h 154"/>
                <a:gd name="T28" fmla="*/ 0 w 118"/>
                <a:gd name="T29" fmla="*/ 0 h 154"/>
                <a:gd name="T30" fmla="*/ 0 w 118"/>
                <a:gd name="T31" fmla="*/ 0 h 154"/>
                <a:gd name="T32" fmla="*/ 0 w 118"/>
                <a:gd name="T33" fmla="*/ 0 h 154"/>
                <a:gd name="T34" fmla="*/ 0 w 118"/>
                <a:gd name="T35" fmla="*/ 0 h 154"/>
                <a:gd name="T36" fmla="*/ 0 w 118"/>
                <a:gd name="T37" fmla="*/ 0 h 154"/>
                <a:gd name="T38" fmla="*/ 0 w 118"/>
                <a:gd name="T39" fmla="*/ 0 h 154"/>
                <a:gd name="T40" fmla="*/ 0 w 118"/>
                <a:gd name="T41" fmla="*/ 0 h 154"/>
                <a:gd name="T42" fmla="*/ 0 w 118"/>
                <a:gd name="T43" fmla="*/ 0 h 154"/>
                <a:gd name="T44" fmla="*/ 0 w 118"/>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154"/>
                <a:gd name="T71" fmla="*/ 118 w 118"/>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154">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3" name="Freeform 62"/>
            <p:cNvSpPr>
              <a:spLocks/>
            </p:cNvSpPr>
            <p:nvPr/>
          </p:nvSpPr>
          <p:spPr bwMode="auto">
            <a:xfrm>
              <a:off x="1207" y="3099"/>
              <a:ext cx="13" cy="16"/>
            </a:xfrm>
            <a:custGeom>
              <a:avLst/>
              <a:gdLst>
                <a:gd name="T0" fmla="*/ 0 w 287"/>
                <a:gd name="T1" fmla="*/ 0 h 280"/>
                <a:gd name="T2" fmla="*/ 0 w 287"/>
                <a:gd name="T3" fmla="*/ 0 h 280"/>
                <a:gd name="T4" fmla="*/ 0 w 287"/>
                <a:gd name="T5" fmla="*/ 0 h 280"/>
                <a:gd name="T6" fmla="*/ 0 w 287"/>
                <a:gd name="T7" fmla="*/ 0 h 280"/>
                <a:gd name="T8" fmla="*/ 0 w 287"/>
                <a:gd name="T9" fmla="*/ 0 h 280"/>
                <a:gd name="T10" fmla="*/ 0 60000 65536"/>
                <a:gd name="T11" fmla="*/ 0 60000 65536"/>
                <a:gd name="T12" fmla="*/ 0 60000 65536"/>
                <a:gd name="T13" fmla="*/ 0 60000 65536"/>
                <a:gd name="T14" fmla="*/ 0 60000 65536"/>
                <a:gd name="T15" fmla="*/ 0 w 287"/>
                <a:gd name="T16" fmla="*/ 0 h 280"/>
                <a:gd name="T17" fmla="*/ 287 w 287"/>
                <a:gd name="T18" fmla="*/ 280 h 280"/>
              </a:gdLst>
              <a:ahLst/>
              <a:cxnLst>
                <a:cxn ang="T10">
                  <a:pos x="T0" y="T1"/>
                </a:cxn>
                <a:cxn ang="T11">
                  <a:pos x="T2" y="T3"/>
                </a:cxn>
                <a:cxn ang="T12">
                  <a:pos x="T4" y="T5"/>
                </a:cxn>
                <a:cxn ang="T13">
                  <a:pos x="T6" y="T7"/>
                </a:cxn>
                <a:cxn ang="T14">
                  <a:pos x="T8" y="T9"/>
                </a:cxn>
              </a:cxnLst>
              <a:rect l="T15" t="T16" r="T17" b="T18"/>
              <a:pathLst>
                <a:path w="287" h="280">
                  <a:moveTo>
                    <a:pt x="287" y="186"/>
                  </a:moveTo>
                  <a:lnTo>
                    <a:pt x="78" y="280"/>
                  </a:lnTo>
                  <a:lnTo>
                    <a:pt x="0" y="93"/>
                  </a:lnTo>
                  <a:lnTo>
                    <a:pt x="210" y="0"/>
                  </a:lnTo>
                  <a:lnTo>
                    <a:pt x="287"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4" name="Freeform 63"/>
            <p:cNvSpPr>
              <a:spLocks/>
            </p:cNvSpPr>
            <p:nvPr/>
          </p:nvSpPr>
          <p:spPr bwMode="auto">
            <a:xfrm>
              <a:off x="1209" y="3102"/>
              <a:ext cx="11" cy="12"/>
            </a:xfrm>
            <a:custGeom>
              <a:avLst/>
              <a:gdLst>
                <a:gd name="T0" fmla="*/ 0 w 227"/>
                <a:gd name="T1" fmla="*/ 0 h 203"/>
                <a:gd name="T2" fmla="*/ 0 w 227"/>
                <a:gd name="T3" fmla="*/ 0 h 203"/>
                <a:gd name="T4" fmla="*/ 0 w 227"/>
                <a:gd name="T5" fmla="*/ 0 h 203"/>
                <a:gd name="T6" fmla="*/ 0 w 227"/>
                <a:gd name="T7" fmla="*/ 0 h 203"/>
                <a:gd name="T8" fmla="*/ 0 w 227"/>
                <a:gd name="T9" fmla="*/ 0 h 203"/>
                <a:gd name="T10" fmla="*/ 0 60000 65536"/>
                <a:gd name="T11" fmla="*/ 0 60000 65536"/>
                <a:gd name="T12" fmla="*/ 0 60000 65536"/>
                <a:gd name="T13" fmla="*/ 0 60000 65536"/>
                <a:gd name="T14" fmla="*/ 0 60000 65536"/>
                <a:gd name="T15" fmla="*/ 0 w 227"/>
                <a:gd name="T16" fmla="*/ 0 h 203"/>
                <a:gd name="T17" fmla="*/ 227 w 227"/>
                <a:gd name="T18" fmla="*/ 203 h 203"/>
              </a:gdLst>
              <a:ahLst/>
              <a:cxnLst>
                <a:cxn ang="T10">
                  <a:pos x="T0" y="T1"/>
                </a:cxn>
                <a:cxn ang="T11">
                  <a:pos x="T2" y="T3"/>
                </a:cxn>
                <a:cxn ang="T12">
                  <a:pos x="T4" y="T5"/>
                </a:cxn>
                <a:cxn ang="T13">
                  <a:pos x="T6" y="T7"/>
                </a:cxn>
                <a:cxn ang="T14">
                  <a:pos x="T8" y="T9"/>
                </a:cxn>
              </a:cxnLst>
              <a:rect l="T15" t="T16" r="T17" b="T18"/>
              <a:pathLst>
                <a:path w="227" h="203">
                  <a:moveTo>
                    <a:pt x="227" y="125"/>
                  </a:moveTo>
                  <a:lnTo>
                    <a:pt x="53" y="203"/>
                  </a:lnTo>
                  <a:lnTo>
                    <a:pt x="0" y="78"/>
                  </a:lnTo>
                  <a:lnTo>
                    <a:pt x="175" y="0"/>
                  </a:lnTo>
                  <a:lnTo>
                    <a:pt x="227" y="125"/>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5" name="Freeform 64"/>
            <p:cNvSpPr>
              <a:spLocks/>
            </p:cNvSpPr>
            <p:nvPr/>
          </p:nvSpPr>
          <p:spPr bwMode="auto">
            <a:xfrm>
              <a:off x="1209" y="310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6" name="Freeform 65"/>
            <p:cNvSpPr>
              <a:spLocks/>
            </p:cNvSpPr>
            <p:nvPr/>
          </p:nvSpPr>
          <p:spPr bwMode="auto">
            <a:xfrm>
              <a:off x="1209" y="310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7" name="Freeform 66"/>
            <p:cNvSpPr>
              <a:spLocks/>
            </p:cNvSpPr>
            <p:nvPr/>
          </p:nvSpPr>
          <p:spPr bwMode="auto">
            <a:xfrm>
              <a:off x="1212" y="3103"/>
              <a:ext cx="6" cy="8"/>
            </a:xfrm>
            <a:custGeom>
              <a:avLst/>
              <a:gdLst>
                <a:gd name="T0" fmla="*/ 0 w 119"/>
                <a:gd name="T1" fmla="*/ 0 h 154"/>
                <a:gd name="T2" fmla="*/ 0 w 119"/>
                <a:gd name="T3" fmla="*/ 0 h 154"/>
                <a:gd name="T4" fmla="*/ 0 w 119"/>
                <a:gd name="T5" fmla="*/ 0 h 154"/>
                <a:gd name="T6" fmla="*/ 0 w 119"/>
                <a:gd name="T7" fmla="*/ 0 h 154"/>
                <a:gd name="T8" fmla="*/ 0 w 119"/>
                <a:gd name="T9" fmla="*/ 0 h 154"/>
                <a:gd name="T10" fmla="*/ 0 w 119"/>
                <a:gd name="T11" fmla="*/ 0 h 154"/>
                <a:gd name="T12" fmla="*/ 0 w 119"/>
                <a:gd name="T13" fmla="*/ 0 h 154"/>
                <a:gd name="T14" fmla="*/ 0 w 119"/>
                <a:gd name="T15" fmla="*/ 0 h 154"/>
                <a:gd name="T16" fmla="*/ 0 w 119"/>
                <a:gd name="T17" fmla="*/ 0 h 154"/>
                <a:gd name="T18" fmla="*/ 0 w 119"/>
                <a:gd name="T19" fmla="*/ 0 h 154"/>
                <a:gd name="T20" fmla="*/ 0 w 119"/>
                <a:gd name="T21" fmla="*/ 0 h 154"/>
                <a:gd name="T22" fmla="*/ 0 w 119"/>
                <a:gd name="T23" fmla="*/ 0 h 154"/>
                <a:gd name="T24" fmla="*/ 0 w 119"/>
                <a:gd name="T25" fmla="*/ 0 h 154"/>
                <a:gd name="T26" fmla="*/ 0 w 119"/>
                <a:gd name="T27" fmla="*/ 0 h 154"/>
                <a:gd name="T28" fmla="*/ 0 w 119"/>
                <a:gd name="T29" fmla="*/ 0 h 154"/>
                <a:gd name="T30" fmla="*/ 0 w 119"/>
                <a:gd name="T31" fmla="*/ 0 h 154"/>
                <a:gd name="T32" fmla="*/ 0 w 119"/>
                <a:gd name="T33" fmla="*/ 0 h 154"/>
                <a:gd name="T34" fmla="*/ 0 w 119"/>
                <a:gd name="T35" fmla="*/ 0 h 154"/>
                <a:gd name="T36" fmla="*/ 0 w 119"/>
                <a:gd name="T37" fmla="*/ 0 h 154"/>
                <a:gd name="T38" fmla="*/ 0 w 119"/>
                <a:gd name="T39" fmla="*/ 0 h 154"/>
                <a:gd name="T40" fmla="*/ 0 w 119"/>
                <a:gd name="T41" fmla="*/ 0 h 154"/>
                <a:gd name="T42" fmla="*/ 0 w 119"/>
                <a:gd name="T43" fmla="*/ 0 h 154"/>
                <a:gd name="T44" fmla="*/ 0 w 119"/>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4"/>
                <a:gd name="T71" fmla="*/ 119 w 119"/>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4">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8" name="Freeform 67"/>
            <p:cNvSpPr>
              <a:spLocks/>
            </p:cNvSpPr>
            <p:nvPr/>
          </p:nvSpPr>
          <p:spPr bwMode="auto">
            <a:xfrm>
              <a:off x="1232" y="3092"/>
              <a:ext cx="4" cy="6"/>
            </a:xfrm>
            <a:custGeom>
              <a:avLst/>
              <a:gdLst>
                <a:gd name="T0" fmla="*/ 0 w 100"/>
                <a:gd name="T1" fmla="*/ 0 h 104"/>
                <a:gd name="T2" fmla="*/ 0 w 100"/>
                <a:gd name="T3" fmla="*/ 0 h 104"/>
                <a:gd name="T4" fmla="*/ 0 w 100"/>
                <a:gd name="T5" fmla="*/ 0 h 104"/>
                <a:gd name="T6" fmla="*/ 0 w 100"/>
                <a:gd name="T7" fmla="*/ 0 h 104"/>
                <a:gd name="T8" fmla="*/ 0 w 100"/>
                <a:gd name="T9" fmla="*/ 0 h 104"/>
                <a:gd name="T10" fmla="*/ 0 w 100"/>
                <a:gd name="T11" fmla="*/ 0 h 104"/>
                <a:gd name="T12" fmla="*/ 0 w 100"/>
                <a:gd name="T13" fmla="*/ 0 h 104"/>
                <a:gd name="T14" fmla="*/ 0 w 100"/>
                <a:gd name="T15" fmla="*/ 0 h 104"/>
                <a:gd name="T16" fmla="*/ 0 w 100"/>
                <a:gd name="T17" fmla="*/ 0 h 104"/>
                <a:gd name="T18" fmla="*/ 0 w 100"/>
                <a:gd name="T19" fmla="*/ 0 h 104"/>
                <a:gd name="T20" fmla="*/ 0 w 100"/>
                <a:gd name="T21" fmla="*/ 0 h 104"/>
                <a:gd name="T22" fmla="*/ 0 w 100"/>
                <a:gd name="T23" fmla="*/ 0 h 104"/>
                <a:gd name="T24" fmla="*/ 0 w 100"/>
                <a:gd name="T25" fmla="*/ 0 h 104"/>
                <a:gd name="T26" fmla="*/ 0 w 100"/>
                <a:gd name="T27" fmla="*/ 0 h 104"/>
                <a:gd name="T28" fmla="*/ 0 w 100"/>
                <a:gd name="T29" fmla="*/ 0 h 104"/>
                <a:gd name="T30" fmla="*/ 0 w 100"/>
                <a:gd name="T31" fmla="*/ 0 h 104"/>
                <a:gd name="T32" fmla="*/ 0 w 100"/>
                <a:gd name="T33" fmla="*/ 0 h 104"/>
                <a:gd name="T34" fmla="*/ 0 w 100"/>
                <a:gd name="T35" fmla="*/ 0 h 104"/>
                <a:gd name="T36" fmla="*/ 0 w 100"/>
                <a:gd name="T37" fmla="*/ 0 h 104"/>
                <a:gd name="T38" fmla="*/ 0 w 100"/>
                <a:gd name="T39" fmla="*/ 0 h 104"/>
                <a:gd name="T40" fmla="*/ 0 w 100"/>
                <a:gd name="T41" fmla="*/ 0 h 104"/>
                <a:gd name="T42" fmla="*/ 0 w 100"/>
                <a:gd name="T43" fmla="*/ 0 h 104"/>
                <a:gd name="T44" fmla="*/ 0 w 100"/>
                <a:gd name="T45" fmla="*/ 0 h 104"/>
                <a:gd name="T46" fmla="*/ 0 w 100"/>
                <a:gd name="T47" fmla="*/ 0 h 104"/>
                <a:gd name="T48" fmla="*/ 0 w 100"/>
                <a:gd name="T49" fmla="*/ 0 h 104"/>
                <a:gd name="T50" fmla="*/ 0 w 100"/>
                <a:gd name="T51" fmla="*/ 0 h 104"/>
                <a:gd name="T52" fmla="*/ 0 w 100"/>
                <a:gd name="T53" fmla="*/ 0 h 104"/>
                <a:gd name="T54" fmla="*/ 0 w 100"/>
                <a:gd name="T55" fmla="*/ 0 h 104"/>
                <a:gd name="T56" fmla="*/ 0 w 100"/>
                <a:gd name="T57" fmla="*/ 0 h 104"/>
                <a:gd name="T58" fmla="*/ 0 w 100"/>
                <a:gd name="T59" fmla="*/ 0 h 104"/>
                <a:gd name="T60" fmla="*/ 0 w 100"/>
                <a:gd name="T61" fmla="*/ 0 h 104"/>
                <a:gd name="T62" fmla="*/ 0 w 100"/>
                <a:gd name="T63" fmla="*/ 0 h 104"/>
                <a:gd name="T64" fmla="*/ 0 w 10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49" name="Freeform 68"/>
            <p:cNvSpPr>
              <a:spLocks/>
            </p:cNvSpPr>
            <p:nvPr/>
          </p:nvSpPr>
          <p:spPr bwMode="auto">
            <a:xfrm>
              <a:off x="1163" y="3131"/>
              <a:ext cx="5" cy="5"/>
            </a:xfrm>
            <a:custGeom>
              <a:avLst/>
              <a:gdLst>
                <a:gd name="T0" fmla="*/ 0 w 100"/>
                <a:gd name="T1" fmla="*/ 0 h 103"/>
                <a:gd name="T2" fmla="*/ 0 w 100"/>
                <a:gd name="T3" fmla="*/ 0 h 103"/>
                <a:gd name="T4" fmla="*/ 0 w 100"/>
                <a:gd name="T5" fmla="*/ 0 h 103"/>
                <a:gd name="T6" fmla="*/ 0 w 100"/>
                <a:gd name="T7" fmla="*/ 0 h 103"/>
                <a:gd name="T8" fmla="*/ 0 w 100"/>
                <a:gd name="T9" fmla="*/ 0 h 103"/>
                <a:gd name="T10" fmla="*/ 0 w 100"/>
                <a:gd name="T11" fmla="*/ 0 h 103"/>
                <a:gd name="T12" fmla="*/ 0 w 100"/>
                <a:gd name="T13" fmla="*/ 0 h 103"/>
                <a:gd name="T14" fmla="*/ 0 w 100"/>
                <a:gd name="T15" fmla="*/ 0 h 103"/>
                <a:gd name="T16" fmla="*/ 0 w 100"/>
                <a:gd name="T17" fmla="*/ 0 h 103"/>
                <a:gd name="T18" fmla="*/ 0 w 100"/>
                <a:gd name="T19" fmla="*/ 0 h 103"/>
                <a:gd name="T20" fmla="*/ 0 w 100"/>
                <a:gd name="T21" fmla="*/ 0 h 103"/>
                <a:gd name="T22" fmla="*/ 0 w 100"/>
                <a:gd name="T23" fmla="*/ 0 h 103"/>
                <a:gd name="T24" fmla="*/ 0 w 100"/>
                <a:gd name="T25" fmla="*/ 0 h 103"/>
                <a:gd name="T26" fmla="*/ 0 w 100"/>
                <a:gd name="T27" fmla="*/ 0 h 103"/>
                <a:gd name="T28" fmla="*/ 0 w 100"/>
                <a:gd name="T29" fmla="*/ 0 h 103"/>
                <a:gd name="T30" fmla="*/ 0 w 100"/>
                <a:gd name="T31" fmla="*/ 0 h 103"/>
                <a:gd name="T32" fmla="*/ 0 w 100"/>
                <a:gd name="T33" fmla="*/ 0 h 103"/>
                <a:gd name="T34" fmla="*/ 0 w 100"/>
                <a:gd name="T35" fmla="*/ 0 h 103"/>
                <a:gd name="T36" fmla="*/ 0 w 100"/>
                <a:gd name="T37" fmla="*/ 0 h 103"/>
                <a:gd name="T38" fmla="*/ 0 w 100"/>
                <a:gd name="T39" fmla="*/ 0 h 103"/>
                <a:gd name="T40" fmla="*/ 0 w 100"/>
                <a:gd name="T41" fmla="*/ 0 h 103"/>
                <a:gd name="T42" fmla="*/ 0 w 100"/>
                <a:gd name="T43" fmla="*/ 0 h 103"/>
                <a:gd name="T44" fmla="*/ 0 w 100"/>
                <a:gd name="T45" fmla="*/ 0 h 103"/>
                <a:gd name="T46" fmla="*/ 0 w 100"/>
                <a:gd name="T47" fmla="*/ 0 h 103"/>
                <a:gd name="T48" fmla="*/ 0 w 100"/>
                <a:gd name="T49" fmla="*/ 0 h 103"/>
                <a:gd name="T50" fmla="*/ 0 w 100"/>
                <a:gd name="T51" fmla="*/ 0 h 103"/>
                <a:gd name="T52" fmla="*/ 0 w 100"/>
                <a:gd name="T53" fmla="*/ 0 h 103"/>
                <a:gd name="T54" fmla="*/ 0 w 100"/>
                <a:gd name="T55" fmla="*/ 0 h 103"/>
                <a:gd name="T56" fmla="*/ 0 w 100"/>
                <a:gd name="T57" fmla="*/ 0 h 103"/>
                <a:gd name="T58" fmla="*/ 0 w 100"/>
                <a:gd name="T59" fmla="*/ 0 h 103"/>
                <a:gd name="T60" fmla="*/ 0 w 100"/>
                <a:gd name="T61" fmla="*/ 0 h 103"/>
                <a:gd name="T62" fmla="*/ 0 w 100"/>
                <a:gd name="T63" fmla="*/ 0 h 103"/>
                <a:gd name="T64" fmla="*/ 0 w 100"/>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3"/>
                <a:gd name="T101" fmla="*/ 100 w 100"/>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3">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0" name="Freeform 69"/>
            <p:cNvSpPr>
              <a:spLocks/>
            </p:cNvSpPr>
            <p:nvPr/>
          </p:nvSpPr>
          <p:spPr bwMode="auto">
            <a:xfrm>
              <a:off x="1234" y="3094"/>
              <a:ext cx="2" cy="3"/>
            </a:xfrm>
            <a:custGeom>
              <a:avLst/>
              <a:gdLst>
                <a:gd name="T0" fmla="*/ 0 w 55"/>
                <a:gd name="T1" fmla="*/ 0 h 57"/>
                <a:gd name="T2" fmla="*/ 0 w 55"/>
                <a:gd name="T3" fmla="*/ 0 h 57"/>
                <a:gd name="T4" fmla="*/ 0 w 55"/>
                <a:gd name="T5" fmla="*/ 0 h 57"/>
                <a:gd name="T6" fmla="*/ 0 w 55"/>
                <a:gd name="T7" fmla="*/ 0 h 57"/>
                <a:gd name="T8" fmla="*/ 0 w 55"/>
                <a:gd name="T9" fmla="*/ 0 h 57"/>
                <a:gd name="T10" fmla="*/ 0 w 55"/>
                <a:gd name="T11" fmla="*/ 0 h 57"/>
                <a:gd name="T12" fmla="*/ 0 w 55"/>
                <a:gd name="T13" fmla="*/ 0 h 57"/>
                <a:gd name="T14" fmla="*/ 0 w 55"/>
                <a:gd name="T15" fmla="*/ 0 h 57"/>
                <a:gd name="T16" fmla="*/ 0 w 55"/>
                <a:gd name="T17" fmla="*/ 0 h 57"/>
                <a:gd name="T18" fmla="*/ 0 w 55"/>
                <a:gd name="T19" fmla="*/ 0 h 57"/>
                <a:gd name="T20" fmla="*/ 0 w 55"/>
                <a:gd name="T21" fmla="*/ 0 h 57"/>
                <a:gd name="T22" fmla="*/ 0 w 55"/>
                <a:gd name="T23" fmla="*/ 0 h 57"/>
                <a:gd name="T24" fmla="*/ 0 w 55"/>
                <a:gd name="T25" fmla="*/ 0 h 57"/>
                <a:gd name="T26" fmla="*/ 0 w 55"/>
                <a:gd name="T27" fmla="*/ 0 h 57"/>
                <a:gd name="T28" fmla="*/ 0 w 55"/>
                <a:gd name="T29" fmla="*/ 0 h 57"/>
                <a:gd name="T30" fmla="*/ 0 w 55"/>
                <a:gd name="T31" fmla="*/ 0 h 57"/>
                <a:gd name="T32" fmla="*/ 0 w 55"/>
                <a:gd name="T33" fmla="*/ 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1" name="Freeform 70"/>
            <p:cNvSpPr>
              <a:spLocks/>
            </p:cNvSpPr>
            <p:nvPr/>
          </p:nvSpPr>
          <p:spPr bwMode="auto">
            <a:xfrm>
              <a:off x="1165" y="3133"/>
              <a:ext cx="2" cy="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w 55"/>
                <a:gd name="T27" fmla="*/ 0 h 56"/>
                <a:gd name="T28" fmla="*/ 0 w 55"/>
                <a:gd name="T29" fmla="*/ 0 h 56"/>
                <a:gd name="T30" fmla="*/ 0 w 55"/>
                <a:gd name="T31" fmla="*/ 0 h 56"/>
                <a:gd name="T32" fmla="*/ 0 w 55"/>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6"/>
                <a:gd name="T53" fmla="*/ 55 w 55"/>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6">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2" name="Freeform 71"/>
            <p:cNvSpPr>
              <a:spLocks/>
            </p:cNvSpPr>
            <p:nvPr/>
          </p:nvSpPr>
          <p:spPr bwMode="auto">
            <a:xfrm>
              <a:off x="1177" y="3076"/>
              <a:ext cx="29" cy="29"/>
            </a:xfrm>
            <a:custGeom>
              <a:avLst/>
              <a:gdLst>
                <a:gd name="T0" fmla="*/ 0 w 624"/>
                <a:gd name="T1" fmla="*/ 0 h 522"/>
                <a:gd name="T2" fmla="*/ 0 w 624"/>
                <a:gd name="T3" fmla="*/ 0 h 522"/>
                <a:gd name="T4" fmla="*/ 0 w 624"/>
                <a:gd name="T5" fmla="*/ 0 h 522"/>
                <a:gd name="T6" fmla="*/ 0 w 624"/>
                <a:gd name="T7" fmla="*/ 0 h 522"/>
                <a:gd name="T8" fmla="*/ 0 w 624"/>
                <a:gd name="T9" fmla="*/ 0 h 522"/>
                <a:gd name="T10" fmla="*/ 0 60000 65536"/>
                <a:gd name="T11" fmla="*/ 0 60000 65536"/>
                <a:gd name="T12" fmla="*/ 0 60000 65536"/>
                <a:gd name="T13" fmla="*/ 0 60000 65536"/>
                <a:gd name="T14" fmla="*/ 0 60000 65536"/>
                <a:gd name="T15" fmla="*/ 0 w 624"/>
                <a:gd name="T16" fmla="*/ 0 h 522"/>
                <a:gd name="T17" fmla="*/ 624 w 624"/>
                <a:gd name="T18" fmla="*/ 522 h 522"/>
              </a:gdLst>
              <a:ahLst/>
              <a:cxnLst>
                <a:cxn ang="T10">
                  <a:pos x="T0" y="T1"/>
                </a:cxn>
                <a:cxn ang="T11">
                  <a:pos x="T2" y="T3"/>
                </a:cxn>
                <a:cxn ang="T12">
                  <a:pos x="T4" y="T5"/>
                </a:cxn>
                <a:cxn ang="T13">
                  <a:pos x="T6" y="T7"/>
                </a:cxn>
                <a:cxn ang="T14">
                  <a:pos x="T8" y="T9"/>
                </a:cxn>
              </a:cxnLst>
              <a:rect l="T15" t="T16" r="T17" b="T18"/>
              <a:pathLst>
                <a:path w="624" h="522">
                  <a:moveTo>
                    <a:pt x="498" y="0"/>
                  </a:moveTo>
                  <a:lnTo>
                    <a:pt x="0" y="222"/>
                  </a:lnTo>
                  <a:lnTo>
                    <a:pt x="125" y="522"/>
                  </a:lnTo>
                  <a:lnTo>
                    <a:pt x="624" y="301"/>
                  </a:lnTo>
                  <a:lnTo>
                    <a:pt x="498" y="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3" name="Freeform 72"/>
            <p:cNvSpPr>
              <a:spLocks/>
            </p:cNvSpPr>
            <p:nvPr/>
          </p:nvSpPr>
          <p:spPr bwMode="auto">
            <a:xfrm>
              <a:off x="1178" y="3077"/>
              <a:ext cx="27" cy="27"/>
            </a:xfrm>
            <a:custGeom>
              <a:avLst/>
              <a:gdLst>
                <a:gd name="T0" fmla="*/ 0 w 589"/>
                <a:gd name="T1" fmla="*/ 0 h 484"/>
                <a:gd name="T2" fmla="*/ 0 w 589"/>
                <a:gd name="T3" fmla="*/ 0 h 484"/>
                <a:gd name="T4" fmla="*/ 0 w 589"/>
                <a:gd name="T5" fmla="*/ 0 h 484"/>
                <a:gd name="T6" fmla="*/ 0 w 589"/>
                <a:gd name="T7" fmla="*/ 0 h 484"/>
                <a:gd name="T8" fmla="*/ 0 w 589"/>
                <a:gd name="T9" fmla="*/ 0 h 484"/>
                <a:gd name="T10" fmla="*/ 0 60000 65536"/>
                <a:gd name="T11" fmla="*/ 0 60000 65536"/>
                <a:gd name="T12" fmla="*/ 0 60000 65536"/>
                <a:gd name="T13" fmla="*/ 0 60000 65536"/>
                <a:gd name="T14" fmla="*/ 0 60000 65536"/>
                <a:gd name="T15" fmla="*/ 0 w 589"/>
                <a:gd name="T16" fmla="*/ 0 h 484"/>
                <a:gd name="T17" fmla="*/ 589 w 589"/>
                <a:gd name="T18" fmla="*/ 484 h 484"/>
              </a:gdLst>
              <a:ahLst/>
              <a:cxnLst>
                <a:cxn ang="T10">
                  <a:pos x="T0" y="T1"/>
                </a:cxn>
                <a:cxn ang="T11">
                  <a:pos x="T2" y="T3"/>
                </a:cxn>
                <a:cxn ang="T12">
                  <a:pos x="T4" y="T5"/>
                </a:cxn>
                <a:cxn ang="T13">
                  <a:pos x="T6" y="T7"/>
                </a:cxn>
                <a:cxn ang="T14">
                  <a:pos x="T8" y="T9"/>
                </a:cxn>
              </a:cxnLst>
              <a:rect l="T15" t="T16" r="T17" b="T18"/>
              <a:pathLst>
                <a:path w="589" h="484">
                  <a:moveTo>
                    <a:pt x="474" y="0"/>
                  </a:moveTo>
                  <a:lnTo>
                    <a:pt x="0" y="211"/>
                  </a:lnTo>
                  <a:lnTo>
                    <a:pt x="114" y="484"/>
                  </a:lnTo>
                  <a:lnTo>
                    <a:pt x="589" y="273"/>
                  </a:lnTo>
                  <a:lnTo>
                    <a:pt x="474" y="0"/>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4" name="Freeform 73"/>
            <p:cNvSpPr>
              <a:spLocks/>
            </p:cNvSpPr>
            <p:nvPr/>
          </p:nvSpPr>
          <p:spPr bwMode="auto">
            <a:xfrm>
              <a:off x="1178" y="3078"/>
              <a:ext cx="27" cy="26"/>
            </a:xfrm>
            <a:custGeom>
              <a:avLst/>
              <a:gdLst>
                <a:gd name="T0" fmla="*/ 0 w 583"/>
                <a:gd name="T1" fmla="*/ 0 h 471"/>
                <a:gd name="T2" fmla="*/ 0 w 583"/>
                <a:gd name="T3" fmla="*/ 0 h 471"/>
                <a:gd name="T4" fmla="*/ 0 w 583"/>
                <a:gd name="T5" fmla="*/ 0 h 471"/>
                <a:gd name="T6" fmla="*/ 0 w 583"/>
                <a:gd name="T7" fmla="*/ 0 h 471"/>
                <a:gd name="T8" fmla="*/ 0 w 583"/>
                <a:gd name="T9" fmla="*/ 0 h 471"/>
                <a:gd name="T10" fmla="*/ 0 60000 65536"/>
                <a:gd name="T11" fmla="*/ 0 60000 65536"/>
                <a:gd name="T12" fmla="*/ 0 60000 65536"/>
                <a:gd name="T13" fmla="*/ 0 60000 65536"/>
                <a:gd name="T14" fmla="*/ 0 60000 65536"/>
                <a:gd name="T15" fmla="*/ 0 w 583"/>
                <a:gd name="T16" fmla="*/ 0 h 471"/>
                <a:gd name="T17" fmla="*/ 583 w 583"/>
                <a:gd name="T18" fmla="*/ 471 h 471"/>
              </a:gdLst>
              <a:ahLst/>
              <a:cxnLst>
                <a:cxn ang="T10">
                  <a:pos x="T0" y="T1"/>
                </a:cxn>
                <a:cxn ang="T11">
                  <a:pos x="T2" y="T3"/>
                </a:cxn>
                <a:cxn ang="T12">
                  <a:pos x="T4" y="T5"/>
                </a:cxn>
                <a:cxn ang="T13">
                  <a:pos x="T6" y="T7"/>
                </a:cxn>
                <a:cxn ang="T14">
                  <a:pos x="T8" y="T9"/>
                </a:cxn>
              </a:cxnLst>
              <a:rect l="T15" t="T16" r="T17" b="T18"/>
              <a:pathLst>
                <a:path w="583" h="471">
                  <a:moveTo>
                    <a:pt x="473" y="0"/>
                  </a:moveTo>
                  <a:lnTo>
                    <a:pt x="0" y="211"/>
                  </a:lnTo>
                  <a:lnTo>
                    <a:pt x="108" y="471"/>
                  </a:lnTo>
                  <a:lnTo>
                    <a:pt x="583" y="260"/>
                  </a:lnTo>
                  <a:lnTo>
                    <a:pt x="473" y="0"/>
                  </a:lnTo>
                  <a:close/>
                </a:path>
              </a:pathLst>
            </a:custGeom>
            <a:solidFill>
              <a:srgbClr val="87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5" name="Freeform 74"/>
            <p:cNvSpPr>
              <a:spLocks/>
            </p:cNvSpPr>
            <p:nvPr/>
          </p:nvSpPr>
          <p:spPr bwMode="auto">
            <a:xfrm>
              <a:off x="1191" y="3082"/>
              <a:ext cx="10" cy="13"/>
            </a:xfrm>
            <a:custGeom>
              <a:avLst/>
              <a:gdLst>
                <a:gd name="T0" fmla="*/ 0 w 227"/>
                <a:gd name="T1" fmla="*/ 0 h 234"/>
                <a:gd name="T2" fmla="*/ 0 w 227"/>
                <a:gd name="T3" fmla="*/ 0 h 234"/>
                <a:gd name="T4" fmla="*/ 0 w 227"/>
                <a:gd name="T5" fmla="*/ 0 h 234"/>
                <a:gd name="T6" fmla="*/ 0 w 227"/>
                <a:gd name="T7" fmla="*/ 0 h 234"/>
                <a:gd name="T8" fmla="*/ 0 w 227"/>
                <a:gd name="T9" fmla="*/ 0 h 234"/>
                <a:gd name="T10" fmla="*/ 0 w 227"/>
                <a:gd name="T11" fmla="*/ 0 h 234"/>
                <a:gd name="T12" fmla="*/ 0 w 227"/>
                <a:gd name="T13" fmla="*/ 0 h 234"/>
                <a:gd name="T14" fmla="*/ 0 w 227"/>
                <a:gd name="T15" fmla="*/ 0 h 234"/>
                <a:gd name="T16" fmla="*/ 0 w 227"/>
                <a:gd name="T17" fmla="*/ 0 h 234"/>
                <a:gd name="T18" fmla="*/ 0 w 227"/>
                <a:gd name="T19" fmla="*/ 0 h 234"/>
                <a:gd name="T20" fmla="*/ 0 w 227"/>
                <a:gd name="T21" fmla="*/ 0 h 234"/>
                <a:gd name="T22" fmla="*/ 0 w 227"/>
                <a:gd name="T23" fmla="*/ 0 h 234"/>
                <a:gd name="T24" fmla="*/ 0 w 227"/>
                <a:gd name="T25" fmla="*/ 0 h 234"/>
                <a:gd name="T26" fmla="*/ 0 w 227"/>
                <a:gd name="T27" fmla="*/ 0 h 234"/>
                <a:gd name="T28" fmla="*/ 0 w 227"/>
                <a:gd name="T29" fmla="*/ 0 h 234"/>
                <a:gd name="T30" fmla="*/ 0 w 227"/>
                <a:gd name="T31" fmla="*/ 0 h 234"/>
                <a:gd name="T32" fmla="*/ 0 w 227"/>
                <a:gd name="T33" fmla="*/ 0 h 234"/>
                <a:gd name="T34" fmla="*/ 0 w 227"/>
                <a:gd name="T35" fmla="*/ 0 h 234"/>
                <a:gd name="T36" fmla="*/ 0 w 227"/>
                <a:gd name="T37" fmla="*/ 0 h 234"/>
                <a:gd name="T38" fmla="*/ 0 w 227"/>
                <a:gd name="T39" fmla="*/ 0 h 234"/>
                <a:gd name="T40" fmla="*/ 0 w 227"/>
                <a:gd name="T41" fmla="*/ 0 h 234"/>
                <a:gd name="T42" fmla="*/ 0 w 227"/>
                <a:gd name="T43" fmla="*/ 0 h 234"/>
                <a:gd name="T44" fmla="*/ 0 w 227"/>
                <a:gd name="T45" fmla="*/ 0 h 234"/>
                <a:gd name="T46" fmla="*/ 0 w 227"/>
                <a:gd name="T47" fmla="*/ 0 h 234"/>
                <a:gd name="T48" fmla="*/ 0 w 227"/>
                <a:gd name="T49" fmla="*/ 0 h 234"/>
                <a:gd name="T50" fmla="*/ 0 w 227"/>
                <a:gd name="T51" fmla="*/ 0 h 234"/>
                <a:gd name="T52" fmla="*/ 0 w 227"/>
                <a:gd name="T53" fmla="*/ 0 h 234"/>
                <a:gd name="T54" fmla="*/ 0 w 227"/>
                <a:gd name="T55" fmla="*/ 0 h 234"/>
                <a:gd name="T56" fmla="*/ 0 w 227"/>
                <a:gd name="T57" fmla="*/ 0 h 234"/>
                <a:gd name="T58" fmla="*/ 0 w 227"/>
                <a:gd name="T59" fmla="*/ 0 h 234"/>
                <a:gd name="T60" fmla="*/ 0 w 227"/>
                <a:gd name="T61" fmla="*/ 0 h 234"/>
                <a:gd name="T62" fmla="*/ 0 w 227"/>
                <a:gd name="T63" fmla="*/ 0 h 234"/>
                <a:gd name="T64" fmla="*/ 0 w 227"/>
                <a:gd name="T65" fmla="*/ 0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234"/>
                <a:gd name="T101" fmla="*/ 227 w 227"/>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234">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6" name="Freeform 75"/>
            <p:cNvSpPr>
              <a:spLocks/>
            </p:cNvSpPr>
            <p:nvPr/>
          </p:nvSpPr>
          <p:spPr bwMode="auto">
            <a:xfrm>
              <a:off x="1191" y="3082"/>
              <a:ext cx="10" cy="12"/>
            </a:xfrm>
            <a:custGeom>
              <a:avLst/>
              <a:gdLst>
                <a:gd name="T0" fmla="*/ 0 w 208"/>
                <a:gd name="T1" fmla="*/ 0 h 214"/>
                <a:gd name="T2" fmla="*/ 0 w 208"/>
                <a:gd name="T3" fmla="*/ 0 h 214"/>
                <a:gd name="T4" fmla="*/ 0 w 208"/>
                <a:gd name="T5" fmla="*/ 0 h 214"/>
                <a:gd name="T6" fmla="*/ 0 w 208"/>
                <a:gd name="T7" fmla="*/ 0 h 214"/>
                <a:gd name="T8" fmla="*/ 0 w 208"/>
                <a:gd name="T9" fmla="*/ 0 h 214"/>
                <a:gd name="T10" fmla="*/ 0 w 208"/>
                <a:gd name="T11" fmla="*/ 0 h 214"/>
                <a:gd name="T12" fmla="*/ 0 w 208"/>
                <a:gd name="T13" fmla="*/ 0 h 214"/>
                <a:gd name="T14" fmla="*/ 0 w 208"/>
                <a:gd name="T15" fmla="*/ 0 h 214"/>
                <a:gd name="T16" fmla="*/ 0 w 208"/>
                <a:gd name="T17" fmla="*/ 0 h 214"/>
                <a:gd name="T18" fmla="*/ 0 w 208"/>
                <a:gd name="T19" fmla="*/ 0 h 214"/>
                <a:gd name="T20" fmla="*/ 0 w 208"/>
                <a:gd name="T21" fmla="*/ 0 h 214"/>
                <a:gd name="T22" fmla="*/ 0 w 208"/>
                <a:gd name="T23" fmla="*/ 0 h 214"/>
                <a:gd name="T24" fmla="*/ 0 w 208"/>
                <a:gd name="T25" fmla="*/ 0 h 214"/>
                <a:gd name="T26" fmla="*/ 0 w 208"/>
                <a:gd name="T27" fmla="*/ 0 h 214"/>
                <a:gd name="T28" fmla="*/ 0 w 208"/>
                <a:gd name="T29" fmla="*/ 0 h 214"/>
                <a:gd name="T30" fmla="*/ 0 w 208"/>
                <a:gd name="T31" fmla="*/ 0 h 214"/>
                <a:gd name="T32" fmla="*/ 0 w 208"/>
                <a:gd name="T33" fmla="*/ 0 h 214"/>
                <a:gd name="T34" fmla="*/ 0 w 208"/>
                <a:gd name="T35" fmla="*/ 0 h 214"/>
                <a:gd name="T36" fmla="*/ 0 w 208"/>
                <a:gd name="T37" fmla="*/ 0 h 214"/>
                <a:gd name="T38" fmla="*/ 0 w 208"/>
                <a:gd name="T39" fmla="*/ 0 h 214"/>
                <a:gd name="T40" fmla="*/ 0 w 208"/>
                <a:gd name="T41" fmla="*/ 0 h 214"/>
                <a:gd name="T42" fmla="*/ 0 w 208"/>
                <a:gd name="T43" fmla="*/ 0 h 214"/>
                <a:gd name="T44" fmla="*/ 0 w 208"/>
                <a:gd name="T45" fmla="*/ 0 h 214"/>
                <a:gd name="T46" fmla="*/ 0 w 208"/>
                <a:gd name="T47" fmla="*/ 0 h 214"/>
                <a:gd name="T48" fmla="*/ 0 w 208"/>
                <a:gd name="T49" fmla="*/ 0 h 214"/>
                <a:gd name="T50" fmla="*/ 0 w 208"/>
                <a:gd name="T51" fmla="*/ 0 h 214"/>
                <a:gd name="T52" fmla="*/ 0 w 208"/>
                <a:gd name="T53" fmla="*/ 0 h 214"/>
                <a:gd name="T54" fmla="*/ 0 w 208"/>
                <a:gd name="T55" fmla="*/ 0 h 214"/>
                <a:gd name="T56" fmla="*/ 0 w 208"/>
                <a:gd name="T57" fmla="*/ 0 h 214"/>
                <a:gd name="T58" fmla="*/ 0 w 208"/>
                <a:gd name="T59" fmla="*/ 0 h 214"/>
                <a:gd name="T60" fmla="*/ 0 w 208"/>
                <a:gd name="T61" fmla="*/ 0 h 214"/>
                <a:gd name="T62" fmla="*/ 0 w 208"/>
                <a:gd name="T63" fmla="*/ 0 h 214"/>
                <a:gd name="T64" fmla="*/ 0 w 208"/>
                <a:gd name="T65" fmla="*/ 0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214"/>
                <a:gd name="T101" fmla="*/ 208 w 208"/>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214">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7" name="Freeform 76"/>
            <p:cNvSpPr>
              <a:spLocks/>
            </p:cNvSpPr>
            <p:nvPr/>
          </p:nvSpPr>
          <p:spPr bwMode="auto">
            <a:xfrm>
              <a:off x="1192" y="3083"/>
              <a:ext cx="8" cy="10"/>
            </a:xfrm>
            <a:custGeom>
              <a:avLst/>
              <a:gdLst>
                <a:gd name="T0" fmla="*/ 0 w 189"/>
                <a:gd name="T1" fmla="*/ 0 h 194"/>
                <a:gd name="T2" fmla="*/ 0 w 189"/>
                <a:gd name="T3" fmla="*/ 0 h 194"/>
                <a:gd name="T4" fmla="*/ 0 w 189"/>
                <a:gd name="T5" fmla="*/ 0 h 194"/>
                <a:gd name="T6" fmla="*/ 0 w 189"/>
                <a:gd name="T7" fmla="*/ 0 h 194"/>
                <a:gd name="T8" fmla="*/ 0 w 189"/>
                <a:gd name="T9" fmla="*/ 0 h 194"/>
                <a:gd name="T10" fmla="*/ 0 w 189"/>
                <a:gd name="T11" fmla="*/ 0 h 194"/>
                <a:gd name="T12" fmla="*/ 0 w 189"/>
                <a:gd name="T13" fmla="*/ 0 h 194"/>
                <a:gd name="T14" fmla="*/ 0 w 189"/>
                <a:gd name="T15" fmla="*/ 0 h 194"/>
                <a:gd name="T16" fmla="*/ 0 w 189"/>
                <a:gd name="T17" fmla="*/ 0 h 194"/>
                <a:gd name="T18" fmla="*/ 0 w 189"/>
                <a:gd name="T19" fmla="*/ 0 h 194"/>
                <a:gd name="T20" fmla="*/ 0 w 189"/>
                <a:gd name="T21" fmla="*/ 0 h 194"/>
                <a:gd name="T22" fmla="*/ 0 w 189"/>
                <a:gd name="T23" fmla="*/ 0 h 194"/>
                <a:gd name="T24" fmla="*/ 0 w 189"/>
                <a:gd name="T25" fmla="*/ 0 h 194"/>
                <a:gd name="T26" fmla="*/ 0 w 189"/>
                <a:gd name="T27" fmla="*/ 0 h 194"/>
                <a:gd name="T28" fmla="*/ 0 w 189"/>
                <a:gd name="T29" fmla="*/ 0 h 194"/>
                <a:gd name="T30" fmla="*/ 0 w 189"/>
                <a:gd name="T31" fmla="*/ 0 h 194"/>
                <a:gd name="T32" fmla="*/ 0 w 189"/>
                <a:gd name="T33" fmla="*/ 0 h 194"/>
                <a:gd name="T34" fmla="*/ 0 w 189"/>
                <a:gd name="T35" fmla="*/ 0 h 194"/>
                <a:gd name="T36" fmla="*/ 0 w 189"/>
                <a:gd name="T37" fmla="*/ 0 h 194"/>
                <a:gd name="T38" fmla="*/ 0 w 189"/>
                <a:gd name="T39" fmla="*/ 0 h 194"/>
                <a:gd name="T40" fmla="*/ 0 w 189"/>
                <a:gd name="T41" fmla="*/ 0 h 194"/>
                <a:gd name="T42" fmla="*/ 0 w 189"/>
                <a:gd name="T43" fmla="*/ 0 h 194"/>
                <a:gd name="T44" fmla="*/ 0 w 189"/>
                <a:gd name="T45" fmla="*/ 0 h 194"/>
                <a:gd name="T46" fmla="*/ 0 w 189"/>
                <a:gd name="T47" fmla="*/ 0 h 194"/>
                <a:gd name="T48" fmla="*/ 0 w 189"/>
                <a:gd name="T49" fmla="*/ 0 h 194"/>
                <a:gd name="T50" fmla="*/ 0 w 189"/>
                <a:gd name="T51" fmla="*/ 0 h 194"/>
                <a:gd name="T52" fmla="*/ 0 w 189"/>
                <a:gd name="T53" fmla="*/ 0 h 194"/>
                <a:gd name="T54" fmla="*/ 0 w 189"/>
                <a:gd name="T55" fmla="*/ 0 h 194"/>
                <a:gd name="T56" fmla="*/ 0 w 189"/>
                <a:gd name="T57" fmla="*/ 0 h 194"/>
                <a:gd name="T58" fmla="*/ 0 w 189"/>
                <a:gd name="T59" fmla="*/ 0 h 194"/>
                <a:gd name="T60" fmla="*/ 0 w 189"/>
                <a:gd name="T61" fmla="*/ 0 h 194"/>
                <a:gd name="T62" fmla="*/ 0 w 189"/>
                <a:gd name="T63" fmla="*/ 0 h 194"/>
                <a:gd name="T64" fmla="*/ 0 w 189"/>
                <a:gd name="T65" fmla="*/ 0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194"/>
                <a:gd name="T101" fmla="*/ 189 w 18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194">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8" name="Freeform 77"/>
            <p:cNvSpPr>
              <a:spLocks/>
            </p:cNvSpPr>
            <p:nvPr/>
          </p:nvSpPr>
          <p:spPr bwMode="auto">
            <a:xfrm>
              <a:off x="1192" y="3083"/>
              <a:ext cx="8" cy="10"/>
            </a:xfrm>
            <a:custGeom>
              <a:avLst/>
              <a:gdLst>
                <a:gd name="T0" fmla="*/ 0 w 171"/>
                <a:gd name="T1" fmla="*/ 0 h 177"/>
                <a:gd name="T2" fmla="*/ 0 w 171"/>
                <a:gd name="T3" fmla="*/ 0 h 177"/>
                <a:gd name="T4" fmla="*/ 0 w 171"/>
                <a:gd name="T5" fmla="*/ 0 h 177"/>
                <a:gd name="T6" fmla="*/ 0 w 171"/>
                <a:gd name="T7" fmla="*/ 0 h 177"/>
                <a:gd name="T8" fmla="*/ 0 w 171"/>
                <a:gd name="T9" fmla="*/ 0 h 177"/>
                <a:gd name="T10" fmla="*/ 0 w 171"/>
                <a:gd name="T11" fmla="*/ 0 h 177"/>
                <a:gd name="T12" fmla="*/ 0 w 171"/>
                <a:gd name="T13" fmla="*/ 0 h 177"/>
                <a:gd name="T14" fmla="*/ 0 w 171"/>
                <a:gd name="T15" fmla="*/ 0 h 177"/>
                <a:gd name="T16" fmla="*/ 0 w 171"/>
                <a:gd name="T17" fmla="*/ 0 h 177"/>
                <a:gd name="T18" fmla="*/ 0 w 171"/>
                <a:gd name="T19" fmla="*/ 0 h 177"/>
                <a:gd name="T20" fmla="*/ 0 w 171"/>
                <a:gd name="T21" fmla="*/ 0 h 177"/>
                <a:gd name="T22" fmla="*/ 0 w 171"/>
                <a:gd name="T23" fmla="*/ 0 h 177"/>
                <a:gd name="T24" fmla="*/ 0 w 171"/>
                <a:gd name="T25" fmla="*/ 0 h 177"/>
                <a:gd name="T26" fmla="*/ 0 w 171"/>
                <a:gd name="T27" fmla="*/ 0 h 177"/>
                <a:gd name="T28" fmla="*/ 0 w 171"/>
                <a:gd name="T29" fmla="*/ 0 h 177"/>
                <a:gd name="T30" fmla="*/ 0 w 171"/>
                <a:gd name="T31" fmla="*/ 0 h 177"/>
                <a:gd name="T32" fmla="*/ 0 w 171"/>
                <a:gd name="T33" fmla="*/ 0 h 177"/>
                <a:gd name="T34" fmla="*/ 0 w 171"/>
                <a:gd name="T35" fmla="*/ 0 h 177"/>
                <a:gd name="T36" fmla="*/ 0 w 171"/>
                <a:gd name="T37" fmla="*/ 0 h 177"/>
                <a:gd name="T38" fmla="*/ 0 w 171"/>
                <a:gd name="T39" fmla="*/ 0 h 177"/>
                <a:gd name="T40" fmla="*/ 0 w 171"/>
                <a:gd name="T41" fmla="*/ 0 h 177"/>
                <a:gd name="T42" fmla="*/ 0 w 171"/>
                <a:gd name="T43" fmla="*/ 0 h 177"/>
                <a:gd name="T44" fmla="*/ 0 w 171"/>
                <a:gd name="T45" fmla="*/ 0 h 177"/>
                <a:gd name="T46" fmla="*/ 0 w 171"/>
                <a:gd name="T47" fmla="*/ 0 h 177"/>
                <a:gd name="T48" fmla="*/ 0 w 171"/>
                <a:gd name="T49" fmla="*/ 0 h 177"/>
                <a:gd name="T50" fmla="*/ 0 w 171"/>
                <a:gd name="T51" fmla="*/ 0 h 177"/>
                <a:gd name="T52" fmla="*/ 0 w 171"/>
                <a:gd name="T53" fmla="*/ 0 h 177"/>
                <a:gd name="T54" fmla="*/ 0 w 171"/>
                <a:gd name="T55" fmla="*/ 0 h 177"/>
                <a:gd name="T56" fmla="*/ 0 w 171"/>
                <a:gd name="T57" fmla="*/ 0 h 177"/>
                <a:gd name="T58" fmla="*/ 0 w 171"/>
                <a:gd name="T59" fmla="*/ 0 h 177"/>
                <a:gd name="T60" fmla="*/ 0 w 171"/>
                <a:gd name="T61" fmla="*/ 0 h 177"/>
                <a:gd name="T62" fmla="*/ 0 w 171"/>
                <a:gd name="T63" fmla="*/ 0 h 177"/>
                <a:gd name="T64" fmla="*/ 0 w 171"/>
                <a:gd name="T65" fmla="*/ 0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177"/>
                <a:gd name="T101" fmla="*/ 171 w 171"/>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177">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59" name="Freeform 78"/>
            <p:cNvSpPr>
              <a:spLocks/>
            </p:cNvSpPr>
            <p:nvPr/>
          </p:nvSpPr>
          <p:spPr bwMode="auto">
            <a:xfrm>
              <a:off x="1193" y="3083"/>
              <a:ext cx="7" cy="9"/>
            </a:xfrm>
            <a:custGeom>
              <a:avLst/>
              <a:gdLst>
                <a:gd name="T0" fmla="*/ 0 w 152"/>
                <a:gd name="T1" fmla="*/ 0 h 156"/>
                <a:gd name="T2" fmla="*/ 0 w 152"/>
                <a:gd name="T3" fmla="*/ 0 h 156"/>
                <a:gd name="T4" fmla="*/ 0 w 152"/>
                <a:gd name="T5" fmla="*/ 0 h 156"/>
                <a:gd name="T6" fmla="*/ 0 w 152"/>
                <a:gd name="T7" fmla="*/ 0 h 156"/>
                <a:gd name="T8" fmla="*/ 0 w 152"/>
                <a:gd name="T9" fmla="*/ 0 h 156"/>
                <a:gd name="T10" fmla="*/ 0 w 152"/>
                <a:gd name="T11" fmla="*/ 0 h 156"/>
                <a:gd name="T12" fmla="*/ 0 w 152"/>
                <a:gd name="T13" fmla="*/ 0 h 156"/>
                <a:gd name="T14" fmla="*/ 0 w 152"/>
                <a:gd name="T15" fmla="*/ 0 h 156"/>
                <a:gd name="T16" fmla="*/ 0 w 152"/>
                <a:gd name="T17" fmla="*/ 0 h 156"/>
                <a:gd name="T18" fmla="*/ 0 w 152"/>
                <a:gd name="T19" fmla="*/ 0 h 156"/>
                <a:gd name="T20" fmla="*/ 0 w 152"/>
                <a:gd name="T21" fmla="*/ 0 h 156"/>
                <a:gd name="T22" fmla="*/ 0 w 152"/>
                <a:gd name="T23" fmla="*/ 0 h 156"/>
                <a:gd name="T24" fmla="*/ 0 w 152"/>
                <a:gd name="T25" fmla="*/ 0 h 156"/>
                <a:gd name="T26" fmla="*/ 0 w 152"/>
                <a:gd name="T27" fmla="*/ 0 h 156"/>
                <a:gd name="T28" fmla="*/ 0 w 152"/>
                <a:gd name="T29" fmla="*/ 0 h 156"/>
                <a:gd name="T30" fmla="*/ 0 w 152"/>
                <a:gd name="T31" fmla="*/ 0 h 156"/>
                <a:gd name="T32" fmla="*/ 0 w 152"/>
                <a:gd name="T33" fmla="*/ 0 h 156"/>
                <a:gd name="T34" fmla="*/ 0 w 152"/>
                <a:gd name="T35" fmla="*/ 0 h 156"/>
                <a:gd name="T36" fmla="*/ 0 w 152"/>
                <a:gd name="T37" fmla="*/ 0 h 156"/>
                <a:gd name="T38" fmla="*/ 0 w 152"/>
                <a:gd name="T39" fmla="*/ 0 h 156"/>
                <a:gd name="T40" fmla="*/ 0 w 152"/>
                <a:gd name="T41" fmla="*/ 0 h 156"/>
                <a:gd name="T42" fmla="*/ 0 w 152"/>
                <a:gd name="T43" fmla="*/ 0 h 156"/>
                <a:gd name="T44" fmla="*/ 0 w 152"/>
                <a:gd name="T45" fmla="*/ 0 h 156"/>
                <a:gd name="T46" fmla="*/ 0 w 152"/>
                <a:gd name="T47" fmla="*/ 0 h 156"/>
                <a:gd name="T48" fmla="*/ 0 w 152"/>
                <a:gd name="T49" fmla="*/ 0 h 156"/>
                <a:gd name="T50" fmla="*/ 0 w 152"/>
                <a:gd name="T51" fmla="*/ 0 h 156"/>
                <a:gd name="T52" fmla="*/ 0 w 152"/>
                <a:gd name="T53" fmla="*/ 0 h 156"/>
                <a:gd name="T54" fmla="*/ 0 w 152"/>
                <a:gd name="T55" fmla="*/ 0 h 156"/>
                <a:gd name="T56" fmla="*/ 0 w 152"/>
                <a:gd name="T57" fmla="*/ 0 h 156"/>
                <a:gd name="T58" fmla="*/ 0 w 152"/>
                <a:gd name="T59" fmla="*/ 0 h 156"/>
                <a:gd name="T60" fmla="*/ 0 w 152"/>
                <a:gd name="T61" fmla="*/ 0 h 156"/>
                <a:gd name="T62" fmla="*/ 0 w 152"/>
                <a:gd name="T63" fmla="*/ 0 h 156"/>
                <a:gd name="T64" fmla="*/ 0 w 152"/>
                <a:gd name="T65" fmla="*/ 0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6"/>
                <a:gd name="T101" fmla="*/ 152 w 152"/>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6">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0" name="Freeform 79"/>
            <p:cNvSpPr>
              <a:spLocks/>
            </p:cNvSpPr>
            <p:nvPr/>
          </p:nvSpPr>
          <p:spPr bwMode="auto">
            <a:xfrm>
              <a:off x="1193" y="3083"/>
              <a:ext cx="6" cy="8"/>
            </a:xfrm>
            <a:custGeom>
              <a:avLst/>
              <a:gdLst>
                <a:gd name="T0" fmla="*/ 0 w 134"/>
                <a:gd name="T1" fmla="*/ 0 h 139"/>
                <a:gd name="T2" fmla="*/ 0 w 134"/>
                <a:gd name="T3" fmla="*/ 0 h 139"/>
                <a:gd name="T4" fmla="*/ 0 w 134"/>
                <a:gd name="T5" fmla="*/ 0 h 139"/>
                <a:gd name="T6" fmla="*/ 0 w 134"/>
                <a:gd name="T7" fmla="*/ 0 h 139"/>
                <a:gd name="T8" fmla="*/ 0 w 134"/>
                <a:gd name="T9" fmla="*/ 0 h 139"/>
                <a:gd name="T10" fmla="*/ 0 w 134"/>
                <a:gd name="T11" fmla="*/ 0 h 139"/>
                <a:gd name="T12" fmla="*/ 0 w 134"/>
                <a:gd name="T13" fmla="*/ 0 h 139"/>
                <a:gd name="T14" fmla="*/ 0 w 134"/>
                <a:gd name="T15" fmla="*/ 0 h 139"/>
                <a:gd name="T16" fmla="*/ 0 w 134"/>
                <a:gd name="T17" fmla="*/ 0 h 139"/>
                <a:gd name="T18" fmla="*/ 0 w 134"/>
                <a:gd name="T19" fmla="*/ 0 h 139"/>
                <a:gd name="T20" fmla="*/ 0 w 134"/>
                <a:gd name="T21" fmla="*/ 0 h 139"/>
                <a:gd name="T22" fmla="*/ 0 w 134"/>
                <a:gd name="T23" fmla="*/ 0 h 139"/>
                <a:gd name="T24" fmla="*/ 0 w 134"/>
                <a:gd name="T25" fmla="*/ 0 h 139"/>
                <a:gd name="T26" fmla="*/ 0 w 134"/>
                <a:gd name="T27" fmla="*/ 0 h 139"/>
                <a:gd name="T28" fmla="*/ 0 w 134"/>
                <a:gd name="T29" fmla="*/ 0 h 139"/>
                <a:gd name="T30" fmla="*/ 0 w 134"/>
                <a:gd name="T31" fmla="*/ 0 h 139"/>
                <a:gd name="T32" fmla="*/ 0 w 134"/>
                <a:gd name="T33" fmla="*/ 0 h 139"/>
                <a:gd name="T34" fmla="*/ 0 w 134"/>
                <a:gd name="T35" fmla="*/ 0 h 139"/>
                <a:gd name="T36" fmla="*/ 0 w 134"/>
                <a:gd name="T37" fmla="*/ 0 h 139"/>
                <a:gd name="T38" fmla="*/ 0 w 134"/>
                <a:gd name="T39" fmla="*/ 0 h 139"/>
                <a:gd name="T40" fmla="*/ 0 w 134"/>
                <a:gd name="T41" fmla="*/ 0 h 139"/>
                <a:gd name="T42" fmla="*/ 0 w 134"/>
                <a:gd name="T43" fmla="*/ 0 h 139"/>
                <a:gd name="T44" fmla="*/ 0 w 134"/>
                <a:gd name="T45" fmla="*/ 0 h 139"/>
                <a:gd name="T46" fmla="*/ 0 w 134"/>
                <a:gd name="T47" fmla="*/ 0 h 139"/>
                <a:gd name="T48" fmla="*/ 0 w 134"/>
                <a:gd name="T49" fmla="*/ 0 h 139"/>
                <a:gd name="T50" fmla="*/ 0 w 134"/>
                <a:gd name="T51" fmla="*/ 0 h 139"/>
                <a:gd name="T52" fmla="*/ 0 w 134"/>
                <a:gd name="T53" fmla="*/ 0 h 139"/>
                <a:gd name="T54" fmla="*/ 0 w 134"/>
                <a:gd name="T55" fmla="*/ 0 h 139"/>
                <a:gd name="T56" fmla="*/ 0 w 134"/>
                <a:gd name="T57" fmla="*/ 0 h 139"/>
                <a:gd name="T58" fmla="*/ 0 w 134"/>
                <a:gd name="T59" fmla="*/ 0 h 139"/>
                <a:gd name="T60" fmla="*/ 0 w 134"/>
                <a:gd name="T61" fmla="*/ 0 h 139"/>
                <a:gd name="T62" fmla="*/ 0 w 134"/>
                <a:gd name="T63" fmla="*/ 0 h 139"/>
                <a:gd name="T64" fmla="*/ 0 w 134"/>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1" name="Freeform 80"/>
            <p:cNvSpPr>
              <a:spLocks/>
            </p:cNvSpPr>
            <p:nvPr/>
          </p:nvSpPr>
          <p:spPr bwMode="auto">
            <a:xfrm>
              <a:off x="1185" y="3093"/>
              <a:ext cx="1" cy="2"/>
            </a:xfrm>
            <a:custGeom>
              <a:avLst/>
              <a:gdLst>
                <a:gd name="T0" fmla="*/ 0 w 21"/>
                <a:gd name="T1" fmla="*/ 0 h 33"/>
                <a:gd name="T2" fmla="*/ 0 w 21"/>
                <a:gd name="T3" fmla="*/ 0 h 33"/>
                <a:gd name="T4" fmla="*/ 0 w 21"/>
                <a:gd name="T5" fmla="*/ 0 h 33"/>
                <a:gd name="T6" fmla="*/ 0 w 21"/>
                <a:gd name="T7" fmla="*/ 0 h 33"/>
                <a:gd name="T8" fmla="*/ 0 w 21"/>
                <a:gd name="T9" fmla="*/ 0 h 33"/>
                <a:gd name="T10" fmla="*/ 0 w 21"/>
                <a:gd name="T11" fmla="*/ 0 h 33"/>
                <a:gd name="T12" fmla="*/ 0 w 21"/>
                <a:gd name="T13" fmla="*/ 0 h 33"/>
                <a:gd name="T14" fmla="*/ 0 w 21"/>
                <a:gd name="T15" fmla="*/ 0 h 33"/>
                <a:gd name="T16" fmla="*/ 0 w 21"/>
                <a:gd name="T17" fmla="*/ 0 h 33"/>
                <a:gd name="T18" fmla="*/ 0 w 21"/>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3"/>
                <a:gd name="T32" fmla="*/ 21 w 21"/>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3">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2" name="Freeform 81"/>
            <p:cNvSpPr>
              <a:spLocks/>
            </p:cNvSpPr>
            <p:nvPr/>
          </p:nvSpPr>
          <p:spPr bwMode="auto">
            <a:xfrm>
              <a:off x="1186" y="3089"/>
              <a:ext cx="3" cy="6"/>
            </a:xfrm>
            <a:custGeom>
              <a:avLst/>
              <a:gdLst>
                <a:gd name="T0" fmla="*/ 0 w 75"/>
                <a:gd name="T1" fmla="*/ 0 h 98"/>
                <a:gd name="T2" fmla="*/ 0 w 75"/>
                <a:gd name="T3" fmla="*/ 0 h 98"/>
                <a:gd name="T4" fmla="*/ 0 w 75"/>
                <a:gd name="T5" fmla="*/ 0 h 98"/>
                <a:gd name="T6" fmla="*/ 0 w 75"/>
                <a:gd name="T7" fmla="*/ 0 h 98"/>
                <a:gd name="T8" fmla="*/ 0 w 75"/>
                <a:gd name="T9" fmla="*/ 0 h 98"/>
                <a:gd name="T10" fmla="*/ 0 w 75"/>
                <a:gd name="T11" fmla="*/ 0 h 98"/>
                <a:gd name="T12" fmla="*/ 0 w 75"/>
                <a:gd name="T13" fmla="*/ 0 h 98"/>
                <a:gd name="T14" fmla="*/ 0 w 75"/>
                <a:gd name="T15" fmla="*/ 0 h 98"/>
                <a:gd name="T16" fmla="*/ 0 w 75"/>
                <a:gd name="T17" fmla="*/ 0 h 98"/>
                <a:gd name="T18" fmla="*/ 0 w 75"/>
                <a:gd name="T19" fmla="*/ 0 h 98"/>
                <a:gd name="T20" fmla="*/ 0 w 75"/>
                <a:gd name="T21" fmla="*/ 0 h 98"/>
                <a:gd name="T22" fmla="*/ 0 w 75"/>
                <a:gd name="T23" fmla="*/ 0 h 98"/>
                <a:gd name="T24" fmla="*/ 0 w 75"/>
                <a:gd name="T25" fmla="*/ 0 h 98"/>
                <a:gd name="T26" fmla="*/ 0 w 75"/>
                <a:gd name="T27" fmla="*/ 0 h 98"/>
                <a:gd name="T28" fmla="*/ 0 w 75"/>
                <a:gd name="T29" fmla="*/ 0 h 98"/>
                <a:gd name="T30" fmla="*/ 0 w 75"/>
                <a:gd name="T31" fmla="*/ 0 h 98"/>
                <a:gd name="T32" fmla="*/ 0 w 75"/>
                <a:gd name="T33" fmla="*/ 0 h 98"/>
                <a:gd name="T34" fmla="*/ 0 w 75"/>
                <a:gd name="T35" fmla="*/ 0 h 98"/>
                <a:gd name="T36" fmla="*/ 0 w 75"/>
                <a:gd name="T37" fmla="*/ 0 h 98"/>
                <a:gd name="T38" fmla="*/ 0 w 75"/>
                <a:gd name="T39" fmla="*/ 0 h 98"/>
                <a:gd name="T40" fmla="*/ 0 w 75"/>
                <a:gd name="T41" fmla="*/ 0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40" y="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3" name="Freeform 82"/>
            <p:cNvSpPr>
              <a:spLocks/>
            </p:cNvSpPr>
            <p:nvPr/>
          </p:nvSpPr>
          <p:spPr bwMode="auto">
            <a:xfrm>
              <a:off x="1184" y="3087"/>
              <a:ext cx="5" cy="3"/>
            </a:xfrm>
            <a:custGeom>
              <a:avLst/>
              <a:gdLst>
                <a:gd name="T0" fmla="*/ 0 w 108"/>
                <a:gd name="T1" fmla="*/ 0 h 49"/>
                <a:gd name="T2" fmla="*/ 0 w 108"/>
                <a:gd name="T3" fmla="*/ 0 h 49"/>
                <a:gd name="T4" fmla="*/ 0 w 108"/>
                <a:gd name="T5" fmla="*/ 0 h 49"/>
                <a:gd name="T6" fmla="*/ 0 w 108"/>
                <a:gd name="T7" fmla="*/ 0 h 49"/>
                <a:gd name="T8" fmla="*/ 0 w 108"/>
                <a:gd name="T9" fmla="*/ 0 h 49"/>
                <a:gd name="T10" fmla="*/ 0 w 108"/>
                <a:gd name="T11" fmla="*/ 0 h 49"/>
                <a:gd name="T12" fmla="*/ 0 w 108"/>
                <a:gd name="T13" fmla="*/ 0 h 49"/>
                <a:gd name="T14" fmla="*/ 0 w 108"/>
                <a:gd name="T15" fmla="*/ 0 h 49"/>
                <a:gd name="T16" fmla="*/ 0 w 108"/>
                <a:gd name="T17" fmla="*/ 0 h 49"/>
                <a:gd name="T18" fmla="*/ 0 w 108"/>
                <a:gd name="T19" fmla="*/ 0 h 49"/>
                <a:gd name="T20" fmla="*/ 0 w 108"/>
                <a:gd name="T21" fmla="*/ 0 h 49"/>
                <a:gd name="T22" fmla="*/ 0 w 108"/>
                <a:gd name="T23" fmla="*/ 0 h 49"/>
                <a:gd name="T24" fmla="*/ 0 w 108"/>
                <a:gd name="T25" fmla="*/ 0 h 49"/>
                <a:gd name="T26" fmla="*/ 0 w 108"/>
                <a:gd name="T27" fmla="*/ 0 h 49"/>
                <a:gd name="T28" fmla="*/ 0 w 108"/>
                <a:gd name="T29" fmla="*/ 0 h 49"/>
                <a:gd name="T30" fmla="*/ 0 w 108"/>
                <a:gd name="T31" fmla="*/ 0 h 49"/>
                <a:gd name="T32" fmla="*/ 0 w 108"/>
                <a:gd name="T33" fmla="*/ 0 h 49"/>
                <a:gd name="T34" fmla="*/ 0 w 108"/>
                <a:gd name="T35" fmla="*/ 0 h 49"/>
                <a:gd name="T36" fmla="*/ 0 w 108"/>
                <a:gd name="T37" fmla="*/ 0 h 49"/>
                <a:gd name="T38" fmla="*/ 0 w 108"/>
                <a:gd name="T39" fmla="*/ 0 h 49"/>
                <a:gd name="T40" fmla="*/ 0 w 108"/>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49"/>
                <a:gd name="T65" fmla="*/ 108 w 108"/>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49">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20" y="43"/>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4" name="Freeform 83"/>
            <p:cNvSpPr>
              <a:spLocks/>
            </p:cNvSpPr>
            <p:nvPr/>
          </p:nvSpPr>
          <p:spPr bwMode="auto">
            <a:xfrm>
              <a:off x="1182" y="3088"/>
              <a:ext cx="3" cy="8"/>
            </a:xfrm>
            <a:custGeom>
              <a:avLst/>
              <a:gdLst>
                <a:gd name="T0" fmla="*/ 0 w 69"/>
                <a:gd name="T1" fmla="*/ 0 h 129"/>
                <a:gd name="T2" fmla="*/ 0 w 69"/>
                <a:gd name="T3" fmla="*/ 0 h 129"/>
                <a:gd name="T4" fmla="*/ 0 w 69"/>
                <a:gd name="T5" fmla="*/ 0 h 129"/>
                <a:gd name="T6" fmla="*/ 0 w 69"/>
                <a:gd name="T7" fmla="*/ 0 h 129"/>
                <a:gd name="T8" fmla="*/ 0 w 69"/>
                <a:gd name="T9" fmla="*/ 0 h 129"/>
                <a:gd name="T10" fmla="*/ 0 w 69"/>
                <a:gd name="T11" fmla="*/ 0 h 129"/>
                <a:gd name="T12" fmla="*/ 0 w 69"/>
                <a:gd name="T13" fmla="*/ 0 h 129"/>
                <a:gd name="T14" fmla="*/ 0 w 69"/>
                <a:gd name="T15" fmla="*/ 0 h 129"/>
                <a:gd name="T16" fmla="*/ 0 w 69"/>
                <a:gd name="T17" fmla="*/ 0 h 129"/>
                <a:gd name="T18" fmla="*/ 0 w 69"/>
                <a:gd name="T19" fmla="*/ 0 h 129"/>
                <a:gd name="T20" fmla="*/ 0 w 69"/>
                <a:gd name="T21" fmla="*/ 0 h 129"/>
                <a:gd name="T22" fmla="*/ 0 w 69"/>
                <a:gd name="T23" fmla="*/ 0 h 129"/>
                <a:gd name="T24" fmla="*/ 0 w 69"/>
                <a:gd name="T25" fmla="*/ 0 h 129"/>
                <a:gd name="T26" fmla="*/ 0 w 69"/>
                <a:gd name="T27" fmla="*/ 0 h 129"/>
                <a:gd name="T28" fmla="*/ 0 w 69"/>
                <a:gd name="T29" fmla="*/ 0 h 129"/>
                <a:gd name="T30" fmla="*/ 0 w 69"/>
                <a:gd name="T31" fmla="*/ 0 h 129"/>
                <a:gd name="T32" fmla="*/ 0 w 69"/>
                <a:gd name="T33" fmla="*/ 0 h 129"/>
                <a:gd name="T34" fmla="*/ 0 w 69"/>
                <a:gd name="T35" fmla="*/ 0 h 129"/>
                <a:gd name="T36" fmla="*/ 0 w 69"/>
                <a:gd name="T37" fmla="*/ 0 h 129"/>
                <a:gd name="T38" fmla="*/ 0 w 69"/>
                <a:gd name="T39" fmla="*/ 0 h 129"/>
                <a:gd name="T40" fmla="*/ 0 w 69"/>
                <a:gd name="T41" fmla="*/ 0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29"/>
                <a:gd name="T65" fmla="*/ 69 w 69"/>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29">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36" y="1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5" name="Freeform 84"/>
            <p:cNvSpPr>
              <a:spLocks/>
            </p:cNvSpPr>
            <p:nvPr/>
          </p:nvSpPr>
          <p:spPr bwMode="auto">
            <a:xfrm>
              <a:off x="1182" y="3095"/>
              <a:ext cx="5" cy="4"/>
            </a:xfrm>
            <a:custGeom>
              <a:avLst/>
              <a:gdLst>
                <a:gd name="T0" fmla="*/ 0 w 117"/>
                <a:gd name="T1" fmla="*/ 0 h 76"/>
                <a:gd name="T2" fmla="*/ 0 w 117"/>
                <a:gd name="T3" fmla="*/ 0 h 76"/>
                <a:gd name="T4" fmla="*/ 0 w 117"/>
                <a:gd name="T5" fmla="*/ 0 h 76"/>
                <a:gd name="T6" fmla="*/ 0 w 117"/>
                <a:gd name="T7" fmla="*/ 0 h 76"/>
                <a:gd name="T8" fmla="*/ 0 w 117"/>
                <a:gd name="T9" fmla="*/ 0 h 76"/>
                <a:gd name="T10" fmla="*/ 0 w 117"/>
                <a:gd name="T11" fmla="*/ 0 h 76"/>
                <a:gd name="T12" fmla="*/ 0 w 117"/>
                <a:gd name="T13" fmla="*/ 0 h 76"/>
                <a:gd name="T14" fmla="*/ 0 w 117"/>
                <a:gd name="T15" fmla="*/ 0 h 76"/>
                <a:gd name="T16" fmla="*/ 0 w 117"/>
                <a:gd name="T17" fmla="*/ 0 h 76"/>
                <a:gd name="T18" fmla="*/ 0 w 117"/>
                <a:gd name="T19" fmla="*/ 0 h 76"/>
                <a:gd name="T20" fmla="*/ 0 w 117"/>
                <a:gd name="T21" fmla="*/ 0 h 76"/>
                <a:gd name="T22" fmla="*/ 0 w 117"/>
                <a:gd name="T23" fmla="*/ 0 h 76"/>
                <a:gd name="T24" fmla="*/ 0 w 117"/>
                <a:gd name="T25" fmla="*/ 0 h 76"/>
                <a:gd name="T26" fmla="*/ 0 w 117"/>
                <a:gd name="T27" fmla="*/ 0 h 76"/>
                <a:gd name="T28" fmla="*/ 0 w 117"/>
                <a:gd name="T29" fmla="*/ 0 h 76"/>
                <a:gd name="T30" fmla="*/ 0 w 117"/>
                <a:gd name="T31" fmla="*/ 0 h 76"/>
                <a:gd name="T32" fmla="*/ 0 w 117"/>
                <a:gd name="T33" fmla="*/ 0 h 76"/>
                <a:gd name="T34" fmla="*/ 0 w 117"/>
                <a:gd name="T35" fmla="*/ 0 h 76"/>
                <a:gd name="T36" fmla="*/ 0 w 117"/>
                <a:gd name="T37" fmla="*/ 0 h 76"/>
                <a:gd name="T38" fmla="*/ 0 w 117"/>
                <a:gd name="T39" fmla="*/ 0 h 76"/>
                <a:gd name="T40" fmla="*/ 0 w 117"/>
                <a:gd name="T41" fmla="*/ 0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6"/>
                <a:gd name="T65" fmla="*/ 117 w 117"/>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6">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07" y="41"/>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6" name="Freeform 85"/>
            <p:cNvSpPr>
              <a:spLocks/>
            </p:cNvSpPr>
            <p:nvPr/>
          </p:nvSpPr>
          <p:spPr bwMode="auto">
            <a:xfrm>
              <a:off x="1187" y="3094"/>
              <a:ext cx="4" cy="5"/>
            </a:xfrm>
            <a:custGeom>
              <a:avLst/>
              <a:gdLst>
                <a:gd name="T0" fmla="*/ 0 w 79"/>
                <a:gd name="T1" fmla="*/ 0 h 88"/>
                <a:gd name="T2" fmla="*/ 0 w 79"/>
                <a:gd name="T3" fmla="*/ 0 h 88"/>
                <a:gd name="T4" fmla="*/ 0 w 79"/>
                <a:gd name="T5" fmla="*/ 0 h 88"/>
                <a:gd name="T6" fmla="*/ 0 w 79"/>
                <a:gd name="T7" fmla="*/ 0 h 88"/>
                <a:gd name="T8" fmla="*/ 0 w 79"/>
                <a:gd name="T9" fmla="*/ 0 h 88"/>
                <a:gd name="T10" fmla="*/ 0 w 79"/>
                <a:gd name="T11" fmla="*/ 0 h 88"/>
                <a:gd name="T12" fmla="*/ 0 w 79"/>
                <a:gd name="T13" fmla="*/ 0 h 88"/>
                <a:gd name="T14" fmla="*/ 0 w 79"/>
                <a:gd name="T15" fmla="*/ 0 h 88"/>
                <a:gd name="T16" fmla="*/ 0 w 79"/>
                <a:gd name="T17" fmla="*/ 0 h 88"/>
                <a:gd name="T18" fmla="*/ 0 w 79"/>
                <a:gd name="T19" fmla="*/ 0 h 88"/>
                <a:gd name="T20" fmla="*/ 0 w 79"/>
                <a:gd name="T21" fmla="*/ 0 h 88"/>
                <a:gd name="T22" fmla="*/ 0 w 79"/>
                <a:gd name="T23" fmla="*/ 0 h 88"/>
                <a:gd name="T24" fmla="*/ 0 w 79"/>
                <a:gd name="T25" fmla="*/ 0 h 88"/>
                <a:gd name="T26" fmla="*/ 0 w 79"/>
                <a:gd name="T27" fmla="*/ 0 h 88"/>
                <a:gd name="T28" fmla="*/ 0 w 79"/>
                <a:gd name="T29" fmla="*/ 0 h 88"/>
                <a:gd name="T30" fmla="*/ 0 w 79"/>
                <a:gd name="T31" fmla="*/ 0 h 88"/>
                <a:gd name="T32" fmla="*/ 0 w 79"/>
                <a:gd name="T33" fmla="*/ 0 h 88"/>
                <a:gd name="T34" fmla="*/ 0 w 79"/>
                <a:gd name="T35" fmla="*/ 0 h 88"/>
                <a:gd name="T36" fmla="*/ 0 w 79"/>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88"/>
                <a:gd name="T59" fmla="*/ 79 w 79"/>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88">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7" name="Freeform 86"/>
            <p:cNvSpPr>
              <a:spLocks/>
            </p:cNvSpPr>
            <p:nvPr/>
          </p:nvSpPr>
          <p:spPr bwMode="auto">
            <a:xfrm>
              <a:off x="1186" y="3097"/>
              <a:ext cx="2" cy="1"/>
            </a:xfrm>
            <a:custGeom>
              <a:avLst/>
              <a:gdLst>
                <a:gd name="T0" fmla="*/ 0 w 32"/>
                <a:gd name="T1" fmla="*/ 0 h 18"/>
                <a:gd name="T2" fmla="*/ 0 w 32"/>
                <a:gd name="T3" fmla="*/ 0 h 18"/>
                <a:gd name="T4" fmla="*/ 0 w 32"/>
                <a:gd name="T5" fmla="*/ 0 h 18"/>
                <a:gd name="T6" fmla="*/ 0 w 32"/>
                <a:gd name="T7" fmla="*/ 0 h 18"/>
                <a:gd name="T8" fmla="*/ 0 w 32"/>
                <a:gd name="T9" fmla="*/ 0 h 18"/>
                <a:gd name="T10" fmla="*/ 0 w 32"/>
                <a:gd name="T11" fmla="*/ 0 h 18"/>
                <a:gd name="T12" fmla="*/ 0 w 32"/>
                <a:gd name="T13" fmla="*/ 0 h 18"/>
                <a:gd name="T14" fmla="*/ 0 w 32"/>
                <a:gd name="T15" fmla="*/ 0 h 18"/>
                <a:gd name="T16" fmla="*/ 0 w 32"/>
                <a:gd name="T17" fmla="*/ 0 h 18"/>
                <a:gd name="T18" fmla="*/ 0 w 3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8"/>
                <a:gd name="T32" fmla="*/ 32 w 3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8">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8" name="Freeform 87"/>
            <p:cNvSpPr>
              <a:spLocks/>
            </p:cNvSpPr>
            <p:nvPr/>
          </p:nvSpPr>
          <p:spPr bwMode="auto">
            <a:xfrm>
              <a:off x="1186" y="3094"/>
              <a:ext cx="1" cy="2"/>
            </a:xfrm>
            <a:custGeom>
              <a:avLst/>
              <a:gdLst>
                <a:gd name="T0" fmla="*/ 0 w 22"/>
                <a:gd name="T1" fmla="*/ 0 h 32"/>
                <a:gd name="T2" fmla="*/ 0 w 22"/>
                <a:gd name="T3" fmla="*/ 0 h 32"/>
                <a:gd name="T4" fmla="*/ 0 w 22"/>
                <a:gd name="T5" fmla="*/ 0 h 32"/>
                <a:gd name="T6" fmla="*/ 0 w 22"/>
                <a:gd name="T7" fmla="*/ 0 h 32"/>
                <a:gd name="T8" fmla="*/ 0 w 22"/>
                <a:gd name="T9" fmla="*/ 0 h 32"/>
                <a:gd name="T10" fmla="*/ 0 w 22"/>
                <a:gd name="T11" fmla="*/ 0 h 32"/>
                <a:gd name="T12" fmla="*/ 0 w 22"/>
                <a:gd name="T13" fmla="*/ 0 h 32"/>
                <a:gd name="T14" fmla="*/ 0 w 22"/>
                <a:gd name="T15" fmla="*/ 0 h 32"/>
                <a:gd name="T16" fmla="*/ 0 w 22"/>
                <a:gd name="T17" fmla="*/ 0 h 32"/>
                <a:gd name="T18" fmla="*/ 0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69" name="Freeform 88"/>
            <p:cNvSpPr>
              <a:spLocks/>
            </p:cNvSpPr>
            <p:nvPr/>
          </p:nvSpPr>
          <p:spPr bwMode="auto">
            <a:xfrm>
              <a:off x="1186" y="3090"/>
              <a:ext cx="4" cy="5"/>
            </a:xfrm>
            <a:custGeom>
              <a:avLst/>
              <a:gdLst>
                <a:gd name="T0" fmla="*/ 0 w 74"/>
                <a:gd name="T1" fmla="*/ 0 h 99"/>
                <a:gd name="T2" fmla="*/ 0 w 74"/>
                <a:gd name="T3" fmla="*/ 0 h 99"/>
                <a:gd name="T4" fmla="*/ 0 w 74"/>
                <a:gd name="T5" fmla="*/ 0 h 99"/>
                <a:gd name="T6" fmla="*/ 0 w 74"/>
                <a:gd name="T7" fmla="*/ 0 h 99"/>
                <a:gd name="T8" fmla="*/ 0 w 74"/>
                <a:gd name="T9" fmla="*/ 0 h 99"/>
                <a:gd name="T10" fmla="*/ 0 w 74"/>
                <a:gd name="T11" fmla="*/ 0 h 99"/>
                <a:gd name="T12" fmla="*/ 0 w 74"/>
                <a:gd name="T13" fmla="*/ 0 h 99"/>
                <a:gd name="T14" fmla="*/ 0 w 74"/>
                <a:gd name="T15" fmla="*/ 0 h 99"/>
                <a:gd name="T16" fmla="*/ 0 w 74"/>
                <a:gd name="T17" fmla="*/ 0 h 99"/>
                <a:gd name="T18" fmla="*/ 0 w 74"/>
                <a:gd name="T19" fmla="*/ 0 h 99"/>
                <a:gd name="T20" fmla="*/ 0 w 74"/>
                <a:gd name="T21" fmla="*/ 0 h 99"/>
                <a:gd name="T22" fmla="*/ 0 w 74"/>
                <a:gd name="T23" fmla="*/ 0 h 99"/>
                <a:gd name="T24" fmla="*/ 0 w 74"/>
                <a:gd name="T25" fmla="*/ 0 h 99"/>
                <a:gd name="T26" fmla="*/ 0 w 74"/>
                <a:gd name="T27" fmla="*/ 0 h 99"/>
                <a:gd name="T28" fmla="*/ 0 w 74"/>
                <a:gd name="T29" fmla="*/ 0 h 99"/>
                <a:gd name="T30" fmla="*/ 0 w 74"/>
                <a:gd name="T31" fmla="*/ 0 h 99"/>
                <a:gd name="T32" fmla="*/ 0 w 74"/>
                <a:gd name="T33" fmla="*/ 0 h 99"/>
                <a:gd name="T34" fmla="*/ 0 w 74"/>
                <a:gd name="T35" fmla="*/ 0 h 99"/>
                <a:gd name="T36" fmla="*/ 0 w 74"/>
                <a:gd name="T37" fmla="*/ 0 h 99"/>
                <a:gd name="T38" fmla="*/ 0 w 74"/>
                <a:gd name="T39" fmla="*/ 0 h 99"/>
                <a:gd name="T40" fmla="*/ 0 w 74"/>
                <a:gd name="T41" fmla="*/ 0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99"/>
                <a:gd name="T65" fmla="*/ 74 w 74"/>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99">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0" name="Freeform 89"/>
            <p:cNvSpPr>
              <a:spLocks/>
            </p:cNvSpPr>
            <p:nvPr/>
          </p:nvSpPr>
          <p:spPr bwMode="auto">
            <a:xfrm>
              <a:off x="1185" y="3088"/>
              <a:ext cx="5" cy="3"/>
            </a:xfrm>
            <a:custGeom>
              <a:avLst/>
              <a:gdLst>
                <a:gd name="T0" fmla="*/ 0 w 108"/>
                <a:gd name="T1" fmla="*/ 0 h 50"/>
                <a:gd name="T2" fmla="*/ 0 w 108"/>
                <a:gd name="T3" fmla="*/ 0 h 50"/>
                <a:gd name="T4" fmla="*/ 0 w 108"/>
                <a:gd name="T5" fmla="*/ 0 h 50"/>
                <a:gd name="T6" fmla="*/ 0 w 108"/>
                <a:gd name="T7" fmla="*/ 0 h 50"/>
                <a:gd name="T8" fmla="*/ 0 w 108"/>
                <a:gd name="T9" fmla="*/ 0 h 50"/>
                <a:gd name="T10" fmla="*/ 0 w 108"/>
                <a:gd name="T11" fmla="*/ 0 h 50"/>
                <a:gd name="T12" fmla="*/ 0 w 108"/>
                <a:gd name="T13" fmla="*/ 0 h 50"/>
                <a:gd name="T14" fmla="*/ 0 w 108"/>
                <a:gd name="T15" fmla="*/ 0 h 50"/>
                <a:gd name="T16" fmla="*/ 0 w 108"/>
                <a:gd name="T17" fmla="*/ 0 h 50"/>
                <a:gd name="T18" fmla="*/ 0 w 108"/>
                <a:gd name="T19" fmla="*/ 0 h 50"/>
                <a:gd name="T20" fmla="*/ 0 w 108"/>
                <a:gd name="T21" fmla="*/ 0 h 50"/>
                <a:gd name="T22" fmla="*/ 0 w 108"/>
                <a:gd name="T23" fmla="*/ 0 h 50"/>
                <a:gd name="T24" fmla="*/ 0 w 108"/>
                <a:gd name="T25" fmla="*/ 0 h 50"/>
                <a:gd name="T26" fmla="*/ 0 w 108"/>
                <a:gd name="T27" fmla="*/ 0 h 50"/>
                <a:gd name="T28" fmla="*/ 0 w 108"/>
                <a:gd name="T29" fmla="*/ 0 h 50"/>
                <a:gd name="T30" fmla="*/ 0 w 108"/>
                <a:gd name="T31" fmla="*/ 0 h 50"/>
                <a:gd name="T32" fmla="*/ 0 w 108"/>
                <a:gd name="T33" fmla="*/ 0 h 50"/>
                <a:gd name="T34" fmla="*/ 0 w 108"/>
                <a:gd name="T35" fmla="*/ 0 h 50"/>
                <a:gd name="T36" fmla="*/ 0 w 108"/>
                <a:gd name="T37" fmla="*/ 0 h 50"/>
                <a:gd name="T38" fmla="*/ 0 w 108"/>
                <a:gd name="T39" fmla="*/ 0 h 50"/>
                <a:gd name="T40" fmla="*/ 0 w 108"/>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50"/>
                <a:gd name="T65" fmla="*/ 108 w 108"/>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5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1" name="Freeform 90"/>
            <p:cNvSpPr>
              <a:spLocks/>
            </p:cNvSpPr>
            <p:nvPr/>
          </p:nvSpPr>
          <p:spPr bwMode="auto">
            <a:xfrm>
              <a:off x="1182" y="3089"/>
              <a:ext cx="4" cy="7"/>
            </a:xfrm>
            <a:custGeom>
              <a:avLst/>
              <a:gdLst>
                <a:gd name="T0" fmla="*/ 0 w 69"/>
                <a:gd name="T1" fmla="*/ 0 h 131"/>
                <a:gd name="T2" fmla="*/ 0 w 69"/>
                <a:gd name="T3" fmla="*/ 0 h 131"/>
                <a:gd name="T4" fmla="*/ 0 w 69"/>
                <a:gd name="T5" fmla="*/ 0 h 131"/>
                <a:gd name="T6" fmla="*/ 0 w 69"/>
                <a:gd name="T7" fmla="*/ 0 h 131"/>
                <a:gd name="T8" fmla="*/ 0 w 69"/>
                <a:gd name="T9" fmla="*/ 0 h 131"/>
                <a:gd name="T10" fmla="*/ 0 w 69"/>
                <a:gd name="T11" fmla="*/ 0 h 131"/>
                <a:gd name="T12" fmla="*/ 0 w 69"/>
                <a:gd name="T13" fmla="*/ 0 h 131"/>
                <a:gd name="T14" fmla="*/ 0 w 69"/>
                <a:gd name="T15" fmla="*/ 0 h 131"/>
                <a:gd name="T16" fmla="*/ 0 w 69"/>
                <a:gd name="T17" fmla="*/ 0 h 131"/>
                <a:gd name="T18" fmla="*/ 0 w 69"/>
                <a:gd name="T19" fmla="*/ 0 h 131"/>
                <a:gd name="T20" fmla="*/ 0 w 69"/>
                <a:gd name="T21" fmla="*/ 0 h 131"/>
                <a:gd name="T22" fmla="*/ 0 w 69"/>
                <a:gd name="T23" fmla="*/ 0 h 131"/>
                <a:gd name="T24" fmla="*/ 0 w 69"/>
                <a:gd name="T25" fmla="*/ 0 h 131"/>
                <a:gd name="T26" fmla="*/ 0 w 69"/>
                <a:gd name="T27" fmla="*/ 0 h 131"/>
                <a:gd name="T28" fmla="*/ 0 w 69"/>
                <a:gd name="T29" fmla="*/ 0 h 131"/>
                <a:gd name="T30" fmla="*/ 0 w 69"/>
                <a:gd name="T31" fmla="*/ 0 h 131"/>
                <a:gd name="T32" fmla="*/ 0 w 69"/>
                <a:gd name="T33" fmla="*/ 0 h 131"/>
                <a:gd name="T34" fmla="*/ 0 w 69"/>
                <a:gd name="T35" fmla="*/ 0 h 131"/>
                <a:gd name="T36" fmla="*/ 0 w 69"/>
                <a:gd name="T37" fmla="*/ 0 h 131"/>
                <a:gd name="T38" fmla="*/ 0 w 69"/>
                <a:gd name="T39" fmla="*/ 0 h 131"/>
                <a:gd name="T40" fmla="*/ 0 w 69"/>
                <a:gd name="T41" fmla="*/ 0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31"/>
                <a:gd name="T65" fmla="*/ 69 w 69"/>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31">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36" y="11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2" name="Freeform 91"/>
            <p:cNvSpPr>
              <a:spLocks/>
            </p:cNvSpPr>
            <p:nvPr/>
          </p:nvSpPr>
          <p:spPr bwMode="auto">
            <a:xfrm>
              <a:off x="1183" y="3095"/>
              <a:ext cx="5" cy="4"/>
            </a:xfrm>
            <a:custGeom>
              <a:avLst/>
              <a:gdLst>
                <a:gd name="T0" fmla="*/ 0 w 117"/>
                <a:gd name="T1" fmla="*/ 0 h 77"/>
                <a:gd name="T2" fmla="*/ 0 w 117"/>
                <a:gd name="T3" fmla="*/ 0 h 77"/>
                <a:gd name="T4" fmla="*/ 0 w 117"/>
                <a:gd name="T5" fmla="*/ 0 h 77"/>
                <a:gd name="T6" fmla="*/ 0 w 117"/>
                <a:gd name="T7" fmla="*/ 0 h 77"/>
                <a:gd name="T8" fmla="*/ 0 w 117"/>
                <a:gd name="T9" fmla="*/ 0 h 77"/>
                <a:gd name="T10" fmla="*/ 0 w 117"/>
                <a:gd name="T11" fmla="*/ 0 h 77"/>
                <a:gd name="T12" fmla="*/ 0 w 117"/>
                <a:gd name="T13" fmla="*/ 0 h 77"/>
                <a:gd name="T14" fmla="*/ 0 w 117"/>
                <a:gd name="T15" fmla="*/ 0 h 77"/>
                <a:gd name="T16" fmla="*/ 0 w 117"/>
                <a:gd name="T17" fmla="*/ 0 h 77"/>
                <a:gd name="T18" fmla="*/ 0 w 117"/>
                <a:gd name="T19" fmla="*/ 0 h 77"/>
                <a:gd name="T20" fmla="*/ 0 w 117"/>
                <a:gd name="T21" fmla="*/ 0 h 77"/>
                <a:gd name="T22" fmla="*/ 0 w 117"/>
                <a:gd name="T23" fmla="*/ 0 h 77"/>
                <a:gd name="T24" fmla="*/ 0 w 117"/>
                <a:gd name="T25" fmla="*/ 0 h 77"/>
                <a:gd name="T26" fmla="*/ 0 w 117"/>
                <a:gd name="T27" fmla="*/ 0 h 77"/>
                <a:gd name="T28" fmla="*/ 0 w 117"/>
                <a:gd name="T29" fmla="*/ 0 h 77"/>
                <a:gd name="T30" fmla="*/ 0 w 117"/>
                <a:gd name="T31" fmla="*/ 0 h 77"/>
                <a:gd name="T32" fmla="*/ 0 w 117"/>
                <a:gd name="T33" fmla="*/ 0 h 77"/>
                <a:gd name="T34" fmla="*/ 0 w 117"/>
                <a:gd name="T35" fmla="*/ 0 h 77"/>
                <a:gd name="T36" fmla="*/ 0 w 117"/>
                <a:gd name="T37" fmla="*/ 0 h 77"/>
                <a:gd name="T38" fmla="*/ 0 w 117"/>
                <a:gd name="T39" fmla="*/ 0 h 77"/>
                <a:gd name="T40" fmla="*/ 0 w 117"/>
                <a:gd name="T41" fmla="*/ 0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7"/>
                <a:gd name="T65" fmla="*/ 117 w 11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7">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07" y="41"/>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3" name="Freeform 92"/>
            <p:cNvSpPr>
              <a:spLocks/>
            </p:cNvSpPr>
            <p:nvPr/>
          </p:nvSpPr>
          <p:spPr bwMode="auto">
            <a:xfrm>
              <a:off x="1188" y="3094"/>
              <a:ext cx="3" cy="5"/>
            </a:xfrm>
            <a:custGeom>
              <a:avLst/>
              <a:gdLst>
                <a:gd name="T0" fmla="*/ 0 w 81"/>
                <a:gd name="T1" fmla="*/ 0 h 90"/>
                <a:gd name="T2" fmla="*/ 0 w 81"/>
                <a:gd name="T3" fmla="*/ 0 h 90"/>
                <a:gd name="T4" fmla="*/ 0 w 81"/>
                <a:gd name="T5" fmla="*/ 0 h 90"/>
                <a:gd name="T6" fmla="*/ 0 w 81"/>
                <a:gd name="T7" fmla="*/ 0 h 90"/>
                <a:gd name="T8" fmla="*/ 0 w 81"/>
                <a:gd name="T9" fmla="*/ 0 h 90"/>
                <a:gd name="T10" fmla="*/ 0 w 81"/>
                <a:gd name="T11" fmla="*/ 0 h 90"/>
                <a:gd name="T12" fmla="*/ 0 w 81"/>
                <a:gd name="T13" fmla="*/ 0 h 90"/>
                <a:gd name="T14" fmla="*/ 0 w 81"/>
                <a:gd name="T15" fmla="*/ 0 h 90"/>
                <a:gd name="T16" fmla="*/ 0 w 81"/>
                <a:gd name="T17" fmla="*/ 0 h 90"/>
                <a:gd name="T18" fmla="*/ 0 w 81"/>
                <a:gd name="T19" fmla="*/ 0 h 90"/>
                <a:gd name="T20" fmla="*/ 0 w 81"/>
                <a:gd name="T21" fmla="*/ 0 h 90"/>
                <a:gd name="T22" fmla="*/ 0 w 81"/>
                <a:gd name="T23" fmla="*/ 0 h 90"/>
                <a:gd name="T24" fmla="*/ 0 w 81"/>
                <a:gd name="T25" fmla="*/ 0 h 90"/>
                <a:gd name="T26" fmla="*/ 0 w 81"/>
                <a:gd name="T27" fmla="*/ 0 h 90"/>
                <a:gd name="T28" fmla="*/ 0 w 81"/>
                <a:gd name="T29" fmla="*/ 0 h 90"/>
                <a:gd name="T30" fmla="*/ 0 w 81"/>
                <a:gd name="T31" fmla="*/ 0 h 90"/>
                <a:gd name="T32" fmla="*/ 0 w 81"/>
                <a:gd name="T33" fmla="*/ 0 h 90"/>
                <a:gd name="T34" fmla="*/ 0 w 81"/>
                <a:gd name="T35" fmla="*/ 0 h 90"/>
                <a:gd name="T36" fmla="*/ 0 w 81"/>
                <a:gd name="T37" fmla="*/ 0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90"/>
                <a:gd name="T59" fmla="*/ 81 w 81"/>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9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4" name="Freeform 93"/>
            <p:cNvSpPr>
              <a:spLocks/>
            </p:cNvSpPr>
            <p:nvPr/>
          </p:nvSpPr>
          <p:spPr bwMode="auto">
            <a:xfrm>
              <a:off x="1187" y="3097"/>
              <a:ext cx="2" cy="1"/>
            </a:xfrm>
            <a:custGeom>
              <a:avLst/>
              <a:gdLst>
                <a:gd name="T0" fmla="*/ 0 w 33"/>
                <a:gd name="T1" fmla="*/ 0 h 19"/>
                <a:gd name="T2" fmla="*/ 0 w 33"/>
                <a:gd name="T3" fmla="*/ 0 h 19"/>
                <a:gd name="T4" fmla="*/ 0 w 33"/>
                <a:gd name="T5" fmla="*/ 0 h 19"/>
                <a:gd name="T6" fmla="*/ 0 w 33"/>
                <a:gd name="T7" fmla="*/ 0 h 19"/>
                <a:gd name="T8" fmla="*/ 0 w 33"/>
                <a:gd name="T9" fmla="*/ 0 h 19"/>
                <a:gd name="T10" fmla="*/ 0 w 33"/>
                <a:gd name="T11" fmla="*/ 0 h 19"/>
                <a:gd name="T12" fmla="*/ 0 w 33"/>
                <a:gd name="T13" fmla="*/ 0 h 19"/>
                <a:gd name="T14" fmla="*/ 0 w 33"/>
                <a:gd name="T15" fmla="*/ 0 h 19"/>
                <a:gd name="T16" fmla="*/ 0 w 33"/>
                <a:gd name="T17" fmla="*/ 0 h 19"/>
                <a:gd name="T18" fmla="*/ 0 w 3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9"/>
                <a:gd name="T32" fmla="*/ 33 w 3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9">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5" name="Freeform 94"/>
            <p:cNvSpPr>
              <a:spLocks/>
            </p:cNvSpPr>
            <p:nvPr/>
          </p:nvSpPr>
          <p:spPr bwMode="auto">
            <a:xfrm>
              <a:off x="1142" y="3240"/>
              <a:ext cx="1" cy="1"/>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6" name="Freeform 95"/>
            <p:cNvSpPr>
              <a:spLocks/>
            </p:cNvSpPr>
            <p:nvPr/>
          </p:nvSpPr>
          <p:spPr bwMode="auto">
            <a:xfrm>
              <a:off x="1133" y="3221"/>
              <a:ext cx="10" cy="20"/>
            </a:xfrm>
            <a:custGeom>
              <a:avLst/>
              <a:gdLst>
                <a:gd name="T0" fmla="*/ 0 w 218"/>
                <a:gd name="T1" fmla="*/ 0 h 365"/>
                <a:gd name="T2" fmla="*/ 0 w 218"/>
                <a:gd name="T3" fmla="*/ 0 h 365"/>
                <a:gd name="T4" fmla="*/ 0 w 218"/>
                <a:gd name="T5" fmla="*/ 0 h 365"/>
                <a:gd name="T6" fmla="*/ 0 w 218"/>
                <a:gd name="T7" fmla="*/ 0 h 365"/>
                <a:gd name="T8" fmla="*/ 0 w 218"/>
                <a:gd name="T9" fmla="*/ 0 h 365"/>
                <a:gd name="T10" fmla="*/ 0 w 218"/>
                <a:gd name="T11" fmla="*/ 0 h 365"/>
                <a:gd name="T12" fmla="*/ 0 w 218"/>
                <a:gd name="T13" fmla="*/ 0 h 365"/>
                <a:gd name="T14" fmla="*/ 0 w 218"/>
                <a:gd name="T15" fmla="*/ 0 h 365"/>
                <a:gd name="T16" fmla="*/ 0 w 218"/>
                <a:gd name="T17" fmla="*/ 0 h 365"/>
                <a:gd name="T18" fmla="*/ 0 w 218"/>
                <a:gd name="T19" fmla="*/ 0 h 365"/>
                <a:gd name="T20" fmla="*/ 0 w 218"/>
                <a:gd name="T21" fmla="*/ 0 h 365"/>
                <a:gd name="T22" fmla="*/ 0 w 218"/>
                <a:gd name="T23" fmla="*/ 0 h 365"/>
                <a:gd name="T24" fmla="*/ 0 w 218"/>
                <a:gd name="T25" fmla="*/ 0 h 365"/>
                <a:gd name="T26" fmla="*/ 0 w 218"/>
                <a:gd name="T27" fmla="*/ 0 h 365"/>
                <a:gd name="T28" fmla="*/ 0 w 218"/>
                <a:gd name="T29" fmla="*/ 0 h 365"/>
                <a:gd name="T30" fmla="*/ 0 w 218"/>
                <a:gd name="T31" fmla="*/ 0 h 365"/>
                <a:gd name="T32" fmla="*/ 0 w 218"/>
                <a:gd name="T33" fmla="*/ 0 h 365"/>
                <a:gd name="T34" fmla="*/ 0 w 218"/>
                <a:gd name="T35" fmla="*/ 0 h 365"/>
                <a:gd name="T36" fmla="*/ 0 w 218"/>
                <a:gd name="T37" fmla="*/ 0 h 365"/>
                <a:gd name="T38" fmla="*/ 0 w 218"/>
                <a:gd name="T39" fmla="*/ 0 h 365"/>
                <a:gd name="T40" fmla="*/ 0 w 218"/>
                <a:gd name="T41" fmla="*/ 0 h 365"/>
                <a:gd name="T42" fmla="*/ 0 w 218"/>
                <a:gd name="T43" fmla="*/ 0 h 365"/>
                <a:gd name="T44" fmla="*/ 0 w 218"/>
                <a:gd name="T45" fmla="*/ 0 h 365"/>
                <a:gd name="T46" fmla="*/ 0 w 218"/>
                <a:gd name="T47" fmla="*/ 0 h 365"/>
                <a:gd name="T48" fmla="*/ 0 w 218"/>
                <a:gd name="T49" fmla="*/ 0 h 365"/>
                <a:gd name="T50" fmla="*/ 0 w 218"/>
                <a:gd name="T51" fmla="*/ 0 h 365"/>
                <a:gd name="T52" fmla="*/ 0 w 218"/>
                <a:gd name="T53" fmla="*/ 0 h 365"/>
                <a:gd name="T54" fmla="*/ 0 w 218"/>
                <a:gd name="T55" fmla="*/ 0 h 365"/>
                <a:gd name="T56" fmla="*/ 0 w 218"/>
                <a:gd name="T57" fmla="*/ 0 h 365"/>
                <a:gd name="T58" fmla="*/ 0 w 218"/>
                <a:gd name="T59" fmla="*/ 0 h 365"/>
                <a:gd name="T60" fmla="*/ 0 w 218"/>
                <a:gd name="T61" fmla="*/ 0 h 365"/>
                <a:gd name="T62" fmla="*/ 0 w 218"/>
                <a:gd name="T63" fmla="*/ 0 h 365"/>
                <a:gd name="T64" fmla="*/ 0 w 218"/>
                <a:gd name="T65" fmla="*/ 0 h 365"/>
                <a:gd name="T66" fmla="*/ 0 w 218"/>
                <a:gd name="T67" fmla="*/ 0 h 365"/>
                <a:gd name="T68" fmla="*/ 0 w 218"/>
                <a:gd name="T69" fmla="*/ 0 h 365"/>
                <a:gd name="T70" fmla="*/ 0 w 218"/>
                <a:gd name="T71" fmla="*/ 0 h 365"/>
                <a:gd name="T72" fmla="*/ 0 w 218"/>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8"/>
                <a:gd name="T112" fmla="*/ 0 h 365"/>
                <a:gd name="T113" fmla="*/ 218 w 218"/>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8" h="365">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7" name="Freeform 96"/>
            <p:cNvSpPr>
              <a:spLocks/>
            </p:cNvSpPr>
            <p:nvPr/>
          </p:nvSpPr>
          <p:spPr bwMode="auto">
            <a:xfrm>
              <a:off x="1133" y="3216"/>
              <a:ext cx="2" cy="5"/>
            </a:xfrm>
            <a:custGeom>
              <a:avLst/>
              <a:gdLst>
                <a:gd name="T0" fmla="*/ 0 w 37"/>
                <a:gd name="T1" fmla="*/ 0 h 92"/>
                <a:gd name="T2" fmla="*/ 0 w 37"/>
                <a:gd name="T3" fmla="*/ 0 h 92"/>
                <a:gd name="T4" fmla="*/ 0 w 37"/>
                <a:gd name="T5" fmla="*/ 0 h 92"/>
                <a:gd name="T6" fmla="*/ 0 w 37"/>
                <a:gd name="T7" fmla="*/ 0 h 92"/>
                <a:gd name="T8" fmla="*/ 0 w 37"/>
                <a:gd name="T9" fmla="*/ 0 h 92"/>
                <a:gd name="T10" fmla="*/ 0 w 37"/>
                <a:gd name="T11" fmla="*/ 0 h 92"/>
                <a:gd name="T12" fmla="*/ 0 w 37"/>
                <a:gd name="T13" fmla="*/ 0 h 92"/>
                <a:gd name="T14" fmla="*/ 0 w 37"/>
                <a:gd name="T15" fmla="*/ 0 h 92"/>
                <a:gd name="T16" fmla="*/ 0 w 37"/>
                <a:gd name="T17" fmla="*/ 0 h 92"/>
                <a:gd name="T18" fmla="*/ 0 w 37"/>
                <a:gd name="T19" fmla="*/ 0 h 92"/>
                <a:gd name="T20" fmla="*/ 0 w 37"/>
                <a:gd name="T21" fmla="*/ 0 h 92"/>
                <a:gd name="T22" fmla="*/ 0 w 37"/>
                <a:gd name="T23" fmla="*/ 0 h 92"/>
                <a:gd name="T24" fmla="*/ 0 w 37"/>
                <a:gd name="T25" fmla="*/ 0 h 92"/>
                <a:gd name="T26" fmla="*/ 0 w 37"/>
                <a:gd name="T27" fmla="*/ 0 h 92"/>
                <a:gd name="T28" fmla="*/ 0 w 37"/>
                <a:gd name="T29" fmla="*/ 0 h 92"/>
                <a:gd name="T30" fmla="*/ 0 w 37"/>
                <a:gd name="T31" fmla="*/ 0 h 92"/>
                <a:gd name="T32" fmla="*/ 0 w 37"/>
                <a:gd name="T33" fmla="*/ 0 h 92"/>
                <a:gd name="T34" fmla="*/ 0 w 37"/>
                <a:gd name="T35" fmla="*/ 0 h 92"/>
                <a:gd name="T36" fmla="*/ 0 w 37"/>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92"/>
                <a:gd name="T59" fmla="*/ 37 w 3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92">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8" name="Freeform 97"/>
            <p:cNvSpPr>
              <a:spLocks/>
            </p:cNvSpPr>
            <p:nvPr/>
          </p:nvSpPr>
          <p:spPr bwMode="auto">
            <a:xfrm>
              <a:off x="1133" y="3220"/>
              <a:ext cx="1" cy="1"/>
            </a:xfrm>
            <a:custGeom>
              <a:avLst/>
              <a:gdLst>
                <a:gd name="T0" fmla="*/ 0 w 28"/>
                <a:gd name="T1" fmla="*/ 0 h 18"/>
                <a:gd name="T2" fmla="*/ 0 w 28"/>
                <a:gd name="T3" fmla="*/ 0 h 18"/>
                <a:gd name="T4" fmla="*/ 0 w 28"/>
                <a:gd name="T5" fmla="*/ 0 h 18"/>
                <a:gd name="T6" fmla="*/ 0 w 28"/>
                <a:gd name="T7" fmla="*/ 0 h 18"/>
                <a:gd name="T8" fmla="*/ 0 w 28"/>
                <a:gd name="T9" fmla="*/ 0 h 18"/>
                <a:gd name="T10" fmla="*/ 0 w 28"/>
                <a:gd name="T11" fmla="*/ 0 h 18"/>
                <a:gd name="T12" fmla="*/ 0 w 28"/>
                <a:gd name="T13" fmla="*/ 0 h 18"/>
                <a:gd name="T14" fmla="*/ 0 w 28"/>
                <a:gd name="T15" fmla="*/ 0 h 18"/>
                <a:gd name="T16" fmla="*/ 0 w 28"/>
                <a:gd name="T17" fmla="*/ 0 h 18"/>
                <a:gd name="T18" fmla="*/ 0 w 2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8"/>
                <a:gd name="T32" fmla="*/ 28 w 2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8">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79" name="Freeform 98"/>
            <p:cNvSpPr>
              <a:spLocks/>
            </p:cNvSpPr>
            <p:nvPr/>
          </p:nvSpPr>
          <p:spPr bwMode="auto">
            <a:xfrm>
              <a:off x="1141" y="3233"/>
              <a:ext cx="1" cy="2"/>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0" name="Freeform 99"/>
            <p:cNvSpPr>
              <a:spLocks/>
            </p:cNvSpPr>
            <p:nvPr/>
          </p:nvSpPr>
          <p:spPr bwMode="auto">
            <a:xfrm>
              <a:off x="1137" y="3224"/>
              <a:ext cx="5" cy="11"/>
            </a:xfrm>
            <a:custGeom>
              <a:avLst/>
              <a:gdLst>
                <a:gd name="T0" fmla="*/ 0 w 115"/>
                <a:gd name="T1" fmla="*/ 0 h 181"/>
                <a:gd name="T2" fmla="*/ 0 w 115"/>
                <a:gd name="T3" fmla="*/ 0 h 181"/>
                <a:gd name="T4" fmla="*/ 0 w 115"/>
                <a:gd name="T5" fmla="*/ 0 h 181"/>
                <a:gd name="T6" fmla="*/ 0 w 115"/>
                <a:gd name="T7" fmla="*/ 0 h 181"/>
                <a:gd name="T8" fmla="*/ 0 w 115"/>
                <a:gd name="T9" fmla="*/ 0 h 181"/>
                <a:gd name="T10" fmla="*/ 0 w 115"/>
                <a:gd name="T11" fmla="*/ 0 h 181"/>
                <a:gd name="T12" fmla="*/ 0 w 115"/>
                <a:gd name="T13" fmla="*/ 0 h 181"/>
                <a:gd name="T14" fmla="*/ 0 w 115"/>
                <a:gd name="T15" fmla="*/ 0 h 181"/>
                <a:gd name="T16" fmla="*/ 0 w 115"/>
                <a:gd name="T17" fmla="*/ 0 h 181"/>
                <a:gd name="T18" fmla="*/ 0 w 115"/>
                <a:gd name="T19" fmla="*/ 0 h 181"/>
                <a:gd name="T20" fmla="*/ 0 w 115"/>
                <a:gd name="T21" fmla="*/ 0 h 181"/>
                <a:gd name="T22" fmla="*/ 0 w 115"/>
                <a:gd name="T23" fmla="*/ 0 h 181"/>
                <a:gd name="T24" fmla="*/ 0 w 115"/>
                <a:gd name="T25" fmla="*/ 0 h 181"/>
                <a:gd name="T26" fmla="*/ 0 w 115"/>
                <a:gd name="T27" fmla="*/ 0 h 181"/>
                <a:gd name="T28" fmla="*/ 0 w 115"/>
                <a:gd name="T29" fmla="*/ 0 h 181"/>
                <a:gd name="T30" fmla="*/ 0 w 115"/>
                <a:gd name="T31" fmla="*/ 0 h 181"/>
                <a:gd name="T32" fmla="*/ 0 w 115"/>
                <a:gd name="T33" fmla="*/ 0 h 181"/>
                <a:gd name="T34" fmla="*/ 0 w 115"/>
                <a:gd name="T35" fmla="*/ 0 h 181"/>
                <a:gd name="T36" fmla="*/ 0 w 115"/>
                <a:gd name="T37" fmla="*/ 0 h 181"/>
                <a:gd name="T38" fmla="*/ 0 w 115"/>
                <a:gd name="T39" fmla="*/ 0 h 181"/>
                <a:gd name="T40" fmla="*/ 0 w 115"/>
                <a:gd name="T41" fmla="*/ 0 h 181"/>
                <a:gd name="T42" fmla="*/ 0 w 115"/>
                <a:gd name="T43" fmla="*/ 0 h 181"/>
                <a:gd name="T44" fmla="*/ 0 w 115"/>
                <a:gd name="T45" fmla="*/ 0 h 181"/>
                <a:gd name="T46" fmla="*/ 0 w 115"/>
                <a:gd name="T47" fmla="*/ 0 h 181"/>
                <a:gd name="T48" fmla="*/ 0 w 115"/>
                <a:gd name="T49" fmla="*/ 0 h 181"/>
                <a:gd name="T50" fmla="*/ 0 w 115"/>
                <a:gd name="T51" fmla="*/ 0 h 181"/>
                <a:gd name="T52" fmla="*/ 0 w 115"/>
                <a:gd name="T53" fmla="*/ 0 h 181"/>
                <a:gd name="T54" fmla="*/ 0 w 115"/>
                <a:gd name="T55" fmla="*/ 0 h 181"/>
                <a:gd name="T56" fmla="*/ 0 w 115"/>
                <a:gd name="T57" fmla="*/ 0 h 181"/>
                <a:gd name="T58" fmla="*/ 0 w 115"/>
                <a:gd name="T59" fmla="*/ 0 h 181"/>
                <a:gd name="T60" fmla="*/ 0 w 115"/>
                <a:gd name="T61" fmla="*/ 0 h 181"/>
                <a:gd name="T62" fmla="*/ 0 w 115"/>
                <a:gd name="T63" fmla="*/ 0 h 181"/>
                <a:gd name="T64" fmla="*/ 0 w 115"/>
                <a:gd name="T65" fmla="*/ 0 h 181"/>
                <a:gd name="T66" fmla="*/ 0 w 115"/>
                <a:gd name="T67" fmla="*/ 0 h 181"/>
                <a:gd name="T68" fmla="*/ 0 w 115"/>
                <a:gd name="T69" fmla="*/ 0 h 181"/>
                <a:gd name="T70" fmla="*/ 0 w 115"/>
                <a:gd name="T71" fmla="*/ 0 h 181"/>
                <a:gd name="T72" fmla="*/ 0 w 115"/>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81"/>
                <a:gd name="T113" fmla="*/ 115 w 115"/>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81">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1" name="Freeform 100"/>
            <p:cNvSpPr>
              <a:spLocks/>
            </p:cNvSpPr>
            <p:nvPr/>
          </p:nvSpPr>
          <p:spPr bwMode="auto">
            <a:xfrm>
              <a:off x="1137" y="3222"/>
              <a:ext cx="1" cy="2"/>
            </a:xfrm>
            <a:custGeom>
              <a:avLst/>
              <a:gdLst>
                <a:gd name="T0" fmla="*/ 0 w 33"/>
                <a:gd name="T1" fmla="*/ 0 h 47"/>
                <a:gd name="T2" fmla="*/ 0 w 33"/>
                <a:gd name="T3" fmla="*/ 0 h 47"/>
                <a:gd name="T4" fmla="*/ 0 w 33"/>
                <a:gd name="T5" fmla="*/ 0 h 47"/>
                <a:gd name="T6" fmla="*/ 0 w 33"/>
                <a:gd name="T7" fmla="*/ 0 h 47"/>
                <a:gd name="T8" fmla="*/ 0 w 33"/>
                <a:gd name="T9" fmla="*/ 0 h 47"/>
                <a:gd name="T10" fmla="*/ 0 w 33"/>
                <a:gd name="T11" fmla="*/ 0 h 47"/>
                <a:gd name="T12" fmla="*/ 0 w 33"/>
                <a:gd name="T13" fmla="*/ 0 h 47"/>
                <a:gd name="T14" fmla="*/ 0 w 33"/>
                <a:gd name="T15" fmla="*/ 0 h 47"/>
                <a:gd name="T16" fmla="*/ 0 w 33"/>
                <a:gd name="T17" fmla="*/ 0 h 47"/>
                <a:gd name="T18" fmla="*/ 0 w 33"/>
                <a:gd name="T19" fmla="*/ 0 h 47"/>
                <a:gd name="T20" fmla="*/ 0 w 33"/>
                <a:gd name="T21" fmla="*/ 0 h 47"/>
                <a:gd name="T22" fmla="*/ 0 w 33"/>
                <a:gd name="T23" fmla="*/ 0 h 47"/>
                <a:gd name="T24" fmla="*/ 0 w 33"/>
                <a:gd name="T25" fmla="*/ 0 h 47"/>
                <a:gd name="T26" fmla="*/ 0 w 33"/>
                <a:gd name="T27" fmla="*/ 0 h 47"/>
                <a:gd name="T28" fmla="*/ 0 w 33"/>
                <a:gd name="T29" fmla="*/ 0 h 47"/>
                <a:gd name="T30" fmla="*/ 0 w 33"/>
                <a:gd name="T31" fmla="*/ 0 h 47"/>
                <a:gd name="T32" fmla="*/ 0 w 33"/>
                <a:gd name="T33" fmla="*/ 0 h 47"/>
                <a:gd name="T34" fmla="*/ 0 w 33"/>
                <a:gd name="T35" fmla="*/ 0 h 47"/>
                <a:gd name="T36" fmla="*/ 0 w 33"/>
                <a:gd name="T37" fmla="*/ 0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7"/>
                <a:gd name="T59" fmla="*/ 33 w 33"/>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7">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2" name="Freeform 101"/>
            <p:cNvSpPr>
              <a:spLocks/>
            </p:cNvSpPr>
            <p:nvPr/>
          </p:nvSpPr>
          <p:spPr bwMode="auto">
            <a:xfrm>
              <a:off x="1137" y="3224"/>
              <a:ext cx="1" cy="1"/>
            </a:xfrm>
            <a:custGeom>
              <a:avLst/>
              <a:gdLst>
                <a:gd name="T0" fmla="*/ 0 w 29"/>
                <a:gd name="T1" fmla="*/ 0 h 18"/>
                <a:gd name="T2" fmla="*/ 0 w 29"/>
                <a:gd name="T3" fmla="*/ 0 h 18"/>
                <a:gd name="T4" fmla="*/ 0 w 29"/>
                <a:gd name="T5" fmla="*/ 0 h 18"/>
                <a:gd name="T6" fmla="*/ 0 w 29"/>
                <a:gd name="T7" fmla="*/ 0 h 18"/>
                <a:gd name="T8" fmla="*/ 0 w 29"/>
                <a:gd name="T9" fmla="*/ 0 h 18"/>
                <a:gd name="T10" fmla="*/ 0 w 29"/>
                <a:gd name="T11" fmla="*/ 0 h 18"/>
                <a:gd name="T12" fmla="*/ 0 w 29"/>
                <a:gd name="T13" fmla="*/ 0 h 18"/>
                <a:gd name="T14" fmla="*/ 0 w 29"/>
                <a:gd name="T15" fmla="*/ 0 h 18"/>
                <a:gd name="T16" fmla="*/ 0 w 29"/>
                <a:gd name="T17" fmla="*/ 0 h 18"/>
                <a:gd name="T18" fmla="*/ 0 w 29"/>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3" name="Freeform 102"/>
            <p:cNvSpPr>
              <a:spLocks/>
            </p:cNvSpPr>
            <p:nvPr/>
          </p:nvSpPr>
          <p:spPr bwMode="auto">
            <a:xfrm>
              <a:off x="1307" y="3123"/>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3"/>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4" name="Freeform 103"/>
            <p:cNvSpPr>
              <a:spLocks/>
            </p:cNvSpPr>
            <p:nvPr/>
          </p:nvSpPr>
          <p:spPr bwMode="auto">
            <a:xfrm>
              <a:off x="1307" y="3123"/>
              <a:ext cx="7" cy="15"/>
            </a:xfrm>
            <a:custGeom>
              <a:avLst/>
              <a:gdLst>
                <a:gd name="T0" fmla="*/ 0 w 164"/>
                <a:gd name="T1" fmla="*/ 0 h 274"/>
                <a:gd name="T2" fmla="*/ 0 w 164"/>
                <a:gd name="T3" fmla="*/ 0 h 274"/>
                <a:gd name="T4" fmla="*/ 0 w 164"/>
                <a:gd name="T5" fmla="*/ 0 h 274"/>
                <a:gd name="T6" fmla="*/ 0 w 164"/>
                <a:gd name="T7" fmla="*/ 0 h 274"/>
                <a:gd name="T8" fmla="*/ 0 w 164"/>
                <a:gd name="T9" fmla="*/ 0 h 274"/>
                <a:gd name="T10" fmla="*/ 0 w 164"/>
                <a:gd name="T11" fmla="*/ 0 h 274"/>
                <a:gd name="T12" fmla="*/ 0 w 164"/>
                <a:gd name="T13" fmla="*/ 0 h 274"/>
                <a:gd name="T14" fmla="*/ 0 w 164"/>
                <a:gd name="T15" fmla="*/ 0 h 274"/>
                <a:gd name="T16" fmla="*/ 0 w 164"/>
                <a:gd name="T17" fmla="*/ 0 h 274"/>
                <a:gd name="T18" fmla="*/ 0 w 164"/>
                <a:gd name="T19" fmla="*/ 0 h 274"/>
                <a:gd name="T20" fmla="*/ 0 w 164"/>
                <a:gd name="T21" fmla="*/ 0 h 274"/>
                <a:gd name="T22" fmla="*/ 0 w 164"/>
                <a:gd name="T23" fmla="*/ 0 h 274"/>
                <a:gd name="T24" fmla="*/ 0 w 164"/>
                <a:gd name="T25" fmla="*/ 0 h 274"/>
                <a:gd name="T26" fmla="*/ 0 w 164"/>
                <a:gd name="T27" fmla="*/ 0 h 274"/>
                <a:gd name="T28" fmla="*/ 0 w 164"/>
                <a:gd name="T29" fmla="*/ 0 h 274"/>
                <a:gd name="T30" fmla="*/ 0 w 164"/>
                <a:gd name="T31" fmla="*/ 0 h 274"/>
                <a:gd name="T32" fmla="*/ 0 w 164"/>
                <a:gd name="T33" fmla="*/ 0 h 274"/>
                <a:gd name="T34" fmla="*/ 0 w 164"/>
                <a:gd name="T35" fmla="*/ 0 h 274"/>
                <a:gd name="T36" fmla="*/ 0 w 164"/>
                <a:gd name="T37" fmla="*/ 0 h 274"/>
                <a:gd name="T38" fmla="*/ 0 w 164"/>
                <a:gd name="T39" fmla="*/ 0 h 274"/>
                <a:gd name="T40" fmla="*/ 0 w 164"/>
                <a:gd name="T41" fmla="*/ 0 h 274"/>
                <a:gd name="T42" fmla="*/ 0 w 164"/>
                <a:gd name="T43" fmla="*/ 0 h 274"/>
                <a:gd name="T44" fmla="*/ 0 w 164"/>
                <a:gd name="T45" fmla="*/ 0 h 274"/>
                <a:gd name="T46" fmla="*/ 0 w 164"/>
                <a:gd name="T47" fmla="*/ 0 h 274"/>
                <a:gd name="T48" fmla="*/ 0 w 164"/>
                <a:gd name="T49" fmla="*/ 0 h 274"/>
                <a:gd name="T50" fmla="*/ 0 w 164"/>
                <a:gd name="T51" fmla="*/ 0 h 274"/>
                <a:gd name="T52" fmla="*/ 0 w 164"/>
                <a:gd name="T53" fmla="*/ 0 h 274"/>
                <a:gd name="T54" fmla="*/ 0 w 164"/>
                <a:gd name="T55" fmla="*/ 0 h 274"/>
                <a:gd name="T56" fmla="*/ 0 w 164"/>
                <a:gd name="T57" fmla="*/ 0 h 274"/>
                <a:gd name="T58" fmla="*/ 0 w 164"/>
                <a:gd name="T59" fmla="*/ 0 h 274"/>
                <a:gd name="T60" fmla="*/ 0 w 164"/>
                <a:gd name="T61" fmla="*/ 0 h 274"/>
                <a:gd name="T62" fmla="*/ 0 w 164"/>
                <a:gd name="T63" fmla="*/ 0 h 274"/>
                <a:gd name="T64" fmla="*/ 0 w 164"/>
                <a:gd name="T65" fmla="*/ 0 h 274"/>
                <a:gd name="T66" fmla="*/ 0 w 164"/>
                <a:gd name="T67" fmla="*/ 0 h 274"/>
                <a:gd name="T68" fmla="*/ 0 w 164"/>
                <a:gd name="T69" fmla="*/ 0 h 274"/>
                <a:gd name="T70" fmla="*/ 0 w 164"/>
                <a:gd name="T71" fmla="*/ 0 h 274"/>
                <a:gd name="T72" fmla="*/ 0 w 164"/>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
                <a:gd name="T112" fmla="*/ 0 h 274"/>
                <a:gd name="T113" fmla="*/ 164 w 164"/>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 h="274">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64"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5" name="Freeform 104"/>
            <p:cNvSpPr>
              <a:spLocks/>
            </p:cNvSpPr>
            <p:nvPr/>
          </p:nvSpPr>
          <p:spPr bwMode="auto">
            <a:xfrm>
              <a:off x="1313" y="3138"/>
              <a:ext cx="1" cy="4"/>
            </a:xfrm>
            <a:custGeom>
              <a:avLst/>
              <a:gdLst>
                <a:gd name="T0" fmla="*/ 0 w 29"/>
                <a:gd name="T1" fmla="*/ 0 h 68"/>
                <a:gd name="T2" fmla="*/ 0 w 29"/>
                <a:gd name="T3" fmla="*/ 0 h 68"/>
                <a:gd name="T4" fmla="*/ 0 w 29"/>
                <a:gd name="T5" fmla="*/ 0 h 68"/>
                <a:gd name="T6" fmla="*/ 0 w 29"/>
                <a:gd name="T7" fmla="*/ 0 h 68"/>
                <a:gd name="T8" fmla="*/ 0 w 29"/>
                <a:gd name="T9" fmla="*/ 0 h 68"/>
                <a:gd name="T10" fmla="*/ 0 w 29"/>
                <a:gd name="T11" fmla="*/ 0 h 68"/>
                <a:gd name="T12" fmla="*/ 0 w 29"/>
                <a:gd name="T13" fmla="*/ 0 h 68"/>
                <a:gd name="T14" fmla="*/ 0 w 29"/>
                <a:gd name="T15" fmla="*/ 0 h 68"/>
                <a:gd name="T16" fmla="*/ 0 w 29"/>
                <a:gd name="T17" fmla="*/ 0 h 68"/>
                <a:gd name="T18" fmla="*/ 0 w 29"/>
                <a:gd name="T19" fmla="*/ 0 h 68"/>
                <a:gd name="T20" fmla="*/ 0 w 29"/>
                <a:gd name="T21" fmla="*/ 0 h 68"/>
                <a:gd name="T22" fmla="*/ 0 w 29"/>
                <a:gd name="T23" fmla="*/ 0 h 68"/>
                <a:gd name="T24" fmla="*/ 0 w 29"/>
                <a:gd name="T25" fmla="*/ 0 h 68"/>
                <a:gd name="T26" fmla="*/ 0 w 29"/>
                <a:gd name="T27" fmla="*/ 0 h 68"/>
                <a:gd name="T28" fmla="*/ 0 w 29"/>
                <a:gd name="T29" fmla="*/ 0 h 68"/>
                <a:gd name="T30" fmla="*/ 0 w 29"/>
                <a:gd name="T31" fmla="*/ 0 h 68"/>
                <a:gd name="T32" fmla="*/ 0 w 29"/>
                <a:gd name="T33" fmla="*/ 0 h 68"/>
                <a:gd name="T34" fmla="*/ 0 w 29"/>
                <a:gd name="T35" fmla="*/ 0 h 68"/>
                <a:gd name="T36" fmla="*/ 0 w 29"/>
                <a:gd name="T37" fmla="*/ 0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6" name="Freeform 105"/>
            <p:cNvSpPr>
              <a:spLocks/>
            </p:cNvSpPr>
            <p:nvPr/>
          </p:nvSpPr>
          <p:spPr bwMode="auto">
            <a:xfrm>
              <a:off x="1313" y="3138"/>
              <a:ext cx="1" cy="1"/>
            </a:xfrm>
            <a:custGeom>
              <a:avLst/>
              <a:gdLst>
                <a:gd name="T0" fmla="*/ 0 w 21"/>
                <a:gd name="T1" fmla="*/ 0 h 12"/>
                <a:gd name="T2" fmla="*/ 0 w 21"/>
                <a:gd name="T3" fmla="*/ 0 h 12"/>
                <a:gd name="T4" fmla="*/ 0 w 21"/>
                <a:gd name="T5" fmla="*/ 0 h 12"/>
                <a:gd name="T6" fmla="*/ 0 w 21"/>
                <a:gd name="T7" fmla="*/ 0 h 12"/>
                <a:gd name="T8" fmla="*/ 0 w 21"/>
                <a:gd name="T9" fmla="*/ 0 h 12"/>
                <a:gd name="T10" fmla="*/ 0 w 21"/>
                <a:gd name="T11" fmla="*/ 0 h 12"/>
                <a:gd name="T12" fmla="*/ 0 60000 65536"/>
                <a:gd name="T13" fmla="*/ 0 60000 65536"/>
                <a:gd name="T14" fmla="*/ 0 60000 65536"/>
                <a:gd name="T15" fmla="*/ 0 60000 65536"/>
                <a:gd name="T16" fmla="*/ 0 60000 65536"/>
                <a:gd name="T17" fmla="*/ 0 60000 65536"/>
                <a:gd name="T18" fmla="*/ 0 w 21"/>
                <a:gd name="T19" fmla="*/ 0 h 12"/>
                <a:gd name="T20" fmla="*/ 21 w 2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1" h="12">
                  <a:moveTo>
                    <a:pt x="0" y="0"/>
                  </a:moveTo>
                  <a:lnTo>
                    <a:pt x="3" y="8"/>
                  </a:lnTo>
                  <a:lnTo>
                    <a:pt x="10" y="12"/>
                  </a:lnTo>
                  <a:lnTo>
                    <a:pt x="17" y="11"/>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7" name="Freeform 106"/>
            <p:cNvSpPr>
              <a:spLocks/>
            </p:cNvSpPr>
            <p:nvPr/>
          </p:nvSpPr>
          <p:spPr bwMode="auto">
            <a:xfrm>
              <a:off x="1307" y="3128"/>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6"/>
                  </a:lnTo>
                  <a:lnTo>
                    <a:pt x="0" y="14"/>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8" name="Freeform 107"/>
            <p:cNvSpPr>
              <a:spLocks/>
            </p:cNvSpPr>
            <p:nvPr/>
          </p:nvSpPr>
          <p:spPr bwMode="auto">
            <a:xfrm>
              <a:off x="1308" y="3128"/>
              <a:ext cx="4" cy="8"/>
            </a:xfrm>
            <a:custGeom>
              <a:avLst/>
              <a:gdLst>
                <a:gd name="T0" fmla="*/ 0 w 86"/>
                <a:gd name="T1" fmla="*/ 0 h 136"/>
                <a:gd name="T2" fmla="*/ 0 w 86"/>
                <a:gd name="T3" fmla="*/ 0 h 136"/>
                <a:gd name="T4" fmla="*/ 0 w 86"/>
                <a:gd name="T5" fmla="*/ 0 h 136"/>
                <a:gd name="T6" fmla="*/ 0 w 86"/>
                <a:gd name="T7" fmla="*/ 0 h 136"/>
                <a:gd name="T8" fmla="*/ 0 w 86"/>
                <a:gd name="T9" fmla="*/ 0 h 136"/>
                <a:gd name="T10" fmla="*/ 0 w 86"/>
                <a:gd name="T11" fmla="*/ 0 h 136"/>
                <a:gd name="T12" fmla="*/ 0 w 86"/>
                <a:gd name="T13" fmla="*/ 0 h 136"/>
                <a:gd name="T14" fmla="*/ 0 w 86"/>
                <a:gd name="T15" fmla="*/ 0 h 136"/>
                <a:gd name="T16" fmla="*/ 0 w 86"/>
                <a:gd name="T17" fmla="*/ 0 h 136"/>
                <a:gd name="T18" fmla="*/ 0 w 86"/>
                <a:gd name="T19" fmla="*/ 0 h 136"/>
                <a:gd name="T20" fmla="*/ 0 w 86"/>
                <a:gd name="T21" fmla="*/ 0 h 136"/>
                <a:gd name="T22" fmla="*/ 0 w 86"/>
                <a:gd name="T23" fmla="*/ 0 h 136"/>
                <a:gd name="T24" fmla="*/ 0 w 86"/>
                <a:gd name="T25" fmla="*/ 0 h 136"/>
                <a:gd name="T26" fmla="*/ 0 w 86"/>
                <a:gd name="T27" fmla="*/ 0 h 136"/>
                <a:gd name="T28" fmla="*/ 0 w 86"/>
                <a:gd name="T29" fmla="*/ 0 h 136"/>
                <a:gd name="T30" fmla="*/ 0 w 86"/>
                <a:gd name="T31" fmla="*/ 0 h 136"/>
                <a:gd name="T32" fmla="*/ 0 w 86"/>
                <a:gd name="T33" fmla="*/ 0 h 136"/>
                <a:gd name="T34" fmla="*/ 0 w 86"/>
                <a:gd name="T35" fmla="*/ 0 h 136"/>
                <a:gd name="T36" fmla="*/ 0 w 86"/>
                <a:gd name="T37" fmla="*/ 0 h 136"/>
                <a:gd name="T38" fmla="*/ 0 w 86"/>
                <a:gd name="T39" fmla="*/ 0 h 136"/>
                <a:gd name="T40" fmla="*/ 0 w 86"/>
                <a:gd name="T41" fmla="*/ 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6"/>
                <a:gd name="T65" fmla="*/ 86 w 86"/>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6">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86" y="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89" name="Freeform 108"/>
            <p:cNvSpPr>
              <a:spLocks/>
            </p:cNvSpPr>
            <p:nvPr/>
          </p:nvSpPr>
          <p:spPr bwMode="auto">
            <a:xfrm>
              <a:off x="1311" y="3136"/>
              <a:ext cx="1" cy="2"/>
            </a:xfrm>
            <a:custGeom>
              <a:avLst/>
              <a:gdLst>
                <a:gd name="T0" fmla="*/ 0 w 24"/>
                <a:gd name="T1" fmla="*/ 0 h 35"/>
                <a:gd name="T2" fmla="*/ 0 w 24"/>
                <a:gd name="T3" fmla="*/ 0 h 35"/>
                <a:gd name="T4" fmla="*/ 0 w 24"/>
                <a:gd name="T5" fmla="*/ 0 h 35"/>
                <a:gd name="T6" fmla="*/ 0 w 24"/>
                <a:gd name="T7" fmla="*/ 0 h 35"/>
                <a:gd name="T8" fmla="*/ 0 w 24"/>
                <a:gd name="T9" fmla="*/ 0 h 35"/>
                <a:gd name="T10" fmla="*/ 0 w 24"/>
                <a:gd name="T11" fmla="*/ 0 h 35"/>
                <a:gd name="T12" fmla="*/ 0 w 24"/>
                <a:gd name="T13" fmla="*/ 0 h 35"/>
                <a:gd name="T14" fmla="*/ 0 w 24"/>
                <a:gd name="T15" fmla="*/ 0 h 35"/>
                <a:gd name="T16" fmla="*/ 0 w 24"/>
                <a:gd name="T17" fmla="*/ 0 h 35"/>
                <a:gd name="T18" fmla="*/ 0 w 24"/>
                <a:gd name="T19" fmla="*/ 0 h 35"/>
                <a:gd name="T20" fmla="*/ 0 w 24"/>
                <a:gd name="T21" fmla="*/ 0 h 35"/>
                <a:gd name="T22" fmla="*/ 0 w 24"/>
                <a:gd name="T23" fmla="*/ 0 h 35"/>
                <a:gd name="T24" fmla="*/ 0 w 24"/>
                <a:gd name="T25" fmla="*/ 0 h 35"/>
                <a:gd name="T26" fmla="*/ 0 w 24"/>
                <a:gd name="T27" fmla="*/ 0 h 35"/>
                <a:gd name="T28" fmla="*/ 0 w 24"/>
                <a:gd name="T29" fmla="*/ 0 h 35"/>
                <a:gd name="T30" fmla="*/ 0 w 24"/>
                <a:gd name="T31" fmla="*/ 0 h 35"/>
                <a:gd name="T32" fmla="*/ 0 w 24"/>
                <a:gd name="T33" fmla="*/ 0 h 35"/>
                <a:gd name="T34" fmla="*/ 0 w 24"/>
                <a:gd name="T35" fmla="*/ 0 h 35"/>
                <a:gd name="T36" fmla="*/ 0 w 24"/>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5"/>
                <a:gd name="T59" fmla="*/ 24 w 2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5">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0" name="Freeform 109"/>
            <p:cNvSpPr>
              <a:spLocks/>
            </p:cNvSpPr>
            <p:nvPr/>
          </p:nvSpPr>
          <p:spPr bwMode="auto">
            <a:xfrm>
              <a:off x="1311" y="3135"/>
              <a:ext cx="1" cy="1"/>
            </a:xfrm>
            <a:custGeom>
              <a:avLst/>
              <a:gdLst>
                <a:gd name="T0" fmla="*/ 0 w 21"/>
                <a:gd name="T1" fmla="*/ 0 h 13"/>
                <a:gd name="T2" fmla="*/ 0 w 21"/>
                <a:gd name="T3" fmla="*/ 0 h 13"/>
                <a:gd name="T4" fmla="*/ 0 w 21"/>
                <a:gd name="T5" fmla="*/ 0 h 13"/>
                <a:gd name="T6" fmla="*/ 0 w 21"/>
                <a:gd name="T7" fmla="*/ 0 h 13"/>
                <a:gd name="T8" fmla="*/ 0 w 21"/>
                <a:gd name="T9" fmla="*/ 0 h 13"/>
                <a:gd name="T10" fmla="*/ 0 w 21"/>
                <a:gd name="T11" fmla="*/ 0 h 13"/>
                <a:gd name="T12" fmla="*/ 0 60000 65536"/>
                <a:gd name="T13" fmla="*/ 0 60000 65536"/>
                <a:gd name="T14" fmla="*/ 0 60000 65536"/>
                <a:gd name="T15" fmla="*/ 0 60000 65536"/>
                <a:gd name="T16" fmla="*/ 0 60000 65536"/>
                <a:gd name="T17" fmla="*/ 0 60000 65536"/>
                <a:gd name="T18" fmla="*/ 0 w 21"/>
                <a:gd name="T19" fmla="*/ 0 h 13"/>
                <a:gd name="T20" fmla="*/ 21 w 2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1" h="13">
                  <a:moveTo>
                    <a:pt x="0" y="0"/>
                  </a:moveTo>
                  <a:lnTo>
                    <a:pt x="2" y="9"/>
                  </a:lnTo>
                  <a:lnTo>
                    <a:pt x="10" y="13"/>
                  </a:lnTo>
                  <a:lnTo>
                    <a:pt x="17" y="12"/>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1" name="Freeform 110"/>
            <p:cNvSpPr>
              <a:spLocks/>
            </p:cNvSpPr>
            <p:nvPr/>
          </p:nvSpPr>
          <p:spPr bwMode="auto">
            <a:xfrm>
              <a:off x="1132" y="3300"/>
              <a:ext cx="53" cy="137"/>
            </a:xfrm>
            <a:custGeom>
              <a:avLst/>
              <a:gdLst>
                <a:gd name="T0" fmla="*/ 0 w 1169"/>
                <a:gd name="T1" fmla="*/ 0 h 2481"/>
                <a:gd name="T2" fmla="*/ 0 w 1169"/>
                <a:gd name="T3" fmla="*/ 0 h 2481"/>
                <a:gd name="T4" fmla="*/ 0 w 1169"/>
                <a:gd name="T5" fmla="*/ 0 h 2481"/>
                <a:gd name="T6" fmla="*/ 0 w 1169"/>
                <a:gd name="T7" fmla="*/ 0 h 2481"/>
                <a:gd name="T8" fmla="*/ 0 w 1169"/>
                <a:gd name="T9" fmla="*/ 0 h 2481"/>
                <a:gd name="T10" fmla="*/ 0 60000 65536"/>
                <a:gd name="T11" fmla="*/ 0 60000 65536"/>
                <a:gd name="T12" fmla="*/ 0 60000 65536"/>
                <a:gd name="T13" fmla="*/ 0 60000 65536"/>
                <a:gd name="T14" fmla="*/ 0 60000 65536"/>
                <a:gd name="T15" fmla="*/ 0 w 1169"/>
                <a:gd name="T16" fmla="*/ 0 h 2481"/>
                <a:gd name="T17" fmla="*/ 1169 w 1169"/>
                <a:gd name="T18" fmla="*/ 2481 h 2481"/>
              </a:gdLst>
              <a:ahLst/>
              <a:cxnLst>
                <a:cxn ang="T10">
                  <a:pos x="T0" y="T1"/>
                </a:cxn>
                <a:cxn ang="T11">
                  <a:pos x="T2" y="T3"/>
                </a:cxn>
                <a:cxn ang="T12">
                  <a:pos x="T4" y="T5"/>
                </a:cxn>
                <a:cxn ang="T13">
                  <a:pos x="T6" y="T7"/>
                </a:cxn>
                <a:cxn ang="T14">
                  <a:pos x="T8" y="T9"/>
                </a:cxn>
              </a:cxnLst>
              <a:rect l="T15" t="T16" r="T17" b="T18"/>
              <a:pathLst>
                <a:path w="1169" h="2481">
                  <a:moveTo>
                    <a:pt x="166" y="0"/>
                  </a:moveTo>
                  <a:lnTo>
                    <a:pt x="0" y="73"/>
                  </a:lnTo>
                  <a:lnTo>
                    <a:pt x="959" y="2481"/>
                  </a:lnTo>
                  <a:lnTo>
                    <a:pt x="1169" y="2389"/>
                  </a:lnTo>
                  <a:lnTo>
                    <a:pt x="166" y="0"/>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2" name="Freeform 111"/>
            <p:cNvSpPr>
              <a:spLocks/>
            </p:cNvSpPr>
            <p:nvPr/>
          </p:nvSpPr>
          <p:spPr bwMode="auto">
            <a:xfrm>
              <a:off x="1132" y="3300"/>
              <a:ext cx="52" cy="137"/>
            </a:xfrm>
            <a:custGeom>
              <a:avLst/>
              <a:gdLst>
                <a:gd name="T0" fmla="*/ 0 w 1140"/>
                <a:gd name="T1" fmla="*/ 0 h 2467"/>
                <a:gd name="T2" fmla="*/ 0 w 1140"/>
                <a:gd name="T3" fmla="*/ 0 h 2467"/>
                <a:gd name="T4" fmla="*/ 0 w 1140"/>
                <a:gd name="T5" fmla="*/ 0 h 2467"/>
                <a:gd name="T6" fmla="*/ 0 w 1140"/>
                <a:gd name="T7" fmla="*/ 0 h 2467"/>
                <a:gd name="T8" fmla="*/ 0 w 1140"/>
                <a:gd name="T9" fmla="*/ 0 h 2467"/>
                <a:gd name="T10" fmla="*/ 0 w 1140"/>
                <a:gd name="T11" fmla="*/ 0 h 2467"/>
                <a:gd name="T12" fmla="*/ 0 w 1140"/>
                <a:gd name="T13" fmla="*/ 0 h 2467"/>
                <a:gd name="T14" fmla="*/ 0 w 1140"/>
                <a:gd name="T15" fmla="*/ 0 h 2467"/>
                <a:gd name="T16" fmla="*/ 0 w 1140"/>
                <a:gd name="T17" fmla="*/ 0 h 2467"/>
                <a:gd name="T18" fmla="*/ 0 w 1140"/>
                <a:gd name="T19" fmla="*/ 0 h 2467"/>
                <a:gd name="T20" fmla="*/ 0 w 1140"/>
                <a:gd name="T21" fmla="*/ 0 h 2467"/>
                <a:gd name="T22" fmla="*/ 0 w 1140"/>
                <a:gd name="T23" fmla="*/ 0 h 2467"/>
                <a:gd name="T24" fmla="*/ 0 w 1140"/>
                <a:gd name="T25" fmla="*/ 0 h 2467"/>
                <a:gd name="T26" fmla="*/ 0 w 1140"/>
                <a:gd name="T27" fmla="*/ 0 h 2467"/>
                <a:gd name="T28" fmla="*/ 0 w 1140"/>
                <a:gd name="T29" fmla="*/ 0 h 2467"/>
                <a:gd name="T30" fmla="*/ 0 w 1140"/>
                <a:gd name="T31" fmla="*/ 0 h 2467"/>
                <a:gd name="T32" fmla="*/ 0 w 1140"/>
                <a:gd name="T33" fmla="*/ 0 h 2467"/>
                <a:gd name="T34" fmla="*/ 0 w 1140"/>
                <a:gd name="T35" fmla="*/ 0 h 2467"/>
                <a:gd name="T36" fmla="*/ 0 w 1140"/>
                <a:gd name="T37" fmla="*/ 0 h 2467"/>
                <a:gd name="T38" fmla="*/ 0 w 1140"/>
                <a:gd name="T39" fmla="*/ 0 h 2467"/>
                <a:gd name="T40" fmla="*/ 0 w 1140"/>
                <a:gd name="T41" fmla="*/ 0 h 2467"/>
                <a:gd name="T42" fmla="*/ 0 w 1140"/>
                <a:gd name="T43" fmla="*/ 0 h 2467"/>
                <a:gd name="T44" fmla="*/ 0 w 1140"/>
                <a:gd name="T45" fmla="*/ 0 h 2467"/>
                <a:gd name="T46" fmla="*/ 0 w 1140"/>
                <a:gd name="T47" fmla="*/ 0 h 2467"/>
                <a:gd name="T48" fmla="*/ 0 w 1140"/>
                <a:gd name="T49" fmla="*/ 0 h 2467"/>
                <a:gd name="T50" fmla="*/ 0 w 1140"/>
                <a:gd name="T51" fmla="*/ 0 h 2467"/>
                <a:gd name="T52" fmla="*/ 0 w 1140"/>
                <a:gd name="T53" fmla="*/ 0 h 2467"/>
                <a:gd name="T54" fmla="*/ 0 w 1140"/>
                <a:gd name="T55" fmla="*/ 0 h 2467"/>
                <a:gd name="T56" fmla="*/ 0 w 1140"/>
                <a:gd name="T57" fmla="*/ 0 h 2467"/>
                <a:gd name="T58" fmla="*/ 0 w 1140"/>
                <a:gd name="T59" fmla="*/ 0 h 2467"/>
                <a:gd name="T60" fmla="*/ 0 w 1140"/>
                <a:gd name="T61" fmla="*/ 0 h 2467"/>
                <a:gd name="T62" fmla="*/ 0 w 1140"/>
                <a:gd name="T63" fmla="*/ 0 h 2467"/>
                <a:gd name="T64" fmla="*/ 0 w 1140"/>
                <a:gd name="T65" fmla="*/ 0 h 2467"/>
                <a:gd name="T66" fmla="*/ 0 w 1140"/>
                <a:gd name="T67" fmla="*/ 0 h 2467"/>
                <a:gd name="T68" fmla="*/ 0 w 1140"/>
                <a:gd name="T69" fmla="*/ 0 h 2467"/>
                <a:gd name="T70" fmla="*/ 0 w 1140"/>
                <a:gd name="T71" fmla="*/ 0 h 2467"/>
                <a:gd name="T72" fmla="*/ 0 w 1140"/>
                <a:gd name="T73" fmla="*/ 0 h 2467"/>
                <a:gd name="T74" fmla="*/ 0 w 1140"/>
                <a:gd name="T75" fmla="*/ 0 h 2467"/>
                <a:gd name="T76" fmla="*/ 0 w 1140"/>
                <a:gd name="T77" fmla="*/ 0 h 2467"/>
                <a:gd name="T78" fmla="*/ 0 w 1140"/>
                <a:gd name="T79" fmla="*/ 0 h 2467"/>
                <a:gd name="T80" fmla="*/ 0 w 1140"/>
                <a:gd name="T81" fmla="*/ 0 h 2467"/>
                <a:gd name="T82" fmla="*/ 0 w 1140"/>
                <a:gd name="T83" fmla="*/ 0 h 2467"/>
                <a:gd name="T84" fmla="*/ 0 w 1140"/>
                <a:gd name="T85" fmla="*/ 0 h 2467"/>
                <a:gd name="T86" fmla="*/ 0 w 1140"/>
                <a:gd name="T87" fmla="*/ 0 h 2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0"/>
                <a:gd name="T133" fmla="*/ 0 h 2467"/>
                <a:gd name="T134" fmla="*/ 1140 w 1140"/>
                <a:gd name="T135" fmla="*/ 2467 h 24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0" h="2467">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3" name="Freeform 112"/>
            <p:cNvSpPr>
              <a:spLocks/>
            </p:cNvSpPr>
            <p:nvPr/>
          </p:nvSpPr>
          <p:spPr bwMode="auto">
            <a:xfrm>
              <a:off x="1133" y="3301"/>
              <a:ext cx="50" cy="136"/>
            </a:xfrm>
            <a:custGeom>
              <a:avLst/>
              <a:gdLst>
                <a:gd name="T0" fmla="*/ 0 w 1109"/>
                <a:gd name="T1" fmla="*/ 0 h 2454"/>
                <a:gd name="T2" fmla="*/ 0 w 1109"/>
                <a:gd name="T3" fmla="*/ 0 h 2454"/>
                <a:gd name="T4" fmla="*/ 0 w 1109"/>
                <a:gd name="T5" fmla="*/ 0 h 2454"/>
                <a:gd name="T6" fmla="*/ 0 w 1109"/>
                <a:gd name="T7" fmla="*/ 0 h 2454"/>
                <a:gd name="T8" fmla="*/ 0 w 1109"/>
                <a:gd name="T9" fmla="*/ 0 h 2454"/>
                <a:gd name="T10" fmla="*/ 0 w 1109"/>
                <a:gd name="T11" fmla="*/ 0 h 2454"/>
                <a:gd name="T12" fmla="*/ 0 w 1109"/>
                <a:gd name="T13" fmla="*/ 0 h 2454"/>
                <a:gd name="T14" fmla="*/ 0 w 1109"/>
                <a:gd name="T15" fmla="*/ 0 h 2454"/>
                <a:gd name="T16" fmla="*/ 0 w 1109"/>
                <a:gd name="T17" fmla="*/ 0 h 2454"/>
                <a:gd name="T18" fmla="*/ 0 w 1109"/>
                <a:gd name="T19" fmla="*/ 0 h 2454"/>
                <a:gd name="T20" fmla="*/ 0 w 1109"/>
                <a:gd name="T21" fmla="*/ 0 h 2454"/>
                <a:gd name="T22" fmla="*/ 0 w 1109"/>
                <a:gd name="T23" fmla="*/ 0 h 2454"/>
                <a:gd name="T24" fmla="*/ 0 w 1109"/>
                <a:gd name="T25" fmla="*/ 0 h 2454"/>
                <a:gd name="T26" fmla="*/ 0 w 1109"/>
                <a:gd name="T27" fmla="*/ 0 h 2454"/>
                <a:gd name="T28" fmla="*/ 0 w 1109"/>
                <a:gd name="T29" fmla="*/ 0 h 2454"/>
                <a:gd name="T30" fmla="*/ 0 w 1109"/>
                <a:gd name="T31" fmla="*/ 0 h 2454"/>
                <a:gd name="T32" fmla="*/ 0 w 1109"/>
                <a:gd name="T33" fmla="*/ 0 h 2454"/>
                <a:gd name="T34" fmla="*/ 0 w 1109"/>
                <a:gd name="T35" fmla="*/ 0 h 2454"/>
                <a:gd name="T36" fmla="*/ 0 w 1109"/>
                <a:gd name="T37" fmla="*/ 0 h 2454"/>
                <a:gd name="T38" fmla="*/ 0 w 1109"/>
                <a:gd name="T39" fmla="*/ 0 h 2454"/>
                <a:gd name="T40" fmla="*/ 0 w 1109"/>
                <a:gd name="T41" fmla="*/ 0 h 2454"/>
                <a:gd name="T42" fmla="*/ 0 w 1109"/>
                <a:gd name="T43" fmla="*/ 0 h 2454"/>
                <a:gd name="T44" fmla="*/ 0 w 1109"/>
                <a:gd name="T45" fmla="*/ 0 h 2454"/>
                <a:gd name="T46" fmla="*/ 0 w 1109"/>
                <a:gd name="T47" fmla="*/ 0 h 2454"/>
                <a:gd name="T48" fmla="*/ 0 w 1109"/>
                <a:gd name="T49" fmla="*/ 0 h 2454"/>
                <a:gd name="T50" fmla="*/ 0 w 1109"/>
                <a:gd name="T51" fmla="*/ 0 h 2454"/>
                <a:gd name="T52" fmla="*/ 0 w 1109"/>
                <a:gd name="T53" fmla="*/ 0 h 2454"/>
                <a:gd name="T54" fmla="*/ 0 w 1109"/>
                <a:gd name="T55" fmla="*/ 0 h 2454"/>
                <a:gd name="T56" fmla="*/ 0 w 1109"/>
                <a:gd name="T57" fmla="*/ 0 h 2454"/>
                <a:gd name="T58" fmla="*/ 0 w 1109"/>
                <a:gd name="T59" fmla="*/ 0 h 2454"/>
                <a:gd name="T60" fmla="*/ 0 w 1109"/>
                <a:gd name="T61" fmla="*/ 0 h 2454"/>
                <a:gd name="T62" fmla="*/ 0 w 1109"/>
                <a:gd name="T63" fmla="*/ 0 h 2454"/>
                <a:gd name="T64" fmla="*/ 0 w 1109"/>
                <a:gd name="T65" fmla="*/ 0 h 2454"/>
                <a:gd name="T66" fmla="*/ 0 w 1109"/>
                <a:gd name="T67" fmla="*/ 0 h 2454"/>
                <a:gd name="T68" fmla="*/ 0 w 1109"/>
                <a:gd name="T69" fmla="*/ 0 h 2454"/>
                <a:gd name="T70" fmla="*/ 0 w 1109"/>
                <a:gd name="T71" fmla="*/ 0 h 2454"/>
                <a:gd name="T72" fmla="*/ 0 w 1109"/>
                <a:gd name="T73" fmla="*/ 0 h 2454"/>
                <a:gd name="T74" fmla="*/ 0 w 1109"/>
                <a:gd name="T75" fmla="*/ 0 h 2454"/>
                <a:gd name="T76" fmla="*/ 0 w 1109"/>
                <a:gd name="T77" fmla="*/ 0 h 2454"/>
                <a:gd name="T78" fmla="*/ 0 w 1109"/>
                <a:gd name="T79" fmla="*/ 0 h 2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9"/>
                <a:gd name="T121" fmla="*/ 0 h 2454"/>
                <a:gd name="T122" fmla="*/ 1109 w 1109"/>
                <a:gd name="T123" fmla="*/ 2454 h 24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9" h="2454">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4" name="Freeform 113"/>
            <p:cNvSpPr>
              <a:spLocks/>
            </p:cNvSpPr>
            <p:nvPr/>
          </p:nvSpPr>
          <p:spPr bwMode="auto">
            <a:xfrm>
              <a:off x="1133" y="3301"/>
              <a:ext cx="49" cy="136"/>
            </a:xfrm>
            <a:custGeom>
              <a:avLst/>
              <a:gdLst>
                <a:gd name="T0" fmla="*/ 0 w 1078"/>
                <a:gd name="T1" fmla="*/ 0 h 2440"/>
                <a:gd name="T2" fmla="*/ 0 w 1078"/>
                <a:gd name="T3" fmla="*/ 0 h 2440"/>
                <a:gd name="T4" fmla="*/ 0 w 1078"/>
                <a:gd name="T5" fmla="*/ 0 h 2440"/>
                <a:gd name="T6" fmla="*/ 0 w 1078"/>
                <a:gd name="T7" fmla="*/ 0 h 2440"/>
                <a:gd name="T8" fmla="*/ 0 w 1078"/>
                <a:gd name="T9" fmla="*/ 0 h 2440"/>
                <a:gd name="T10" fmla="*/ 0 w 1078"/>
                <a:gd name="T11" fmla="*/ 0 h 2440"/>
                <a:gd name="T12" fmla="*/ 0 w 1078"/>
                <a:gd name="T13" fmla="*/ 0 h 2440"/>
                <a:gd name="T14" fmla="*/ 0 w 1078"/>
                <a:gd name="T15" fmla="*/ 0 h 2440"/>
                <a:gd name="T16" fmla="*/ 0 w 1078"/>
                <a:gd name="T17" fmla="*/ 0 h 2440"/>
                <a:gd name="T18" fmla="*/ 0 w 1078"/>
                <a:gd name="T19" fmla="*/ 0 h 2440"/>
                <a:gd name="T20" fmla="*/ 0 w 1078"/>
                <a:gd name="T21" fmla="*/ 0 h 2440"/>
                <a:gd name="T22" fmla="*/ 0 w 1078"/>
                <a:gd name="T23" fmla="*/ 0 h 2440"/>
                <a:gd name="T24" fmla="*/ 0 w 1078"/>
                <a:gd name="T25" fmla="*/ 0 h 2440"/>
                <a:gd name="T26" fmla="*/ 0 w 1078"/>
                <a:gd name="T27" fmla="*/ 0 h 2440"/>
                <a:gd name="T28" fmla="*/ 0 w 1078"/>
                <a:gd name="T29" fmla="*/ 0 h 2440"/>
                <a:gd name="T30" fmla="*/ 0 w 1078"/>
                <a:gd name="T31" fmla="*/ 0 h 2440"/>
                <a:gd name="T32" fmla="*/ 0 w 1078"/>
                <a:gd name="T33" fmla="*/ 0 h 2440"/>
                <a:gd name="T34" fmla="*/ 0 w 1078"/>
                <a:gd name="T35" fmla="*/ 0 h 2440"/>
                <a:gd name="T36" fmla="*/ 0 w 1078"/>
                <a:gd name="T37" fmla="*/ 0 h 2440"/>
                <a:gd name="T38" fmla="*/ 0 w 1078"/>
                <a:gd name="T39" fmla="*/ 0 h 2440"/>
                <a:gd name="T40" fmla="*/ 0 w 1078"/>
                <a:gd name="T41" fmla="*/ 0 h 2440"/>
                <a:gd name="T42" fmla="*/ 0 w 1078"/>
                <a:gd name="T43" fmla="*/ 0 h 2440"/>
                <a:gd name="T44" fmla="*/ 0 w 1078"/>
                <a:gd name="T45" fmla="*/ 0 h 2440"/>
                <a:gd name="T46" fmla="*/ 0 w 1078"/>
                <a:gd name="T47" fmla="*/ 0 h 2440"/>
                <a:gd name="T48" fmla="*/ 0 w 1078"/>
                <a:gd name="T49" fmla="*/ 0 h 2440"/>
                <a:gd name="T50" fmla="*/ 0 w 1078"/>
                <a:gd name="T51" fmla="*/ 0 h 2440"/>
                <a:gd name="T52" fmla="*/ 0 w 1078"/>
                <a:gd name="T53" fmla="*/ 0 h 2440"/>
                <a:gd name="T54" fmla="*/ 0 w 1078"/>
                <a:gd name="T55" fmla="*/ 0 h 2440"/>
                <a:gd name="T56" fmla="*/ 0 w 1078"/>
                <a:gd name="T57" fmla="*/ 0 h 2440"/>
                <a:gd name="T58" fmla="*/ 0 w 1078"/>
                <a:gd name="T59" fmla="*/ 0 h 2440"/>
                <a:gd name="T60" fmla="*/ 0 w 1078"/>
                <a:gd name="T61" fmla="*/ 0 h 2440"/>
                <a:gd name="T62" fmla="*/ 0 w 1078"/>
                <a:gd name="T63" fmla="*/ 0 h 2440"/>
                <a:gd name="T64" fmla="*/ 0 w 1078"/>
                <a:gd name="T65" fmla="*/ 0 h 2440"/>
                <a:gd name="T66" fmla="*/ 0 w 1078"/>
                <a:gd name="T67" fmla="*/ 0 h 2440"/>
                <a:gd name="T68" fmla="*/ 0 w 1078"/>
                <a:gd name="T69" fmla="*/ 0 h 2440"/>
                <a:gd name="T70" fmla="*/ 0 w 1078"/>
                <a:gd name="T71" fmla="*/ 0 h 2440"/>
                <a:gd name="T72" fmla="*/ 0 w 1078"/>
                <a:gd name="T73" fmla="*/ 0 h 2440"/>
                <a:gd name="T74" fmla="*/ 0 w 1078"/>
                <a:gd name="T75" fmla="*/ 0 h 2440"/>
                <a:gd name="T76" fmla="*/ 0 w 1078"/>
                <a:gd name="T77" fmla="*/ 0 h 2440"/>
                <a:gd name="T78" fmla="*/ 0 w 1078"/>
                <a:gd name="T79" fmla="*/ 0 h 24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78"/>
                <a:gd name="T121" fmla="*/ 0 h 2440"/>
                <a:gd name="T122" fmla="*/ 1078 w 1078"/>
                <a:gd name="T123" fmla="*/ 2440 h 24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78" h="244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5" name="Freeform 114"/>
            <p:cNvSpPr>
              <a:spLocks/>
            </p:cNvSpPr>
            <p:nvPr/>
          </p:nvSpPr>
          <p:spPr bwMode="auto">
            <a:xfrm>
              <a:off x="1133" y="3302"/>
              <a:ext cx="48" cy="135"/>
            </a:xfrm>
            <a:custGeom>
              <a:avLst/>
              <a:gdLst>
                <a:gd name="T0" fmla="*/ 0 w 1046"/>
                <a:gd name="T1" fmla="*/ 0 h 2428"/>
                <a:gd name="T2" fmla="*/ 0 w 1046"/>
                <a:gd name="T3" fmla="*/ 0 h 2428"/>
                <a:gd name="T4" fmla="*/ 0 w 1046"/>
                <a:gd name="T5" fmla="*/ 0 h 2428"/>
                <a:gd name="T6" fmla="*/ 0 w 1046"/>
                <a:gd name="T7" fmla="*/ 0 h 2428"/>
                <a:gd name="T8" fmla="*/ 0 w 1046"/>
                <a:gd name="T9" fmla="*/ 0 h 2428"/>
                <a:gd name="T10" fmla="*/ 0 w 1046"/>
                <a:gd name="T11" fmla="*/ 0 h 2428"/>
                <a:gd name="T12" fmla="*/ 0 w 1046"/>
                <a:gd name="T13" fmla="*/ 0 h 2428"/>
                <a:gd name="T14" fmla="*/ 0 w 1046"/>
                <a:gd name="T15" fmla="*/ 0 h 2428"/>
                <a:gd name="T16" fmla="*/ 0 w 1046"/>
                <a:gd name="T17" fmla="*/ 0 h 2428"/>
                <a:gd name="T18" fmla="*/ 0 w 1046"/>
                <a:gd name="T19" fmla="*/ 0 h 2428"/>
                <a:gd name="T20" fmla="*/ 0 w 1046"/>
                <a:gd name="T21" fmla="*/ 0 h 2428"/>
                <a:gd name="T22" fmla="*/ 0 w 1046"/>
                <a:gd name="T23" fmla="*/ 0 h 2428"/>
                <a:gd name="T24" fmla="*/ 0 w 1046"/>
                <a:gd name="T25" fmla="*/ 0 h 2428"/>
                <a:gd name="T26" fmla="*/ 0 w 1046"/>
                <a:gd name="T27" fmla="*/ 0 h 2428"/>
                <a:gd name="T28" fmla="*/ 0 w 1046"/>
                <a:gd name="T29" fmla="*/ 0 h 2428"/>
                <a:gd name="T30" fmla="*/ 0 w 1046"/>
                <a:gd name="T31" fmla="*/ 0 h 2428"/>
                <a:gd name="T32" fmla="*/ 0 w 1046"/>
                <a:gd name="T33" fmla="*/ 0 h 2428"/>
                <a:gd name="T34" fmla="*/ 0 w 1046"/>
                <a:gd name="T35" fmla="*/ 0 h 2428"/>
                <a:gd name="T36" fmla="*/ 0 w 1046"/>
                <a:gd name="T37" fmla="*/ 0 h 2428"/>
                <a:gd name="T38" fmla="*/ 0 w 1046"/>
                <a:gd name="T39" fmla="*/ 0 h 2428"/>
                <a:gd name="T40" fmla="*/ 0 w 1046"/>
                <a:gd name="T41" fmla="*/ 0 h 2428"/>
                <a:gd name="T42" fmla="*/ 0 w 1046"/>
                <a:gd name="T43" fmla="*/ 0 h 2428"/>
                <a:gd name="T44" fmla="*/ 0 w 1046"/>
                <a:gd name="T45" fmla="*/ 0 h 2428"/>
                <a:gd name="T46" fmla="*/ 0 w 1046"/>
                <a:gd name="T47" fmla="*/ 0 h 2428"/>
                <a:gd name="T48" fmla="*/ 0 w 1046"/>
                <a:gd name="T49" fmla="*/ 0 h 2428"/>
                <a:gd name="T50" fmla="*/ 0 w 1046"/>
                <a:gd name="T51" fmla="*/ 0 h 2428"/>
                <a:gd name="T52" fmla="*/ 0 w 1046"/>
                <a:gd name="T53" fmla="*/ 0 h 2428"/>
                <a:gd name="T54" fmla="*/ 0 w 1046"/>
                <a:gd name="T55" fmla="*/ 0 h 2428"/>
                <a:gd name="T56" fmla="*/ 0 w 1046"/>
                <a:gd name="T57" fmla="*/ 0 h 2428"/>
                <a:gd name="T58" fmla="*/ 0 w 1046"/>
                <a:gd name="T59" fmla="*/ 0 h 2428"/>
                <a:gd name="T60" fmla="*/ 0 w 1046"/>
                <a:gd name="T61" fmla="*/ 0 h 2428"/>
                <a:gd name="T62" fmla="*/ 0 w 1046"/>
                <a:gd name="T63" fmla="*/ 0 h 2428"/>
                <a:gd name="T64" fmla="*/ 0 w 1046"/>
                <a:gd name="T65" fmla="*/ 0 h 2428"/>
                <a:gd name="T66" fmla="*/ 0 w 1046"/>
                <a:gd name="T67" fmla="*/ 0 h 2428"/>
                <a:gd name="T68" fmla="*/ 0 w 1046"/>
                <a:gd name="T69" fmla="*/ 0 h 2428"/>
                <a:gd name="T70" fmla="*/ 0 w 1046"/>
                <a:gd name="T71" fmla="*/ 0 h 2428"/>
                <a:gd name="T72" fmla="*/ 0 w 1046"/>
                <a:gd name="T73" fmla="*/ 0 h 2428"/>
                <a:gd name="T74" fmla="*/ 0 w 1046"/>
                <a:gd name="T75" fmla="*/ 0 h 2428"/>
                <a:gd name="T76" fmla="*/ 0 w 1046"/>
                <a:gd name="T77" fmla="*/ 0 h 2428"/>
                <a:gd name="T78" fmla="*/ 0 w 1046"/>
                <a:gd name="T79" fmla="*/ 0 h 24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6"/>
                <a:gd name="T121" fmla="*/ 0 h 2428"/>
                <a:gd name="T122" fmla="*/ 1046 w 1046"/>
                <a:gd name="T123" fmla="*/ 2428 h 24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6" h="2428">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6" name="Freeform 115"/>
            <p:cNvSpPr>
              <a:spLocks/>
            </p:cNvSpPr>
            <p:nvPr/>
          </p:nvSpPr>
          <p:spPr bwMode="auto">
            <a:xfrm>
              <a:off x="1133" y="3302"/>
              <a:ext cx="46" cy="134"/>
            </a:xfrm>
            <a:custGeom>
              <a:avLst/>
              <a:gdLst>
                <a:gd name="T0" fmla="*/ 0 w 1017"/>
                <a:gd name="T1" fmla="*/ 0 h 2414"/>
                <a:gd name="T2" fmla="*/ 0 w 1017"/>
                <a:gd name="T3" fmla="*/ 0 h 2414"/>
                <a:gd name="T4" fmla="*/ 0 w 1017"/>
                <a:gd name="T5" fmla="*/ 0 h 2414"/>
                <a:gd name="T6" fmla="*/ 0 w 1017"/>
                <a:gd name="T7" fmla="*/ 0 h 2414"/>
                <a:gd name="T8" fmla="*/ 0 w 1017"/>
                <a:gd name="T9" fmla="*/ 0 h 2414"/>
                <a:gd name="T10" fmla="*/ 0 60000 65536"/>
                <a:gd name="T11" fmla="*/ 0 60000 65536"/>
                <a:gd name="T12" fmla="*/ 0 60000 65536"/>
                <a:gd name="T13" fmla="*/ 0 60000 65536"/>
                <a:gd name="T14" fmla="*/ 0 60000 65536"/>
                <a:gd name="T15" fmla="*/ 0 w 1017"/>
                <a:gd name="T16" fmla="*/ 0 h 2414"/>
                <a:gd name="T17" fmla="*/ 1017 w 1017"/>
                <a:gd name="T18" fmla="*/ 2414 h 2414"/>
              </a:gdLst>
              <a:ahLst/>
              <a:cxnLst>
                <a:cxn ang="T10">
                  <a:pos x="T0" y="T1"/>
                </a:cxn>
                <a:cxn ang="T11">
                  <a:pos x="T2" y="T3"/>
                </a:cxn>
                <a:cxn ang="T12">
                  <a:pos x="T4" y="T5"/>
                </a:cxn>
                <a:cxn ang="T13">
                  <a:pos x="T6" y="T7"/>
                </a:cxn>
                <a:cxn ang="T14">
                  <a:pos x="T8" y="T9"/>
                </a:cxn>
              </a:cxnLst>
              <a:rect l="T15" t="T16" r="T17" b="T18"/>
              <a:pathLst>
                <a:path w="1017" h="2414">
                  <a:moveTo>
                    <a:pt x="32" y="0"/>
                  </a:moveTo>
                  <a:lnTo>
                    <a:pt x="0" y="13"/>
                  </a:lnTo>
                  <a:lnTo>
                    <a:pt x="977" y="2414"/>
                  </a:lnTo>
                  <a:lnTo>
                    <a:pt x="1017" y="2396"/>
                  </a:lnTo>
                  <a:lnTo>
                    <a:pt x="32" y="0"/>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7" name="Freeform 116"/>
            <p:cNvSpPr>
              <a:spLocks/>
            </p:cNvSpPr>
            <p:nvPr/>
          </p:nvSpPr>
          <p:spPr bwMode="auto">
            <a:xfrm>
              <a:off x="1132" y="3298"/>
              <a:ext cx="8" cy="6"/>
            </a:xfrm>
            <a:custGeom>
              <a:avLst/>
              <a:gdLst>
                <a:gd name="T0" fmla="*/ 0 w 173"/>
                <a:gd name="T1" fmla="*/ 0 h 95"/>
                <a:gd name="T2" fmla="*/ 0 w 173"/>
                <a:gd name="T3" fmla="*/ 0 h 95"/>
                <a:gd name="T4" fmla="*/ 0 w 173"/>
                <a:gd name="T5" fmla="*/ 0 h 95"/>
                <a:gd name="T6" fmla="*/ 0 w 173"/>
                <a:gd name="T7" fmla="*/ 0 h 95"/>
                <a:gd name="T8" fmla="*/ 0 w 173"/>
                <a:gd name="T9" fmla="*/ 0 h 95"/>
                <a:gd name="T10" fmla="*/ 0 60000 65536"/>
                <a:gd name="T11" fmla="*/ 0 60000 65536"/>
                <a:gd name="T12" fmla="*/ 0 60000 65536"/>
                <a:gd name="T13" fmla="*/ 0 60000 65536"/>
                <a:gd name="T14" fmla="*/ 0 60000 65536"/>
                <a:gd name="T15" fmla="*/ 0 w 173"/>
                <a:gd name="T16" fmla="*/ 0 h 95"/>
                <a:gd name="T17" fmla="*/ 173 w 173"/>
                <a:gd name="T18" fmla="*/ 95 h 95"/>
              </a:gdLst>
              <a:ahLst/>
              <a:cxnLst>
                <a:cxn ang="T10">
                  <a:pos x="T0" y="T1"/>
                </a:cxn>
                <a:cxn ang="T11">
                  <a:pos x="T2" y="T3"/>
                </a:cxn>
                <a:cxn ang="T12">
                  <a:pos x="T4" y="T5"/>
                </a:cxn>
                <a:cxn ang="T13">
                  <a:pos x="T6" y="T7"/>
                </a:cxn>
                <a:cxn ang="T14">
                  <a:pos x="T8" y="T9"/>
                </a:cxn>
              </a:cxnLst>
              <a:rect l="T15" t="T16" r="T17" b="T18"/>
              <a:pathLst>
                <a:path w="173" h="95">
                  <a:moveTo>
                    <a:pt x="173" y="20"/>
                  </a:moveTo>
                  <a:lnTo>
                    <a:pt x="7" y="95"/>
                  </a:lnTo>
                  <a:lnTo>
                    <a:pt x="0" y="75"/>
                  </a:lnTo>
                  <a:lnTo>
                    <a:pt x="166" y="0"/>
                  </a:lnTo>
                  <a:lnTo>
                    <a:pt x="173" y="2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8" name="Freeform 117"/>
            <p:cNvSpPr>
              <a:spLocks/>
            </p:cNvSpPr>
            <p:nvPr/>
          </p:nvSpPr>
          <p:spPr bwMode="auto">
            <a:xfrm>
              <a:off x="1130" y="3293"/>
              <a:ext cx="9" cy="10"/>
            </a:xfrm>
            <a:custGeom>
              <a:avLst/>
              <a:gdLst>
                <a:gd name="T0" fmla="*/ 0 w 200"/>
                <a:gd name="T1" fmla="*/ 0 h 179"/>
                <a:gd name="T2" fmla="*/ 0 w 200"/>
                <a:gd name="T3" fmla="*/ 0 h 179"/>
                <a:gd name="T4" fmla="*/ 0 w 200"/>
                <a:gd name="T5" fmla="*/ 0 h 179"/>
                <a:gd name="T6" fmla="*/ 0 w 200"/>
                <a:gd name="T7" fmla="*/ 0 h 179"/>
                <a:gd name="T8" fmla="*/ 0 w 200"/>
                <a:gd name="T9" fmla="*/ 0 h 179"/>
                <a:gd name="T10" fmla="*/ 0 w 200"/>
                <a:gd name="T11" fmla="*/ 0 h 179"/>
                <a:gd name="T12" fmla="*/ 0 60000 65536"/>
                <a:gd name="T13" fmla="*/ 0 60000 65536"/>
                <a:gd name="T14" fmla="*/ 0 60000 65536"/>
                <a:gd name="T15" fmla="*/ 0 60000 65536"/>
                <a:gd name="T16" fmla="*/ 0 60000 65536"/>
                <a:gd name="T17" fmla="*/ 0 60000 65536"/>
                <a:gd name="T18" fmla="*/ 0 w 200"/>
                <a:gd name="T19" fmla="*/ 0 h 179"/>
                <a:gd name="T20" fmla="*/ 200 w 200"/>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00" h="179">
                  <a:moveTo>
                    <a:pt x="200" y="106"/>
                  </a:moveTo>
                  <a:lnTo>
                    <a:pt x="33" y="179"/>
                  </a:lnTo>
                  <a:lnTo>
                    <a:pt x="0" y="100"/>
                  </a:lnTo>
                  <a:lnTo>
                    <a:pt x="58" y="0"/>
                  </a:lnTo>
                  <a:lnTo>
                    <a:pt x="168" y="26"/>
                  </a:lnTo>
                  <a:lnTo>
                    <a:pt x="200" y="106"/>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99" name="Freeform 118"/>
            <p:cNvSpPr>
              <a:spLocks/>
            </p:cNvSpPr>
            <p:nvPr/>
          </p:nvSpPr>
          <p:spPr bwMode="auto">
            <a:xfrm>
              <a:off x="1130" y="3293"/>
              <a:ext cx="8" cy="10"/>
            </a:xfrm>
            <a:custGeom>
              <a:avLst/>
              <a:gdLst>
                <a:gd name="T0" fmla="*/ 0 w 173"/>
                <a:gd name="T1" fmla="*/ 0 h 177"/>
                <a:gd name="T2" fmla="*/ 0 w 173"/>
                <a:gd name="T3" fmla="*/ 0 h 177"/>
                <a:gd name="T4" fmla="*/ 0 w 173"/>
                <a:gd name="T5" fmla="*/ 0 h 177"/>
                <a:gd name="T6" fmla="*/ 0 w 173"/>
                <a:gd name="T7" fmla="*/ 0 h 177"/>
                <a:gd name="T8" fmla="*/ 0 w 173"/>
                <a:gd name="T9" fmla="*/ 0 h 177"/>
                <a:gd name="T10" fmla="*/ 0 w 173"/>
                <a:gd name="T11" fmla="*/ 0 h 177"/>
                <a:gd name="T12" fmla="*/ 0 w 173"/>
                <a:gd name="T13" fmla="*/ 0 h 177"/>
                <a:gd name="T14" fmla="*/ 0 w 173"/>
                <a:gd name="T15" fmla="*/ 0 h 177"/>
                <a:gd name="T16" fmla="*/ 0 w 173"/>
                <a:gd name="T17" fmla="*/ 0 h 177"/>
                <a:gd name="T18" fmla="*/ 0 w 173"/>
                <a:gd name="T19" fmla="*/ 0 h 177"/>
                <a:gd name="T20" fmla="*/ 0 w 173"/>
                <a:gd name="T21" fmla="*/ 0 h 177"/>
                <a:gd name="T22" fmla="*/ 0 w 173"/>
                <a:gd name="T23" fmla="*/ 0 h 177"/>
                <a:gd name="T24" fmla="*/ 0 w 173"/>
                <a:gd name="T25" fmla="*/ 0 h 177"/>
                <a:gd name="T26" fmla="*/ 0 w 173"/>
                <a:gd name="T27" fmla="*/ 0 h 177"/>
                <a:gd name="T28" fmla="*/ 0 w 173"/>
                <a:gd name="T29" fmla="*/ 0 h 177"/>
                <a:gd name="T30" fmla="*/ 0 w 173"/>
                <a:gd name="T31" fmla="*/ 0 h 177"/>
                <a:gd name="T32" fmla="*/ 0 w 173"/>
                <a:gd name="T33" fmla="*/ 0 h 177"/>
                <a:gd name="T34" fmla="*/ 0 w 173"/>
                <a:gd name="T35" fmla="*/ 0 h 177"/>
                <a:gd name="T36" fmla="*/ 0 w 173"/>
                <a:gd name="T37" fmla="*/ 0 h 177"/>
                <a:gd name="T38" fmla="*/ 0 w 173"/>
                <a:gd name="T39" fmla="*/ 0 h 177"/>
                <a:gd name="T40" fmla="*/ 0 w 173"/>
                <a:gd name="T41" fmla="*/ 0 h 177"/>
                <a:gd name="T42" fmla="*/ 0 w 173"/>
                <a:gd name="T43" fmla="*/ 0 h 177"/>
                <a:gd name="T44" fmla="*/ 0 w 173"/>
                <a:gd name="T45" fmla="*/ 0 h 177"/>
                <a:gd name="T46" fmla="*/ 0 w 173"/>
                <a:gd name="T47" fmla="*/ 0 h 177"/>
                <a:gd name="T48" fmla="*/ 0 w 173"/>
                <a:gd name="T49" fmla="*/ 0 h 177"/>
                <a:gd name="T50" fmla="*/ 0 w 173"/>
                <a:gd name="T51" fmla="*/ 0 h 177"/>
                <a:gd name="T52" fmla="*/ 0 w 173"/>
                <a:gd name="T53" fmla="*/ 0 h 177"/>
                <a:gd name="T54" fmla="*/ 0 w 173"/>
                <a:gd name="T55" fmla="*/ 0 h 177"/>
                <a:gd name="T56" fmla="*/ 0 w 173"/>
                <a:gd name="T57" fmla="*/ 0 h 177"/>
                <a:gd name="T58" fmla="*/ 0 w 173"/>
                <a:gd name="T59" fmla="*/ 0 h 177"/>
                <a:gd name="T60" fmla="*/ 0 w 173"/>
                <a:gd name="T61" fmla="*/ 0 h 177"/>
                <a:gd name="T62" fmla="*/ 0 w 173"/>
                <a:gd name="T63" fmla="*/ 0 h 177"/>
                <a:gd name="T64" fmla="*/ 0 w 173"/>
                <a:gd name="T65" fmla="*/ 0 h 177"/>
                <a:gd name="T66" fmla="*/ 0 w 173"/>
                <a:gd name="T67" fmla="*/ 0 h 177"/>
                <a:gd name="T68" fmla="*/ 0 w 173"/>
                <a:gd name="T69" fmla="*/ 0 h 177"/>
                <a:gd name="T70" fmla="*/ 0 w 173"/>
                <a:gd name="T71" fmla="*/ 0 h 177"/>
                <a:gd name="T72" fmla="*/ 0 w 173"/>
                <a:gd name="T73" fmla="*/ 0 h 177"/>
                <a:gd name="T74" fmla="*/ 0 w 173"/>
                <a:gd name="T75" fmla="*/ 0 h 177"/>
                <a:gd name="T76" fmla="*/ 0 w 173"/>
                <a:gd name="T77" fmla="*/ 0 h 177"/>
                <a:gd name="T78" fmla="*/ 0 w 173"/>
                <a:gd name="T79" fmla="*/ 0 h 177"/>
                <a:gd name="T80" fmla="*/ 0 w 173"/>
                <a:gd name="T81" fmla="*/ 0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177"/>
                <a:gd name="T125" fmla="*/ 173 w 173"/>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177">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0" name="Freeform 119"/>
            <p:cNvSpPr>
              <a:spLocks/>
            </p:cNvSpPr>
            <p:nvPr/>
          </p:nvSpPr>
          <p:spPr bwMode="auto">
            <a:xfrm>
              <a:off x="1131" y="3293"/>
              <a:ext cx="6" cy="9"/>
            </a:xfrm>
            <a:custGeom>
              <a:avLst/>
              <a:gdLst>
                <a:gd name="T0" fmla="*/ 0 w 142"/>
                <a:gd name="T1" fmla="*/ 0 h 175"/>
                <a:gd name="T2" fmla="*/ 0 w 142"/>
                <a:gd name="T3" fmla="*/ 0 h 175"/>
                <a:gd name="T4" fmla="*/ 0 w 142"/>
                <a:gd name="T5" fmla="*/ 0 h 175"/>
                <a:gd name="T6" fmla="*/ 0 w 142"/>
                <a:gd name="T7" fmla="*/ 0 h 175"/>
                <a:gd name="T8" fmla="*/ 0 w 142"/>
                <a:gd name="T9" fmla="*/ 0 h 175"/>
                <a:gd name="T10" fmla="*/ 0 w 142"/>
                <a:gd name="T11" fmla="*/ 0 h 175"/>
                <a:gd name="T12" fmla="*/ 0 w 142"/>
                <a:gd name="T13" fmla="*/ 0 h 175"/>
                <a:gd name="T14" fmla="*/ 0 w 142"/>
                <a:gd name="T15" fmla="*/ 0 h 175"/>
                <a:gd name="T16" fmla="*/ 0 w 142"/>
                <a:gd name="T17" fmla="*/ 0 h 175"/>
                <a:gd name="T18" fmla="*/ 0 w 142"/>
                <a:gd name="T19" fmla="*/ 0 h 175"/>
                <a:gd name="T20" fmla="*/ 0 w 142"/>
                <a:gd name="T21" fmla="*/ 0 h 175"/>
                <a:gd name="T22" fmla="*/ 0 w 142"/>
                <a:gd name="T23" fmla="*/ 0 h 175"/>
                <a:gd name="T24" fmla="*/ 0 w 142"/>
                <a:gd name="T25" fmla="*/ 0 h 175"/>
                <a:gd name="T26" fmla="*/ 0 w 142"/>
                <a:gd name="T27" fmla="*/ 0 h 175"/>
                <a:gd name="T28" fmla="*/ 0 w 142"/>
                <a:gd name="T29" fmla="*/ 0 h 175"/>
                <a:gd name="T30" fmla="*/ 0 w 142"/>
                <a:gd name="T31" fmla="*/ 0 h 175"/>
                <a:gd name="T32" fmla="*/ 0 w 142"/>
                <a:gd name="T33" fmla="*/ 0 h 175"/>
                <a:gd name="T34" fmla="*/ 0 w 142"/>
                <a:gd name="T35" fmla="*/ 0 h 175"/>
                <a:gd name="T36" fmla="*/ 0 w 142"/>
                <a:gd name="T37" fmla="*/ 0 h 175"/>
                <a:gd name="T38" fmla="*/ 0 w 142"/>
                <a:gd name="T39" fmla="*/ 0 h 175"/>
                <a:gd name="T40" fmla="*/ 0 w 142"/>
                <a:gd name="T41" fmla="*/ 0 h 175"/>
                <a:gd name="T42" fmla="*/ 0 w 142"/>
                <a:gd name="T43" fmla="*/ 0 h 175"/>
                <a:gd name="T44" fmla="*/ 0 w 142"/>
                <a:gd name="T45" fmla="*/ 0 h 175"/>
                <a:gd name="T46" fmla="*/ 0 w 142"/>
                <a:gd name="T47" fmla="*/ 0 h 175"/>
                <a:gd name="T48" fmla="*/ 0 w 142"/>
                <a:gd name="T49" fmla="*/ 0 h 175"/>
                <a:gd name="T50" fmla="*/ 0 w 142"/>
                <a:gd name="T51" fmla="*/ 0 h 175"/>
                <a:gd name="T52" fmla="*/ 0 w 142"/>
                <a:gd name="T53" fmla="*/ 0 h 175"/>
                <a:gd name="T54" fmla="*/ 0 w 142"/>
                <a:gd name="T55" fmla="*/ 0 h 175"/>
                <a:gd name="T56" fmla="*/ 0 w 142"/>
                <a:gd name="T57" fmla="*/ 0 h 175"/>
                <a:gd name="T58" fmla="*/ 0 w 142"/>
                <a:gd name="T59" fmla="*/ 0 h 175"/>
                <a:gd name="T60" fmla="*/ 0 w 142"/>
                <a:gd name="T61" fmla="*/ 0 h 175"/>
                <a:gd name="T62" fmla="*/ 0 w 142"/>
                <a:gd name="T63" fmla="*/ 0 h 175"/>
                <a:gd name="T64" fmla="*/ 0 w 142"/>
                <a:gd name="T65" fmla="*/ 0 h 175"/>
                <a:gd name="T66" fmla="*/ 0 w 142"/>
                <a:gd name="T67" fmla="*/ 0 h 175"/>
                <a:gd name="T68" fmla="*/ 0 w 142"/>
                <a:gd name="T69" fmla="*/ 0 h 175"/>
                <a:gd name="T70" fmla="*/ 0 w 142"/>
                <a:gd name="T71" fmla="*/ 0 h 175"/>
                <a:gd name="T72" fmla="*/ 0 w 142"/>
                <a:gd name="T73" fmla="*/ 0 h 175"/>
                <a:gd name="T74" fmla="*/ 0 w 142"/>
                <a:gd name="T75" fmla="*/ 0 h 175"/>
                <a:gd name="T76" fmla="*/ 0 w 142"/>
                <a:gd name="T77" fmla="*/ 0 h 175"/>
                <a:gd name="T78" fmla="*/ 0 w 142"/>
                <a:gd name="T79" fmla="*/ 0 h 175"/>
                <a:gd name="T80" fmla="*/ 0 w 142"/>
                <a:gd name="T81" fmla="*/ 0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175"/>
                <a:gd name="T125" fmla="*/ 142 w 142"/>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175">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1" name="Freeform 120"/>
            <p:cNvSpPr>
              <a:spLocks/>
            </p:cNvSpPr>
            <p:nvPr/>
          </p:nvSpPr>
          <p:spPr bwMode="auto">
            <a:xfrm>
              <a:off x="1131" y="3293"/>
              <a:ext cx="5" cy="9"/>
            </a:xfrm>
            <a:custGeom>
              <a:avLst/>
              <a:gdLst>
                <a:gd name="T0" fmla="*/ 0 w 116"/>
                <a:gd name="T1" fmla="*/ 0 h 172"/>
                <a:gd name="T2" fmla="*/ 0 w 116"/>
                <a:gd name="T3" fmla="*/ 0 h 172"/>
                <a:gd name="T4" fmla="*/ 0 w 116"/>
                <a:gd name="T5" fmla="*/ 0 h 172"/>
                <a:gd name="T6" fmla="*/ 0 w 116"/>
                <a:gd name="T7" fmla="*/ 0 h 172"/>
                <a:gd name="T8" fmla="*/ 0 w 116"/>
                <a:gd name="T9" fmla="*/ 0 h 172"/>
                <a:gd name="T10" fmla="*/ 0 w 116"/>
                <a:gd name="T11" fmla="*/ 0 h 172"/>
                <a:gd name="T12" fmla="*/ 0 w 116"/>
                <a:gd name="T13" fmla="*/ 0 h 172"/>
                <a:gd name="T14" fmla="*/ 0 w 116"/>
                <a:gd name="T15" fmla="*/ 0 h 172"/>
                <a:gd name="T16" fmla="*/ 0 w 116"/>
                <a:gd name="T17" fmla="*/ 0 h 172"/>
                <a:gd name="T18" fmla="*/ 0 w 116"/>
                <a:gd name="T19" fmla="*/ 0 h 172"/>
                <a:gd name="T20" fmla="*/ 0 w 116"/>
                <a:gd name="T21" fmla="*/ 0 h 172"/>
                <a:gd name="T22" fmla="*/ 0 w 116"/>
                <a:gd name="T23" fmla="*/ 0 h 172"/>
                <a:gd name="T24" fmla="*/ 0 w 116"/>
                <a:gd name="T25" fmla="*/ 0 h 172"/>
                <a:gd name="T26" fmla="*/ 0 w 116"/>
                <a:gd name="T27" fmla="*/ 0 h 172"/>
                <a:gd name="T28" fmla="*/ 0 w 116"/>
                <a:gd name="T29" fmla="*/ 0 h 172"/>
                <a:gd name="T30" fmla="*/ 0 w 116"/>
                <a:gd name="T31" fmla="*/ 0 h 172"/>
                <a:gd name="T32" fmla="*/ 0 w 116"/>
                <a:gd name="T33" fmla="*/ 0 h 172"/>
                <a:gd name="T34" fmla="*/ 0 w 116"/>
                <a:gd name="T35" fmla="*/ 0 h 172"/>
                <a:gd name="T36" fmla="*/ 0 w 116"/>
                <a:gd name="T37" fmla="*/ 0 h 172"/>
                <a:gd name="T38" fmla="*/ 0 w 116"/>
                <a:gd name="T39" fmla="*/ 0 h 172"/>
                <a:gd name="T40" fmla="*/ 0 w 116"/>
                <a:gd name="T41" fmla="*/ 0 h 172"/>
                <a:gd name="T42" fmla="*/ 0 w 116"/>
                <a:gd name="T43" fmla="*/ 0 h 172"/>
                <a:gd name="T44" fmla="*/ 0 w 116"/>
                <a:gd name="T45" fmla="*/ 0 h 172"/>
                <a:gd name="T46" fmla="*/ 0 w 116"/>
                <a:gd name="T47" fmla="*/ 0 h 172"/>
                <a:gd name="T48" fmla="*/ 0 w 116"/>
                <a:gd name="T49" fmla="*/ 0 h 172"/>
                <a:gd name="T50" fmla="*/ 0 w 116"/>
                <a:gd name="T51" fmla="*/ 0 h 172"/>
                <a:gd name="T52" fmla="*/ 0 w 116"/>
                <a:gd name="T53" fmla="*/ 0 h 172"/>
                <a:gd name="T54" fmla="*/ 0 w 116"/>
                <a:gd name="T55" fmla="*/ 0 h 172"/>
                <a:gd name="T56" fmla="*/ 0 w 116"/>
                <a:gd name="T57" fmla="*/ 0 h 172"/>
                <a:gd name="T58" fmla="*/ 0 w 116"/>
                <a:gd name="T59" fmla="*/ 0 h 172"/>
                <a:gd name="T60" fmla="*/ 0 w 116"/>
                <a:gd name="T61" fmla="*/ 0 h 172"/>
                <a:gd name="T62" fmla="*/ 0 w 116"/>
                <a:gd name="T63" fmla="*/ 0 h 172"/>
                <a:gd name="T64" fmla="*/ 0 w 116"/>
                <a:gd name="T65" fmla="*/ 0 h 172"/>
                <a:gd name="T66" fmla="*/ 0 w 116"/>
                <a:gd name="T67" fmla="*/ 0 h 172"/>
                <a:gd name="T68" fmla="*/ 0 w 116"/>
                <a:gd name="T69" fmla="*/ 0 h 172"/>
                <a:gd name="T70" fmla="*/ 0 w 116"/>
                <a:gd name="T71" fmla="*/ 0 h 172"/>
                <a:gd name="T72" fmla="*/ 0 w 116"/>
                <a:gd name="T73" fmla="*/ 0 h 172"/>
                <a:gd name="T74" fmla="*/ 0 w 116"/>
                <a:gd name="T75" fmla="*/ 0 h 172"/>
                <a:gd name="T76" fmla="*/ 0 w 116"/>
                <a:gd name="T77" fmla="*/ 0 h 172"/>
                <a:gd name="T78" fmla="*/ 0 w 116"/>
                <a:gd name="T79" fmla="*/ 0 h 172"/>
                <a:gd name="T80" fmla="*/ 0 w 116"/>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6"/>
                <a:gd name="T124" fmla="*/ 0 h 172"/>
                <a:gd name="T125" fmla="*/ 116 w 116"/>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6" h="172">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2" name="Freeform 121"/>
            <p:cNvSpPr>
              <a:spLocks/>
            </p:cNvSpPr>
            <p:nvPr/>
          </p:nvSpPr>
          <p:spPr bwMode="auto">
            <a:xfrm>
              <a:off x="1131" y="3293"/>
              <a:ext cx="4" cy="9"/>
            </a:xfrm>
            <a:custGeom>
              <a:avLst/>
              <a:gdLst>
                <a:gd name="T0" fmla="*/ 0 w 88"/>
                <a:gd name="T1" fmla="*/ 0 h 170"/>
                <a:gd name="T2" fmla="*/ 0 w 88"/>
                <a:gd name="T3" fmla="*/ 0 h 170"/>
                <a:gd name="T4" fmla="*/ 0 w 88"/>
                <a:gd name="T5" fmla="*/ 0 h 170"/>
                <a:gd name="T6" fmla="*/ 0 w 88"/>
                <a:gd name="T7" fmla="*/ 0 h 170"/>
                <a:gd name="T8" fmla="*/ 0 w 88"/>
                <a:gd name="T9" fmla="*/ 0 h 170"/>
                <a:gd name="T10" fmla="*/ 0 w 88"/>
                <a:gd name="T11" fmla="*/ 0 h 170"/>
                <a:gd name="T12" fmla="*/ 0 w 88"/>
                <a:gd name="T13" fmla="*/ 0 h 170"/>
                <a:gd name="T14" fmla="*/ 0 w 88"/>
                <a:gd name="T15" fmla="*/ 0 h 170"/>
                <a:gd name="T16" fmla="*/ 0 w 88"/>
                <a:gd name="T17" fmla="*/ 0 h 170"/>
                <a:gd name="T18" fmla="*/ 0 w 88"/>
                <a:gd name="T19" fmla="*/ 0 h 170"/>
                <a:gd name="T20" fmla="*/ 0 w 88"/>
                <a:gd name="T21" fmla="*/ 0 h 170"/>
                <a:gd name="T22" fmla="*/ 0 w 88"/>
                <a:gd name="T23" fmla="*/ 0 h 170"/>
                <a:gd name="T24" fmla="*/ 0 w 88"/>
                <a:gd name="T25" fmla="*/ 0 h 170"/>
                <a:gd name="T26" fmla="*/ 0 w 88"/>
                <a:gd name="T27" fmla="*/ 0 h 170"/>
                <a:gd name="T28" fmla="*/ 0 w 88"/>
                <a:gd name="T29" fmla="*/ 0 h 170"/>
                <a:gd name="T30" fmla="*/ 0 w 88"/>
                <a:gd name="T31" fmla="*/ 0 h 170"/>
                <a:gd name="T32" fmla="*/ 0 w 88"/>
                <a:gd name="T33" fmla="*/ 0 h 170"/>
                <a:gd name="T34" fmla="*/ 0 w 88"/>
                <a:gd name="T35" fmla="*/ 0 h 170"/>
                <a:gd name="T36" fmla="*/ 0 w 88"/>
                <a:gd name="T37" fmla="*/ 0 h 170"/>
                <a:gd name="T38" fmla="*/ 0 w 88"/>
                <a:gd name="T39" fmla="*/ 0 h 170"/>
                <a:gd name="T40" fmla="*/ 0 w 88"/>
                <a:gd name="T41" fmla="*/ 0 h 170"/>
                <a:gd name="T42" fmla="*/ 0 w 88"/>
                <a:gd name="T43" fmla="*/ 0 h 170"/>
                <a:gd name="T44" fmla="*/ 0 w 88"/>
                <a:gd name="T45" fmla="*/ 0 h 170"/>
                <a:gd name="T46" fmla="*/ 0 w 88"/>
                <a:gd name="T47" fmla="*/ 0 h 170"/>
                <a:gd name="T48" fmla="*/ 0 w 88"/>
                <a:gd name="T49" fmla="*/ 0 h 170"/>
                <a:gd name="T50" fmla="*/ 0 w 88"/>
                <a:gd name="T51" fmla="*/ 0 h 170"/>
                <a:gd name="T52" fmla="*/ 0 w 88"/>
                <a:gd name="T53" fmla="*/ 0 h 170"/>
                <a:gd name="T54" fmla="*/ 0 w 88"/>
                <a:gd name="T55" fmla="*/ 0 h 170"/>
                <a:gd name="T56" fmla="*/ 0 w 88"/>
                <a:gd name="T57" fmla="*/ 0 h 170"/>
                <a:gd name="T58" fmla="*/ 0 w 88"/>
                <a:gd name="T59" fmla="*/ 0 h 170"/>
                <a:gd name="T60" fmla="*/ 0 w 88"/>
                <a:gd name="T61" fmla="*/ 0 h 170"/>
                <a:gd name="T62" fmla="*/ 0 w 88"/>
                <a:gd name="T63" fmla="*/ 0 h 170"/>
                <a:gd name="T64" fmla="*/ 0 w 88"/>
                <a:gd name="T65" fmla="*/ 0 h 170"/>
                <a:gd name="T66" fmla="*/ 0 w 88"/>
                <a:gd name="T67" fmla="*/ 0 h 170"/>
                <a:gd name="T68" fmla="*/ 0 w 88"/>
                <a:gd name="T69" fmla="*/ 0 h 170"/>
                <a:gd name="T70" fmla="*/ 0 w 88"/>
                <a:gd name="T71" fmla="*/ 0 h 170"/>
                <a:gd name="T72" fmla="*/ 0 w 88"/>
                <a:gd name="T73" fmla="*/ 0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70"/>
                <a:gd name="T113" fmla="*/ 88 w 88"/>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7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3" name="Freeform 122"/>
            <p:cNvSpPr>
              <a:spLocks/>
            </p:cNvSpPr>
            <p:nvPr/>
          </p:nvSpPr>
          <p:spPr bwMode="auto">
            <a:xfrm>
              <a:off x="1132" y="3293"/>
              <a:ext cx="2" cy="9"/>
            </a:xfrm>
            <a:custGeom>
              <a:avLst/>
              <a:gdLst>
                <a:gd name="T0" fmla="*/ 0 w 59"/>
                <a:gd name="T1" fmla="*/ 0 h 167"/>
                <a:gd name="T2" fmla="*/ 0 w 59"/>
                <a:gd name="T3" fmla="*/ 0 h 167"/>
                <a:gd name="T4" fmla="*/ 0 w 59"/>
                <a:gd name="T5" fmla="*/ 0 h 167"/>
                <a:gd name="T6" fmla="*/ 0 w 59"/>
                <a:gd name="T7" fmla="*/ 0 h 167"/>
                <a:gd name="T8" fmla="*/ 0 w 59"/>
                <a:gd name="T9" fmla="*/ 0 h 167"/>
                <a:gd name="T10" fmla="*/ 0 w 59"/>
                <a:gd name="T11" fmla="*/ 0 h 167"/>
                <a:gd name="T12" fmla="*/ 0 60000 65536"/>
                <a:gd name="T13" fmla="*/ 0 60000 65536"/>
                <a:gd name="T14" fmla="*/ 0 60000 65536"/>
                <a:gd name="T15" fmla="*/ 0 60000 65536"/>
                <a:gd name="T16" fmla="*/ 0 60000 65536"/>
                <a:gd name="T17" fmla="*/ 0 60000 65536"/>
                <a:gd name="T18" fmla="*/ 0 w 59"/>
                <a:gd name="T19" fmla="*/ 0 h 167"/>
                <a:gd name="T20" fmla="*/ 59 w 59"/>
                <a:gd name="T21" fmla="*/ 167 h 167"/>
              </a:gdLst>
              <a:ahLst/>
              <a:cxnLst>
                <a:cxn ang="T12">
                  <a:pos x="T0" y="T1"/>
                </a:cxn>
                <a:cxn ang="T13">
                  <a:pos x="T2" y="T3"/>
                </a:cxn>
                <a:cxn ang="T14">
                  <a:pos x="T4" y="T5"/>
                </a:cxn>
                <a:cxn ang="T15">
                  <a:pos x="T6" y="T7"/>
                </a:cxn>
                <a:cxn ang="T16">
                  <a:pos x="T8" y="T9"/>
                </a:cxn>
                <a:cxn ang="T17">
                  <a:pos x="T10" y="T11"/>
                </a:cxn>
              </a:cxnLst>
              <a:rect l="T18" t="T19" r="T20" b="T21"/>
              <a:pathLst>
                <a:path w="59" h="167">
                  <a:moveTo>
                    <a:pt x="59" y="155"/>
                  </a:moveTo>
                  <a:lnTo>
                    <a:pt x="33" y="167"/>
                  </a:lnTo>
                  <a:lnTo>
                    <a:pt x="0" y="87"/>
                  </a:lnTo>
                  <a:lnTo>
                    <a:pt x="29" y="0"/>
                  </a:lnTo>
                  <a:lnTo>
                    <a:pt x="26" y="76"/>
                  </a:lnTo>
                  <a:lnTo>
                    <a:pt x="59" y="155"/>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4" name="Freeform 123"/>
            <p:cNvSpPr>
              <a:spLocks/>
            </p:cNvSpPr>
            <p:nvPr/>
          </p:nvSpPr>
          <p:spPr bwMode="auto">
            <a:xfrm>
              <a:off x="1130" y="3294"/>
              <a:ext cx="8" cy="4"/>
            </a:xfrm>
            <a:custGeom>
              <a:avLst/>
              <a:gdLst>
                <a:gd name="T0" fmla="*/ 0 w 172"/>
                <a:gd name="T1" fmla="*/ 0 h 81"/>
                <a:gd name="T2" fmla="*/ 0 w 172"/>
                <a:gd name="T3" fmla="*/ 0 h 81"/>
                <a:gd name="T4" fmla="*/ 0 w 172"/>
                <a:gd name="T5" fmla="*/ 0 h 81"/>
                <a:gd name="T6" fmla="*/ 0 w 172"/>
                <a:gd name="T7" fmla="*/ 0 h 81"/>
                <a:gd name="T8" fmla="*/ 0 w 172"/>
                <a:gd name="T9" fmla="*/ 0 h 81"/>
                <a:gd name="T10" fmla="*/ 0 w 172"/>
                <a:gd name="T11" fmla="*/ 0 h 81"/>
                <a:gd name="T12" fmla="*/ 0 60000 65536"/>
                <a:gd name="T13" fmla="*/ 0 60000 65536"/>
                <a:gd name="T14" fmla="*/ 0 60000 65536"/>
                <a:gd name="T15" fmla="*/ 0 60000 65536"/>
                <a:gd name="T16" fmla="*/ 0 60000 65536"/>
                <a:gd name="T17" fmla="*/ 0 60000 65536"/>
                <a:gd name="T18" fmla="*/ 0 w 172"/>
                <a:gd name="T19" fmla="*/ 0 h 81"/>
                <a:gd name="T20" fmla="*/ 172 w 172"/>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72" h="81">
                  <a:moveTo>
                    <a:pt x="170" y="4"/>
                  </a:moveTo>
                  <a:lnTo>
                    <a:pt x="168" y="0"/>
                  </a:lnTo>
                  <a:lnTo>
                    <a:pt x="0" y="73"/>
                  </a:lnTo>
                  <a:lnTo>
                    <a:pt x="4" y="81"/>
                  </a:lnTo>
                  <a:lnTo>
                    <a:pt x="172" y="8"/>
                  </a:lnTo>
                  <a:lnTo>
                    <a:pt x="170" y="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5" name="Freeform 124"/>
            <p:cNvSpPr>
              <a:spLocks/>
            </p:cNvSpPr>
            <p:nvPr/>
          </p:nvSpPr>
          <p:spPr bwMode="auto">
            <a:xfrm>
              <a:off x="1176" y="3432"/>
              <a:ext cx="10" cy="6"/>
            </a:xfrm>
            <a:custGeom>
              <a:avLst/>
              <a:gdLst>
                <a:gd name="T0" fmla="*/ 0 w 216"/>
                <a:gd name="T1" fmla="*/ 0 h 103"/>
                <a:gd name="T2" fmla="*/ 0 w 216"/>
                <a:gd name="T3" fmla="*/ 0 h 103"/>
                <a:gd name="T4" fmla="*/ 0 w 216"/>
                <a:gd name="T5" fmla="*/ 0 h 103"/>
                <a:gd name="T6" fmla="*/ 0 w 216"/>
                <a:gd name="T7" fmla="*/ 0 h 103"/>
                <a:gd name="T8" fmla="*/ 0 w 216"/>
                <a:gd name="T9" fmla="*/ 0 h 103"/>
                <a:gd name="T10" fmla="*/ 0 60000 65536"/>
                <a:gd name="T11" fmla="*/ 0 60000 65536"/>
                <a:gd name="T12" fmla="*/ 0 60000 65536"/>
                <a:gd name="T13" fmla="*/ 0 60000 65536"/>
                <a:gd name="T14" fmla="*/ 0 60000 65536"/>
                <a:gd name="T15" fmla="*/ 0 w 216"/>
                <a:gd name="T16" fmla="*/ 0 h 103"/>
                <a:gd name="T17" fmla="*/ 216 w 216"/>
                <a:gd name="T18" fmla="*/ 103 h 103"/>
              </a:gdLst>
              <a:ahLst/>
              <a:cxnLst>
                <a:cxn ang="T10">
                  <a:pos x="T0" y="T1"/>
                </a:cxn>
                <a:cxn ang="T11">
                  <a:pos x="T2" y="T3"/>
                </a:cxn>
                <a:cxn ang="T12">
                  <a:pos x="T4" y="T5"/>
                </a:cxn>
                <a:cxn ang="T13">
                  <a:pos x="T6" y="T7"/>
                </a:cxn>
                <a:cxn ang="T14">
                  <a:pos x="T8" y="T9"/>
                </a:cxn>
              </a:cxnLst>
              <a:rect l="T15" t="T16" r="T17" b="T18"/>
              <a:pathLst>
                <a:path w="216" h="103">
                  <a:moveTo>
                    <a:pt x="216" y="12"/>
                  </a:moveTo>
                  <a:lnTo>
                    <a:pt x="4" y="103"/>
                  </a:lnTo>
                  <a:lnTo>
                    <a:pt x="0" y="93"/>
                  </a:lnTo>
                  <a:lnTo>
                    <a:pt x="211" y="0"/>
                  </a:lnTo>
                  <a:lnTo>
                    <a:pt x="216" y="12"/>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6" name="Freeform 125"/>
            <p:cNvSpPr>
              <a:spLocks/>
            </p:cNvSpPr>
            <p:nvPr/>
          </p:nvSpPr>
          <p:spPr bwMode="auto">
            <a:xfrm>
              <a:off x="1176" y="3433"/>
              <a:ext cx="11" cy="16"/>
            </a:xfrm>
            <a:custGeom>
              <a:avLst/>
              <a:gdLst>
                <a:gd name="T0" fmla="*/ 0 w 250"/>
                <a:gd name="T1" fmla="*/ 0 h 298"/>
                <a:gd name="T2" fmla="*/ 0 w 250"/>
                <a:gd name="T3" fmla="*/ 0 h 298"/>
                <a:gd name="T4" fmla="*/ 0 w 250"/>
                <a:gd name="T5" fmla="*/ 0 h 298"/>
                <a:gd name="T6" fmla="*/ 0 w 250"/>
                <a:gd name="T7" fmla="*/ 0 h 298"/>
                <a:gd name="T8" fmla="*/ 0 w 250"/>
                <a:gd name="T9" fmla="*/ 0 h 298"/>
                <a:gd name="T10" fmla="*/ 0 w 250"/>
                <a:gd name="T11" fmla="*/ 0 h 298"/>
                <a:gd name="T12" fmla="*/ 0 w 250"/>
                <a:gd name="T13" fmla="*/ 0 h 298"/>
                <a:gd name="T14" fmla="*/ 0 w 250"/>
                <a:gd name="T15" fmla="*/ 0 h 298"/>
                <a:gd name="T16" fmla="*/ 0 w 250"/>
                <a:gd name="T17" fmla="*/ 0 h 298"/>
                <a:gd name="T18" fmla="*/ 0 w 250"/>
                <a:gd name="T19" fmla="*/ 0 h 298"/>
                <a:gd name="T20" fmla="*/ 0 w 250"/>
                <a:gd name="T21" fmla="*/ 0 h 298"/>
                <a:gd name="T22" fmla="*/ 0 w 250"/>
                <a:gd name="T23" fmla="*/ 0 h 298"/>
                <a:gd name="T24" fmla="*/ 0 w 250"/>
                <a:gd name="T25" fmla="*/ 0 h 298"/>
                <a:gd name="T26" fmla="*/ 0 w 250"/>
                <a:gd name="T27" fmla="*/ 0 h 298"/>
                <a:gd name="T28" fmla="*/ 0 w 250"/>
                <a:gd name="T29" fmla="*/ 0 h 298"/>
                <a:gd name="T30" fmla="*/ 0 w 250"/>
                <a:gd name="T31" fmla="*/ 0 h 298"/>
                <a:gd name="T32" fmla="*/ 0 w 250"/>
                <a:gd name="T33" fmla="*/ 0 h 298"/>
                <a:gd name="T34" fmla="*/ 0 w 250"/>
                <a:gd name="T35" fmla="*/ 0 h 298"/>
                <a:gd name="T36" fmla="*/ 0 w 250"/>
                <a:gd name="T37" fmla="*/ 0 h 298"/>
                <a:gd name="T38" fmla="*/ 0 w 250"/>
                <a:gd name="T39" fmla="*/ 0 h 298"/>
                <a:gd name="T40" fmla="*/ 0 w 250"/>
                <a:gd name="T41" fmla="*/ 0 h 298"/>
                <a:gd name="T42" fmla="*/ 0 w 250"/>
                <a:gd name="T43" fmla="*/ 0 h 298"/>
                <a:gd name="T44" fmla="*/ 0 w 250"/>
                <a:gd name="T45" fmla="*/ 0 h 298"/>
                <a:gd name="T46" fmla="*/ 0 w 250"/>
                <a:gd name="T47" fmla="*/ 0 h 298"/>
                <a:gd name="T48" fmla="*/ 0 w 250"/>
                <a:gd name="T49" fmla="*/ 0 h 298"/>
                <a:gd name="T50" fmla="*/ 0 w 250"/>
                <a:gd name="T51" fmla="*/ 0 h 298"/>
                <a:gd name="T52" fmla="*/ 0 w 250"/>
                <a:gd name="T53" fmla="*/ 0 h 298"/>
                <a:gd name="T54" fmla="*/ 0 w 250"/>
                <a:gd name="T55" fmla="*/ 0 h 298"/>
                <a:gd name="T56" fmla="*/ 0 w 250"/>
                <a:gd name="T57" fmla="*/ 0 h 298"/>
                <a:gd name="T58" fmla="*/ 0 w 250"/>
                <a:gd name="T59" fmla="*/ 0 h 298"/>
                <a:gd name="T60" fmla="*/ 0 w 250"/>
                <a:gd name="T61" fmla="*/ 0 h 298"/>
                <a:gd name="T62" fmla="*/ 0 w 250"/>
                <a:gd name="T63" fmla="*/ 0 h 298"/>
                <a:gd name="T64" fmla="*/ 0 w 250"/>
                <a:gd name="T65" fmla="*/ 0 h 298"/>
                <a:gd name="T66" fmla="*/ 0 w 250"/>
                <a:gd name="T67" fmla="*/ 0 h 298"/>
                <a:gd name="T68" fmla="*/ 0 w 250"/>
                <a:gd name="T69" fmla="*/ 0 h 298"/>
                <a:gd name="T70" fmla="*/ 0 w 250"/>
                <a:gd name="T71" fmla="*/ 0 h 298"/>
                <a:gd name="T72" fmla="*/ 0 w 250"/>
                <a:gd name="T73" fmla="*/ 0 h 298"/>
                <a:gd name="T74" fmla="*/ 0 w 250"/>
                <a:gd name="T75" fmla="*/ 0 h 298"/>
                <a:gd name="T76" fmla="*/ 0 w 250"/>
                <a:gd name="T77" fmla="*/ 0 h 298"/>
                <a:gd name="T78" fmla="*/ 0 w 250"/>
                <a:gd name="T79" fmla="*/ 0 h 298"/>
                <a:gd name="T80" fmla="*/ 0 w 250"/>
                <a:gd name="T81" fmla="*/ 0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0"/>
                <a:gd name="T124" fmla="*/ 0 h 298"/>
                <a:gd name="T125" fmla="*/ 250 w 250"/>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0" h="298">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7" name="Freeform 126"/>
            <p:cNvSpPr>
              <a:spLocks/>
            </p:cNvSpPr>
            <p:nvPr/>
          </p:nvSpPr>
          <p:spPr bwMode="auto">
            <a:xfrm>
              <a:off x="1176" y="3433"/>
              <a:ext cx="10" cy="16"/>
            </a:xfrm>
            <a:custGeom>
              <a:avLst/>
              <a:gdLst>
                <a:gd name="T0" fmla="*/ 0 w 226"/>
                <a:gd name="T1" fmla="*/ 0 h 287"/>
                <a:gd name="T2" fmla="*/ 0 w 226"/>
                <a:gd name="T3" fmla="*/ 0 h 287"/>
                <a:gd name="T4" fmla="*/ 0 w 226"/>
                <a:gd name="T5" fmla="*/ 0 h 287"/>
                <a:gd name="T6" fmla="*/ 0 w 226"/>
                <a:gd name="T7" fmla="*/ 0 h 287"/>
                <a:gd name="T8" fmla="*/ 0 w 226"/>
                <a:gd name="T9" fmla="*/ 0 h 287"/>
                <a:gd name="T10" fmla="*/ 0 w 226"/>
                <a:gd name="T11" fmla="*/ 0 h 287"/>
                <a:gd name="T12" fmla="*/ 0 w 226"/>
                <a:gd name="T13" fmla="*/ 0 h 287"/>
                <a:gd name="T14" fmla="*/ 0 w 226"/>
                <a:gd name="T15" fmla="*/ 0 h 287"/>
                <a:gd name="T16" fmla="*/ 0 w 226"/>
                <a:gd name="T17" fmla="*/ 0 h 287"/>
                <a:gd name="T18" fmla="*/ 0 w 226"/>
                <a:gd name="T19" fmla="*/ 0 h 287"/>
                <a:gd name="T20" fmla="*/ 0 w 226"/>
                <a:gd name="T21" fmla="*/ 0 h 287"/>
                <a:gd name="T22" fmla="*/ 0 w 226"/>
                <a:gd name="T23" fmla="*/ 0 h 287"/>
                <a:gd name="T24" fmla="*/ 0 w 226"/>
                <a:gd name="T25" fmla="*/ 0 h 287"/>
                <a:gd name="T26" fmla="*/ 0 w 226"/>
                <a:gd name="T27" fmla="*/ 0 h 287"/>
                <a:gd name="T28" fmla="*/ 0 w 226"/>
                <a:gd name="T29" fmla="*/ 0 h 287"/>
                <a:gd name="T30" fmla="*/ 0 w 226"/>
                <a:gd name="T31" fmla="*/ 0 h 287"/>
                <a:gd name="T32" fmla="*/ 0 w 226"/>
                <a:gd name="T33" fmla="*/ 0 h 287"/>
                <a:gd name="T34" fmla="*/ 0 w 226"/>
                <a:gd name="T35" fmla="*/ 0 h 287"/>
                <a:gd name="T36" fmla="*/ 0 w 226"/>
                <a:gd name="T37" fmla="*/ 0 h 287"/>
                <a:gd name="T38" fmla="*/ 0 w 226"/>
                <a:gd name="T39" fmla="*/ 0 h 287"/>
                <a:gd name="T40" fmla="*/ 0 w 226"/>
                <a:gd name="T41" fmla="*/ 0 h 287"/>
                <a:gd name="T42" fmla="*/ 0 w 226"/>
                <a:gd name="T43" fmla="*/ 0 h 287"/>
                <a:gd name="T44" fmla="*/ 0 w 226"/>
                <a:gd name="T45" fmla="*/ 0 h 287"/>
                <a:gd name="T46" fmla="*/ 0 w 226"/>
                <a:gd name="T47" fmla="*/ 0 h 287"/>
                <a:gd name="T48" fmla="*/ 0 w 226"/>
                <a:gd name="T49" fmla="*/ 0 h 287"/>
                <a:gd name="T50" fmla="*/ 0 w 226"/>
                <a:gd name="T51" fmla="*/ 0 h 287"/>
                <a:gd name="T52" fmla="*/ 0 w 226"/>
                <a:gd name="T53" fmla="*/ 0 h 287"/>
                <a:gd name="T54" fmla="*/ 0 w 226"/>
                <a:gd name="T55" fmla="*/ 0 h 287"/>
                <a:gd name="T56" fmla="*/ 0 w 226"/>
                <a:gd name="T57" fmla="*/ 0 h 287"/>
                <a:gd name="T58" fmla="*/ 0 w 226"/>
                <a:gd name="T59" fmla="*/ 0 h 287"/>
                <a:gd name="T60" fmla="*/ 0 w 226"/>
                <a:gd name="T61" fmla="*/ 0 h 287"/>
                <a:gd name="T62" fmla="*/ 0 w 226"/>
                <a:gd name="T63" fmla="*/ 0 h 287"/>
                <a:gd name="T64" fmla="*/ 0 w 226"/>
                <a:gd name="T65" fmla="*/ 0 h 287"/>
                <a:gd name="T66" fmla="*/ 0 w 226"/>
                <a:gd name="T67" fmla="*/ 0 h 287"/>
                <a:gd name="T68" fmla="*/ 0 w 226"/>
                <a:gd name="T69" fmla="*/ 0 h 287"/>
                <a:gd name="T70" fmla="*/ 0 w 226"/>
                <a:gd name="T71" fmla="*/ 0 h 287"/>
                <a:gd name="T72" fmla="*/ 0 w 226"/>
                <a:gd name="T73" fmla="*/ 0 h 287"/>
                <a:gd name="T74" fmla="*/ 0 w 226"/>
                <a:gd name="T75" fmla="*/ 0 h 287"/>
                <a:gd name="T76" fmla="*/ 0 w 226"/>
                <a:gd name="T77" fmla="*/ 0 h 287"/>
                <a:gd name="T78" fmla="*/ 0 w 226"/>
                <a:gd name="T79" fmla="*/ 0 h 287"/>
                <a:gd name="T80" fmla="*/ 0 w 226"/>
                <a:gd name="T81" fmla="*/ 0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87"/>
                <a:gd name="T125" fmla="*/ 226 w 226"/>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87">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8" name="Freeform 127"/>
            <p:cNvSpPr>
              <a:spLocks/>
            </p:cNvSpPr>
            <p:nvPr/>
          </p:nvSpPr>
          <p:spPr bwMode="auto">
            <a:xfrm>
              <a:off x="1177" y="3434"/>
              <a:ext cx="9" cy="15"/>
            </a:xfrm>
            <a:custGeom>
              <a:avLst/>
              <a:gdLst>
                <a:gd name="T0" fmla="*/ 0 w 202"/>
                <a:gd name="T1" fmla="*/ 0 h 274"/>
                <a:gd name="T2" fmla="*/ 0 w 202"/>
                <a:gd name="T3" fmla="*/ 0 h 274"/>
                <a:gd name="T4" fmla="*/ 0 w 202"/>
                <a:gd name="T5" fmla="*/ 0 h 274"/>
                <a:gd name="T6" fmla="*/ 0 w 202"/>
                <a:gd name="T7" fmla="*/ 0 h 274"/>
                <a:gd name="T8" fmla="*/ 0 w 202"/>
                <a:gd name="T9" fmla="*/ 0 h 274"/>
                <a:gd name="T10" fmla="*/ 0 w 202"/>
                <a:gd name="T11" fmla="*/ 0 h 274"/>
                <a:gd name="T12" fmla="*/ 0 w 202"/>
                <a:gd name="T13" fmla="*/ 0 h 274"/>
                <a:gd name="T14" fmla="*/ 0 w 202"/>
                <a:gd name="T15" fmla="*/ 0 h 274"/>
                <a:gd name="T16" fmla="*/ 0 w 202"/>
                <a:gd name="T17" fmla="*/ 0 h 274"/>
                <a:gd name="T18" fmla="*/ 0 w 202"/>
                <a:gd name="T19" fmla="*/ 0 h 274"/>
                <a:gd name="T20" fmla="*/ 0 w 202"/>
                <a:gd name="T21" fmla="*/ 0 h 274"/>
                <a:gd name="T22" fmla="*/ 0 w 202"/>
                <a:gd name="T23" fmla="*/ 0 h 274"/>
                <a:gd name="T24" fmla="*/ 0 w 202"/>
                <a:gd name="T25" fmla="*/ 0 h 274"/>
                <a:gd name="T26" fmla="*/ 0 w 202"/>
                <a:gd name="T27" fmla="*/ 0 h 274"/>
                <a:gd name="T28" fmla="*/ 0 w 202"/>
                <a:gd name="T29" fmla="*/ 0 h 274"/>
                <a:gd name="T30" fmla="*/ 0 w 202"/>
                <a:gd name="T31" fmla="*/ 0 h 274"/>
                <a:gd name="T32" fmla="*/ 0 w 202"/>
                <a:gd name="T33" fmla="*/ 0 h 274"/>
                <a:gd name="T34" fmla="*/ 0 w 202"/>
                <a:gd name="T35" fmla="*/ 0 h 274"/>
                <a:gd name="T36" fmla="*/ 0 w 202"/>
                <a:gd name="T37" fmla="*/ 0 h 274"/>
                <a:gd name="T38" fmla="*/ 0 w 202"/>
                <a:gd name="T39" fmla="*/ 0 h 274"/>
                <a:gd name="T40" fmla="*/ 0 w 202"/>
                <a:gd name="T41" fmla="*/ 0 h 274"/>
                <a:gd name="T42" fmla="*/ 0 w 202"/>
                <a:gd name="T43" fmla="*/ 0 h 274"/>
                <a:gd name="T44" fmla="*/ 0 w 202"/>
                <a:gd name="T45" fmla="*/ 0 h 274"/>
                <a:gd name="T46" fmla="*/ 0 w 202"/>
                <a:gd name="T47" fmla="*/ 0 h 274"/>
                <a:gd name="T48" fmla="*/ 0 w 202"/>
                <a:gd name="T49" fmla="*/ 0 h 274"/>
                <a:gd name="T50" fmla="*/ 0 w 202"/>
                <a:gd name="T51" fmla="*/ 0 h 274"/>
                <a:gd name="T52" fmla="*/ 0 w 202"/>
                <a:gd name="T53" fmla="*/ 0 h 274"/>
                <a:gd name="T54" fmla="*/ 0 w 202"/>
                <a:gd name="T55" fmla="*/ 0 h 274"/>
                <a:gd name="T56" fmla="*/ 0 w 202"/>
                <a:gd name="T57" fmla="*/ 0 h 274"/>
                <a:gd name="T58" fmla="*/ 0 w 202"/>
                <a:gd name="T59" fmla="*/ 0 h 274"/>
                <a:gd name="T60" fmla="*/ 0 w 202"/>
                <a:gd name="T61" fmla="*/ 0 h 274"/>
                <a:gd name="T62" fmla="*/ 0 w 202"/>
                <a:gd name="T63" fmla="*/ 0 h 274"/>
                <a:gd name="T64" fmla="*/ 0 w 202"/>
                <a:gd name="T65" fmla="*/ 0 h 2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74"/>
                <a:gd name="T101" fmla="*/ 202 w 202"/>
                <a:gd name="T102" fmla="*/ 274 h 2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74">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09" name="Freeform 128"/>
            <p:cNvSpPr>
              <a:spLocks/>
            </p:cNvSpPr>
            <p:nvPr/>
          </p:nvSpPr>
          <p:spPr bwMode="auto">
            <a:xfrm>
              <a:off x="1177" y="3435"/>
              <a:ext cx="9" cy="14"/>
            </a:xfrm>
            <a:custGeom>
              <a:avLst/>
              <a:gdLst>
                <a:gd name="T0" fmla="*/ 0 w 186"/>
                <a:gd name="T1" fmla="*/ 0 h 264"/>
                <a:gd name="T2" fmla="*/ 0 w 186"/>
                <a:gd name="T3" fmla="*/ 0 h 264"/>
                <a:gd name="T4" fmla="*/ 0 w 186"/>
                <a:gd name="T5" fmla="*/ 0 h 264"/>
                <a:gd name="T6" fmla="*/ 0 w 186"/>
                <a:gd name="T7" fmla="*/ 0 h 264"/>
                <a:gd name="T8" fmla="*/ 0 w 186"/>
                <a:gd name="T9" fmla="*/ 0 h 264"/>
                <a:gd name="T10" fmla="*/ 0 w 186"/>
                <a:gd name="T11" fmla="*/ 0 h 264"/>
                <a:gd name="T12" fmla="*/ 0 w 186"/>
                <a:gd name="T13" fmla="*/ 0 h 264"/>
                <a:gd name="T14" fmla="*/ 0 w 186"/>
                <a:gd name="T15" fmla="*/ 0 h 264"/>
                <a:gd name="T16" fmla="*/ 0 w 186"/>
                <a:gd name="T17" fmla="*/ 0 h 264"/>
                <a:gd name="T18" fmla="*/ 0 w 186"/>
                <a:gd name="T19" fmla="*/ 0 h 264"/>
                <a:gd name="T20" fmla="*/ 0 w 186"/>
                <a:gd name="T21" fmla="*/ 0 h 264"/>
                <a:gd name="T22" fmla="*/ 0 w 186"/>
                <a:gd name="T23" fmla="*/ 0 h 264"/>
                <a:gd name="T24" fmla="*/ 0 w 186"/>
                <a:gd name="T25" fmla="*/ 0 h 264"/>
                <a:gd name="T26" fmla="*/ 0 w 186"/>
                <a:gd name="T27" fmla="*/ 0 h 264"/>
                <a:gd name="T28" fmla="*/ 0 w 186"/>
                <a:gd name="T29" fmla="*/ 0 h 264"/>
                <a:gd name="T30" fmla="*/ 0 w 186"/>
                <a:gd name="T31" fmla="*/ 0 h 264"/>
                <a:gd name="T32" fmla="*/ 0 w 186"/>
                <a:gd name="T33" fmla="*/ 0 h 264"/>
                <a:gd name="T34" fmla="*/ 0 w 186"/>
                <a:gd name="T35" fmla="*/ 0 h 264"/>
                <a:gd name="T36" fmla="*/ 0 w 186"/>
                <a:gd name="T37" fmla="*/ 0 h 264"/>
                <a:gd name="T38" fmla="*/ 0 w 186"/>
                <a:gd name="T39" fmla="*/ 0 h 264"/>
                <a:gd name="T40" fmla="*/ 0 w 186"/>
                <a:gd name="T41" fmla="*/ 0 h 264"/>
                <a:gd name="T42" fmla="*/ 0 w 186"/>
                <a:gd name="T43" fmla="*/ 0 h 264"/>
                <a:gd name="T44" fmla="*/ 0 w 186"/>
                <a:gd name="T45" fmla="*/ 0 h 264"/>
                <a:gd name="T46" fmla="*/ 0 w 186"/>
                <a:gd name="T47" fmla="*/ 0 h 264"/>
                <a:gd name="T48" fmla="*/ 0 w 186"/>
                <a:gd name="T49" fmla="*/ 0 h 264"/>
                <a:gd name="T50" fmla="*/ 0 w 186"/>
                <a:gd name="T51" fmla="*/ 0 h 264"/>
                <a:gd name="T52" fmla="*/ 0 w 186"/>
                <a:gd name="T53" fmla="*/ 0 h 264"/>
                <a:gd name="T54" fmla="*/ 0 w 186"/>
                <a:gd name="T55" fmla="*/ 0 h 264"/>
                <a:gd name="T56" fmla="*/ 0 w 186"/>
                <a:gd name="T57" fmla="*/ 0 h 264"/>
                <a:gd name="T58" fmla="*/ 0 w 186"/>
                <a:gd name="T59" fmla="*/ 0 h 264"/>
                <a:gd name="T60" fmla="*/ 0 w 186"/>
                <a:gd name="T61" fmla="*/ 0 h 264"/>
                <a:gd name="T62" fmla="*/ 0 w 186"/>
                <a:gd name="T63" fmla="*/ 0 h 264"/>
                <a:gd name="T64" fmla="*/ 0 w 186"/>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64"/>
                <a:gd name="T101" fmla="*/ 186 w 186"/>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64">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10" name="Freeform 129"/>
            <p:cNvSpPr>
              <a:spLocks/>
            </p:cNvSpPr>
            <p:nvPr/>
          </p:nvSpPr>
          <p:spPr bwMode="auto">
            <a:xfrm>
              <a:off x="1177" y="3435"/>
              <a:ext cx="8" cy="14"/>
            </a:xfrm>
            <a:custGeom>
              <a:avLst/>
              <a:gdLst>
                <a:gd name="T0" fmla="*/ 0 w 173"/>
                <a:gd name="T1" fmla="*/ 0 h 251"/>
                <a:gd name="T2" fmla="*/ 0 w 173"/>
                <a:gd name="T3" fmla="*/ 0 h 251"/>
                <a:gd name="T4" fmla="*/ 0 w 173"/>
                <a:gd name="T5" fmla="*/ 0 h 251"/>
                <a:gd name="T6" fmla="*/ 0 w 173"/>
                <a:gd name="T7" fmla="*/ 0 h 251"/>
                <a:gd name="T8" fmla="*/ 0 w 173"/>
                <a:gd name="T9" fmla="*/ 0 h 251"/>
                <a:gd name="T10" fmla="*/ 0 w 173"/>
                <a:gd name="T11" fmla="*/ 0 h 251"/>
                <a:gd name="T12" fmla="*/ 0 w 173"/>
                <a:gd name="T13" fmla="*/ 0 h 251"/>
                <a:gd name="T14" fmla="*/ 0 w 173"/>
                <a:gd name="T15" fmla="*/ 0 h 251"/>
                <a:gd name="T16" fmla="*/ 0 w 173"/>
                <a:gd name="T17" fmla="*/ 0 h 251"/>
                <a:gd name="T18" fmla="*/ 0 w 173"/>
                <a:gd name="T19" fmla="*/ 0 h 251"/>
                <a:gd name="T20" fmla="*/ 0 w 173"/>
                <a:gd name="T21" fmla="*/ 0 h 251"/>
                <a:gd name="T22" fmla="*/ 0 w 173"/>
                <a:gd name="T23" fmla="*/ 0 h 251"/>
                <a:gd name="T24" fmla="*/ 0 w 173"/>
                <a:gd name="T25" fmla="*/ 0 h 251"/>
                <a:gd name="T26" fmla="*/ 0 w 173"/>
                <a:gd name="T27" fmla="*/ 0 h 251"/>
                <a:gd name="T28" fmla="*/ 0 w 173"/>
                <a:gd name="T29" fmla="*/ 0 h 251"/>
                <a:gd name="T30" fmla="*/ 0 w 173"/>
                <a:gd name="T31" fmla="*/ 0 h 251"/>
                <a:gd name="T32" fmla="*/ 0 w 173"/>
                <a:gd name="T33" fmla="*/ 0 h 251"/>
                <a:gd name="T34" fmla="*/ 0 w 173"/>
                <a:gd name="T35" fmla="*/ 0 h 251"/>
                <a:gd name="T36" fmla="*/ 0 w 173"/>
                <a:gd name="T37" fmla="*/ 0 h 251"/>
                <a:gd name="T38" fmla="*/ 0 w 173"/>
                <a:gd name="T39" fmla="*/ 0 h 251"/>
                <a:gd name="T40" fmla="*/ 0 w 173"/>
                <a:gd name="T41" fmla="*/ 0 h 251"/>
                <a:gd name="T42" fmla="*/ 0 w 173"/>
                <a:gd name="T43" fmla="*/ 0 h 251"/>
                <a:gd name="T44" fmla="*/ 0 w 173"/>
                <a:gd name="T45" fmla="*/ 0 h 251"/>
                <a:gd name="T46" fmla="*/ 0 w 173"/>
                <a:gd name="T47" fmla="*/ 0 h 251"/>
                <a:gd name="T48" fmla="*/ 0 w 173"/>
                <a:gd name="T49" fmla="*/ 0 h 251"/>
                <a:gd name="T50" fmla="*/ 0 w 173"/>
                <a:gd name="T51" fmla="*/ 0 h 251"/>
                <a:gd name="T52" fmla="*/ 0 w 173"/>
                <a:gd name="T53" fmla="*/ 0 h 251"/>
                <a:gd name="T54" fmla="*/ 0 w 173"/>
                <a:gd name="T55" fmla="*/ 0 h 251"/>
                <a:gd name="T56" fmla="*/ 0 w 173"/>
                <a:gd name="T57" fmla="*/ 0 h 251"/>
                <a:gd name="T58" fmla="*/ 0 w 173"/>
                <a:gd name="T59" fmla="*/ 0 h 251"/>
                <a:gd name="T60" fmla="*/ 0 w 173"/>
                <a:gd name="T61" fmla="*/ 0 h 251"/>
                <a:gd name="T62" fmla="*/ 0 w 173"/>
                <a:gd name="T63" fmla="*/ 0 h 251"/>
                <a:gd name="T64" fmla="*/ 0 w 17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251"/>
                <a:gd name="T101" fmla="*/ 173 w 173"/>
                <a:gd name="T102" fmla="*/ 251 h 2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251">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11" name="Freeform 130"/>
            <p:cNvSpPr>
              <a:spLocks/>
            </p:cNvSpPr>
            <p:nvPr/>
          </p:nvSpPr>
          <p:spPr bwMode="auto">
            <a:xfrm>
              <a:off x="1178" y="3436"/>
              <a:ext cx="7" cy="13"/>
            </a:xfrm>
            <a:custGeom>
              <a:avLst/>
              <a:gdLst>
                <a:gd name="T0" fmla="*/ 0 w 163"/>
                <a:gd name="T1" fmla="*/ 0 h 240"/>
                <a:gd name="T2" fmla="*/ 0 w 163"/>
                <a:gd name="T3" fmla="*/ 0 h 240"/>
                <a:gd name="T4" fmla="*/ 0 w 163"/>
                <a:gd name="T5" fmla="*/ 0 h 240"/>
                <a:gd name="T6" fmla="*/ 0 w 163"/>
                <a:gd name="T7" fmla="*/ 0 h 240"/>
                <a:gd name="T8" fmla="*/ 0 w 163"/>
                <a:gd name="T9" fmla="*/ 0 h 240"/>
                <a:gd name="T10" fmla="*/ 0 w 163"/>
                <a:gd name="T11" fmla="*/ 0 h 240"/>
                <a:gd name="T12" fmla="*/ 0 w 163"/>
                <a:gd name="T13" fmla="*/ 0 h 240"/>
                <a:gd name="T14" fmla="*/ 0 w 163"/>
                <a:gd name="T15" fmla="*/ 0 h 240"/>
                <a:gd name="T16" fmla="*/ 0 w 163"/>
                <a:gd name="T17" fmla="*/ 0 h 240"/>
                <a:gd name="T18" fmla="*/ 0 w 163"/>
                <a:gd name="T19" fmla="*/ 0 h 240"/>
                <a:gd name="T20" fmla="*/ 0 w 163"/>
                <a:gd name="T21" fmla="*/ 0 h 240"/>
                <a:gd name="T22" fmla="*/ 0 w 163"/>
                <a:gd name="T23" fmla="*/ 0 h 240"/>
                <a:gd name="T24" fmla="*/ 0 w 163"/>
                <a:gd name="T25" fmla="*/ 0 h 240"/>
                <a:gd name="T26" fmla="*/ 0 w 163"/>
                <a:gd name="T27" fmla="*/ 0 h 240"/>
                <a:gd name="T28" fmla="*/ 0 w 163"/>
                <a:gd name="T29" fmla="*/ 0 h 240"/>
                <a:gd name="T30" fmla="*/ 0 w 163"/>
                <a:gd name="T31" fmla="*/ 0 h 240"/>
                <a:gd name="T32" fmla="*/ 0 w 163"/>
                <a:gd name="T33" fmla="*/ 0 h 240"/>
                <a:gd name="T34" fmla="*/ 0 w 163"/>
                <a:gd name="T35" fmla="*/ 0 h 240"/>
                <a:gd name="T36" fmla="*/ 0 w 163"/>
                <a:gd name="T37" fmla="*/ 0 h 240"/>
                <a:gd name="T38" fmla="*/ 0 w 163"/>
                <a:gd name="T39" fmla="*/ 0 h 240"/>
                <a:gd name="T40" fmla="*/ 0 w 163"/>
                <a:gd name="T41" fmla="*/ 0 h 240"/>
                <a:gd name="T42" fmla="*/ 0 w 163"/>
                <a:gd name="T43" fmla="*/ 0 h 240"/>
                <a:gd name="T44" fmla="*/ 0 w 163"/>
                <a:gd name="T45" fmla="*/ 0 h 240"/>
                <a:gd name="T46" fmla="*/ 0 w 163"/>
                <a:gd name="T47" fmla="*/ 0 h 240"/>
                <a:gd name="T48" fmla="*/ 0 w 163"/>
                <a:gd name="T49" fmla="*/ 0 h 240"/>
                <a:gd name="T50" fmla="*/ 0 w 163"/>
                <a:gd name="T51" fmla="*/ 0 h 240"/>
                <a:gd name="T52" fmla="*/ 0 w 163"/>
                <a:gd name="T53" fmla="*/ 0 h 240"/>
                <a:gd name="T54" fmla="*/ 0 w 163"/>
                <a:gd name="T55" fmla="*/ 0 h 240"/>
                <a:gd name="T56" fmla="*/ 0 w 163"/>
                <a:gd name="T57" fmla="*/ 0 h 240"/>
                <a:gd name="T58" fmla="*/ 0 w 163"/>
                <a:gd name="T59" fmla="*/ 0 h 240"/>
                <a:gd name="T60" fmla="*/ 0 w 163"/>
                <a:gd name="T61" fmla="*/ 0 h 240"/>
                <a:gd name="T62" fmla="*/ 0 w 163"/>
                <a:gd name="T63" fmla="*/ 0 h 240"/>
                <a:gd name="T64" fmla="*/ 0 w 163"/>
                <a:gd name="T65" fmla="*/ 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240"/>
                <a:gd name="T101" fmla="*/ 163 w 163"/>
                <a:gd name="T102" fmla="*/ 240 h 2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24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812" name="Freeform 131"/>
            <p:cNvSpPr>
              <a:spLocks/>
            </p:cNvSpPr>
            <p:nvPr/>
          </p:nvSpPr>
          <p:spPr bwMode="auto">
            <a:xfrm>
              <a:off x="1185" y="3449"/>
              <a:ext cx="2" cy="5"/>
            </a:xfrm>
            <a:custGeom>
              <a:avLst/>
              <a:gdLst>
                <a:gd name="T0" fmla="*/ 0 w 48"/>
                <a:gd name="T1" fmla="*/ 0 h 99"/>
                <a:gd name="T2" fmla="*/ 0 w 48"/>
                <a:gd name="T3" fmla="*/ 0 h 99"/>
                <a:gd name="T4" fmla="*/ 0 w 48"/>
                <a:gd name="T5" fmla="*/ 0 h 99"/>
                <a:gd name="T6" fmla="*/ 0 w 48"/>
                <a:gd name="T7" fmla="*/ 0 h 99"/>
                <a:gd name="T8" fmla="*/ 0 w 48"/>
                <a:gd name="T9" fmla="*/ 0 h 99"/>
                <a:gd name="T10" fmla="*/ 0 w 48"/>
                <a:gd name="T11" fmla="*/ 0 h 99"/>
                <a:gd name="T12" fmla="*/ 0 w 48"/>
                <a:gd name="T13" fmla="*/ 0 h 99"/>
                <a:gd name="T14" fmla="*/ 0 w 48"/>
                <a:gd name="T15" fmla="*/ 0 h 99"/>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9"/>
                <a:gd name="T26" fmla="*/ 48 w 48"/>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9">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6037" name="Group 132"/>
          <p:cNvGrpSpPr>
            <a:grpSpLocks/>
          </p:cNvGrpSpPr>
          <p:nvPr/>
        </p:nvGrpSpPr>
        <p:grpSpPr bwMode="auto">
          <a:xfrm>
            <a:off x="3048000" y="4572000"/>
            <a:ext cx="838200" cy="762000"/>
            <a:chOff x="3696" y="1728"/>
            <a:chExt cx="528" cy="480"/>
          </a:xfrm>
        </p:grpSpPr>
        <p:grpSp>
          <p:nvGrpSpPr>
            <p:cNvPr id="86479" name="Group 133"/>
            <p:cNvGrpSpPr>
              <a:grpSpLocks/>
            </p:cNvGrpSpPr>
            <p:nvPr/>
          </p:nvGrpSpPr>
          <p:grpSpPr bwMode="auto">
            <a:xfrm>
              <a:off x="3696" y="1882"/>
              <a:ext cx="528" cy="326"/>
              <a:chOff x="3696" y="1882"/>
              <a:chExt cx="528" cy="326"/>
            </a:xfrm>
          </p:grpSpPr>
          <p:sp>
            <p:nvSpPr>
              <p:cNvPr id="86509" name="Freeform 134"/>
              <p:cNvSpPr>
                <a:spLocks/>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10" name="Freeform 135"/>
              <p:cNvSpPr>
                <a:spLocks/>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11" name="Freeform 136"/>
              <p:cNvSpPr>
                <a:spLocks/>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12" name="Freeform 137"/>
              <p:cNvSpPr>
                <a:spLocks/>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13" name="Freeform 138"/>
              <p:cNvSpPr>
                <a:spLocks/>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14" name="Freeform 139"/>
              <p:cNvSpPr>
                <a:spLocks/>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15" name="Line 140"/>
              <p:cNvSpPr>
                <a:spLocks noChangeShapeType="1"/>
              </p:cNvSpPr>
              <p:nvPr/>
            </p:nvSpPr>
            <p:spPr bwMode="auto">
              <a:xfrm flipH="1">
                <a:off x="4143" y="212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16" name="Line 141"/>
              <p:cNvSpPr>
                <a:spLocks noChangeShapeType="1"/>
              </p:cNvSpPr>
              <p:nvPr/>
            </p:nvSpPr>
            <p:spPr bwMode="auto">
              <a:xfrm>
                <a:off x="4167" y="2106"/>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17" name="Line 142"/>
              <p:cNvSpPr>
                <a:spLocks noChangeShapeType="1"/>
              </p:cNvSpPr>
              <p:nvPr/>
            </p:nvSpPr>
            <p:spPr bwMode="auto">
              <a:xfrm flipH="1">
                <a:off x="4166" y="2110"/>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18" name="Freeform 143"/>
              <p:cNvSpPr>
                <a:spLocks/>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19" name="Freeform 144"/>
              <p:cNvSpPr>
                <a:spLocks/>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20" name="Line 145"/>
              <p:cNvSpPr>
                <a:spLocks noChangeShapeType="1"/>
              </p:cNvSpPr>
              <p:nvPr/>
            </p:nvSpPr>
            <p:spPr bwMode="auto">
              <a:xfrm>
                <a:off x="3785" y="2052"/>
                <a:ext cx="343" cy="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21" name="Freeform 146"/>
              <p:cNvSpPr>
                <a:spLocks/>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22" name="Freeform 147"/>
              <p:cNvSpPr>
                <a:spLocks/>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23" name="Freeform 148"/>
              <p:cNvSpPr>
                <a:spLocks/>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24" name="Freeform 149"/>
              <p:cNvSpPr>
                <a:spLocks/>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25" name="Freeform 150"/>
              <p:cNvSpPr>
                <a:spLocks/>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26" name="Freeform 151"/>
              <p:cNvSpPr>
                <a:spLocks/>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27" name="Line 152"/>
              <p:cNvSpPr>
                <a:spLocks noChangeShapeType="1"/>
              </p:cNvSpPr>
              <p:nvPr/>
            </p:nvSpPr>
            <p:spPr bwMode="auto">
              <a:xfrm>
                <a:off x="3783" y="2077"/>
                <a:ext cx="253" cy="5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28" name="Line 153"/>
              <p:cNvSpPr>
                <a:spLocks noChangeShapeType="1"/>
              </p:cNvSpPr>
              <p:nvPr/>
            </p:nvSpPr>
            <p:spPr bwMode="auto">
              <a:xfrm>
                <a:off x="3774" y="2084"/>
                <a:ext cx="250" cy="5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29" name="Line 154"/>
              <p:cNvSpPr>
                <a:spLocks noChangeShapeType="1"/>
              </p:cNvSpPr>
              <p:nvPr/>
            </p:nvSpPr>
            <p:spPr bwMode="auto">
              <a:xfrm>
                <a:off x="3765" y="2094"/>
                <a:ext cx="257" cy="5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0" name="Line 155"/>
              <p:cNvSpPr>
                <a:spLocks noChangeShapeType="1"/>
              </p:cNvSpPr>
              <p:nvPr/>
            </p:nvSpPr>
            <p:spPr bwMode="auto">
              <a:xfrm flipH="1">
                <a:off x="3790" y="2081"/>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1" name="Line 156"/>
              <p:cNvSpPr>
                <a:spLocks noChangeShapeType="1"/>
              </p:cNvSpPr>
              <p:nvPr/>
            </p:nvSpPr>
            <p:spPr bwMode="auto">
              <a:xfrm flipH="1">
                <a:off x="3813" y="2075"/>
                <a:ext cx="10"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2" name="Line 157"/>
              <p:cNvSpPr>
                <a:spLocks noChangeShapeType="1"/>
              </p:cNvSpPr>
              <p:nvPr/>
            </p:nvSpPr>
            <p:spPr bwMode="auto">
              <a:xfrm flipH="1">
                <a:off x="3794" y="2072"/>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3" name="Line 158"/>
              <p:cNvSpPr>
                <a:spLocks noChangeShapeType="1"/>
              </p:cNvSpPr>
              <p:nvPr/>
            </p:nvSpPr>
            <p:spPr bwMode="auto">
              <a:xfrm flipH="1">
                <a:off x="3831" y="2080"/>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4" name="Line 159"/>
              <p:cNvSpPr>
                <a:spLocks noChangeShapeType="1"/>
              </p:cNvSpPr>
              <p:nvPr/>
            </p:nvSpPr>
            <p:spPr bwMode="auto">
              <a:xfrm flipH="1">
                <a:off x="3850" y="2084"/>
                <a:ext cx="1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5" name="Line 160"/>
              <p:cNvSpPr>
                <a:spLocks noChangeShapeType="1"/>
              </p:cNvSpPr>
              <p:nvPr/>
            </p:nvSpPr>
            <p:spPr bwMode="auto">
              <a:xfrm flipH="1">
                <a:off x="3883" y="2111"/>
                <a:ext cx="1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6" name="Line 161"/>
              <p:cNvSpPr>
                <a:spLocks noChangeShapeType="1"/>
              </p:cNvSpPr>
              <p:nvPr/>
            </p:nvSpPr>
            <p:spPr bwMode="auto">
              <a:xfrm flipH="1">
                <a:off x="3904" y="2115"/>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7" name="Line 162"/>
              <p:cNvSpPr>
                <a:spLocks noChangeShapeType="1"/>
              </p:cNvSpPr>
              <p:nvPr/>
            </p:nvSpPr>
            <p:spPr bwMode="auto">
              <a:xfrm flipH="1">
                <a:off x="3923" y="2119"/>
                <a:ext cx="12"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8" name="Line 163"/>
              <p:cNvSpPr>
                <a:spLocks noChangeShapeType="1"/>
              </p:cNvSpPr>
              <p:nvPr/>
            </p:nvSpPr>
            <p:spPr bwMode="auto">
              <a:xfrm flipH="1">
                <a:off x="3946" y="2124"/>
                <a:ext cx="14"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39" name="Line 164"/>
              <p:cNvSpPr>
                <a:spLocks noChangeShapeType="1"/>
              </p:cNvSpPr>
              <p:nvPr/>
            </p:nvSpPr>
            <p:spPr bwMode="auto">
              <a:xfrm flipH="1">
                <a:off x="3969" y="2129"/>
                <a:ext cx="12"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0" name="Line 165"/>
              <p:cNvSpPr>
                <a:spLocks noChangeShapeType="1"/>
              </p:cNvSpPr>
              <p:nvPr/>
            </p:nvSpPr>
            <p:spPr bwMode="auto">
              <a:xfrm flipH="1">
                <a:off x="3991" y="2134"/>
                <a:ext cx="12"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1" name="Line 166"/>
              <p:cNvSpPr>
                <a:spLocks noChangeShapeType="1"/>
              </p:cNvSpPr>
              <p:nvPr/>
            </p:nvSpPr>
            <p:spPr bwMode="auto">
              <a:xfrm flipH="1">
                <a:off x="3995" y="2122"/>
                <a:ext cx="13"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2" name="Line 167"/>
              <p:cNvSpPr>
                <a:spLocks noChangeShapeType="1"/>
              </p:cNvSpPr>
              <p:nvPr/>
            </p:nvSpPr>
            <p:spPr bwMode="auto">
              <a:xfrm flipH="1">
                <a:off x="3974" y="2118"/>
                <a:ext cx="13"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3" name="Line 168"/>
              <p:cNvSpPr>
                <a:spLocks noChangeShapeType="1"/>
              </p:cNvSpPr>
              <p:nvPr/>
            </p:nvSpPr>
            <p:spPr bwMode="auto">
              <a:xfrm flipH="1">
                <a:off x="3952" y="2114"/>
                <a:ext cx="12"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4" name="Line 169"/>
              <p:cNvSpPr>
                <a:spLocks noChangeShapeType="1"/>
              </p:cNvSpPr>
              <p:nvPr/>
            </p:nvSpPr>
            <p:spPr bwMode="auto">
              <a:xfrm flipH="1">
                <a:off x="3928" y="2110"/>
                <a:ext cx="1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5" name="Line 170"/>
              <p:cNvSpPr>
                <a:spLocks noChangeShapeType="1"/>
              </p:cNvSpPr>
              <p:nvPr/>
            </p:nvSpPr>
            <p:spPr bwMode="auto">
              <a:xfrm flipH="1">
                <a:off x="3908" y="2105"/>
                <a:ext cx="1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6" name="Line 171"/>
              <p:cNvSpPr>
                <a:spLocks noChangeShapeType="1"/>
              </p:cNvSpPr>
              <p:nvPr/>
            </p:nvSpPr>
            <p:spPr bwMode="auto">
              <a:xfrm flipH="1">
                <a:off x="3890" y="2101"/>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7" name="Line 172"/>
              <p:cNvSpPr>
                <a:spLocks noChangeShapeType="1"/>
              </p:cNvSpPr>
              <p:nvPr/>
            </p:nvSpPr>
            <p:spPr bwMode="auto">
              <a:xfrm flipH="1">
                <a:off x="3872" y="2088"/>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8" name="Line 173"/>
              <p:cNvSpPr>
                <a:spLocks noChangeShapeType="1"/>
              </p:cNvSpPr>
              <p:nvPr/>
            </p:nvSpPr>
            <p:spPr bwMode="auto">
              <a:xfrm flipH="1">
                <a:off x="3891" y="2092"/>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49" name="Line 174"/>
              <p:cNvSpPr>
                <a:spLocks noChangeShapeType="1"/>
              </p:cNvSpPr>
              <p:nvPr/>
            </p:nvSpPr>
            <p:spPr bwMode="auto">
              <a:xfrm flipH="1">
                <a:off x="3913" y="2097"/>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0" name="Line 175"/>
              <p:cNvSpPr>
                <a:spLocks noChangeShapeType="1"/>
              </p:cNvSpPr>
              <p:nvPr/>
            </p:nvSpPr>
            <p:spPr bwMode="auto">
              <a:xfrm flipH="1">
                <a:off x="3933" y="2101"/>
                <a:ext cx="1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1" name="Line 176"/>
              <p:cNvSpPr>
                <a:spLocks noChangeShapeType="1"/>
              </p:cNvSpPr>
              <p:nvPr/>
            </p:nvSpPr>
            <p:spPr bwMode="auto">
              <a:xfrm flipH="1">
                <a:off x="3954" y="2104"/>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2" name="Line 177"/>
              <p:cNvSpPr>
                <a:spLocks noChangeShapeType="1"/>
              </p:cNvSpPr>
              <p:nvPr/>
            </p:nvSpPr>
            <p:spPr bwMode="auto">
              <a:xfrm flipH="1">
                <a:off x="3974" y="2110"/>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3" name="Line 178"/>
              <p:cNvSpPr>
                <a:spLocks noChangeShapeType="1"/>
              </p:cNvSpPr>
              <p:nvPr/>
            </p:nvSpPr>
            <p:spPr bwMode="auto">
              <a:xfrm flipH="1">
                <a:off x="3997" y="2114"/>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4" name="Line 179"/>
              <p:cNvSpPr>
                <a:spLocks noChangeShapeType="1"/>
              </p:cNvSpPr>
              <p:nvPr/>
            </p:nvSpPr>
            <p:spPr bwMode="auto">
              <a:xfrm flipH="1">
                <a:off x="3877" y="2121"/>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5" name="Line 180"/>
              <p:cNvSpPr>
                <a:spLocks noChangeShapeType="1"/>
              </p:cNvSpPr>
              <p:nvPr/>
            </p:nvSpPr>
            <p:spPr bwMode="auto">
              <a:xfrm flipH="1">
                <a:off x="3898" y="2126"/>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6" name="Line 181"/>
              <p:cNvSpPr>
                <a:spLocks noChangeShapeType="1"/>
              </p:cNvSpPr>
              <p:nvPr/>
            </p:nvSpPr>
            <p:spPr bwMode="auto">
              <a:xfrm flipH="1">
                <a:off x="3916" y="2130"/>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7" name="Line 182"/>
              <p:cNvSpPr>
                <a:spLocks noChangeShapeType="1"/>
              </p:cNvSpPr>
              <p:nvPr/>
            </p:nvSpPr>
            <p:spPr bwMode="auto">
              <a:xfrm flipH="1">
                <a:off x="3941" y="2135"/>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8" name="Line 183"/>
              <p:cNvSpPr>
                <a:spLocks noChangeShapeType="1"/>
              </p:cNvSpPr>
              <p:nvPr/>
            </p:nvSpPr>
            <p:spPr bwMode="auto">
              <a:xfrm flipH="1">
                <a:off x="3961" y="2139"/>
                <a:ext cx="15"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59" name="Line 184"/>
              <p:cNvSpPr>
                <a:spLocks noChangeShapeType="1"/>
              </p:cNvSpPr>
              <p:nvPr/>
            </p:nvSpPr>
            <p:spPr bwMode="auto">
              <a:xfrm flipH="1">
                <a:off x="3987" y="2144"/>
                <a:ext cx="16"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0" name="Line 185"/>
              <p:cNvSpPr>
                <a:spLocks noChangeShapeType="1"/>
              </p:cNvSpPr>
              <p:nvPr/>
            </p:nvSpPr>
            <p:spPr bwMode="auto">
              <a:xfrm flipH="1">
                <a:off x="3834" y="2111"/>
                <a:ext cx="15"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1" name="Line 186"/>
              <p:cNvSpPr>
                <a:spLocks noChangeShapeType="1"/>
              </p:cNvSpPr>
              <p:nvPr/>
            </p:nvSpPr>
            <p:spPr bwMode="auto">
              <a:xfrm flipH="1">
                <a:off x="3855" y="2116"/>
                <a:ext cx="14"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2" name="Line 187"/>
              <p:cNvSpPr>
                <a:spLocks noChangeShapeType="1"/>
              </p:cNvSpPr>
              <p:nvPr/>
            </p:nvSpPr>
            <p:spPr bwMode="auto">
              <a:xfrm flipH="1">
                <a:off x="4019" y="2118"/>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3" name="Line 188"/>
              <p:cNvSpPr>
                <a:spLocks noChangeShapeType="1"/>
              </p:cNvSpPr>
              <p:nvPr/>
            </p:nvSpPr>
            <p:spPr bwMode="auto">
              <a:xfrm flipH="1">
                <a:off x="3773" y="2098"/>
                <a:ext cx="12"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4" name="Line 189"/>
              <p:cNvSpPr>
                <a:spLocks noChangeShapeType="1"/>
              </p:cNvSpPr>
              <p:nvPr/>
            </p:nvSpPr>
            <p:spPr bwMode="auto">
              <a:xfrm flipH="1">
                <a:off x="3794" y="2103"/>
                <a:ext cx="12"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5" name="Line 190"/>
              <p:cNvSpPr>
                <a:spLocks noChangeShapeType="1"/>
              </p:cNvSpPr>
              <p:nvPr/>
            </p:nvSpPr>
            <p:spPr bwMode="auto">
              <a:xfrm flipH="1">
                <a:off x="3814" y="2108"/>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6" name="Line 191"/>
              <p:cNvSpPr>
                <a:spLocks noChangeShapeType="1"/>
              </p:cNvSpPr>
              <p:nvPr/>
            </p:nvSpPr>
            <p:spPr bwMode="auto">
              <a:xfrm flipH="1">
                <a:off x="3808" y="2084"/>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7" name="Line 192"/>
              <p:cNvSpPr>
                <a:spLocks noChangeShapeType="1"/>
              </p:cNvSpPr>
              <p:nvPr/>
            </p:nvSpPr>
            <p:spPr bwMode="auto">
              <a:xfrm flipH="1">
                <a:off x="3821" y="2098"/>
                <a:ext cx="1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8" name="Line 193"/>
              <p:cNvSpPr>
                <a:spLocks noChangeShapeType="1"/>
              </p:cNvSpPr>
              <p:nvPr/>
            </p:nvSpPr>
            <p:spPr bwMode="auto">
              <a:xfrm flipH="1">
                <a:off x="3868" y="2097"/>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69" name="Line 194"/>
              <p:cNvSpPr>
                <a:spLocks noChangeShapeType="1"/>
              </p:cNvSpPr>
              <p:nvPr/>
            </p:nvSpPr>
            <p:spPr bwMode="auto">
              <a:xfrm flipH="1">
                <a:off x="3847" y="2092"/>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70" name="Line 195"/>
              <p:cNvSpPr>
                <a:spLocks noChangeShapeType="1"/>
              </p:cNvSpPr>
              <p:nvPr/>
            </p:nvSpPr>
            <p:spPr bwMode="auto">
              <a:xfrm flipH="1">
                <a:off x="3828" y="2089"/>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71" name="Line 196"/>
              <p:cNvSpPr>
                <a:spLocks noChangeShapeType="1"/>
              </p:cNvSpPr>
              <p:nvPr/>
            </p:nvSpPr>
            <p:spPr bwMode="auto">
              <a:xfrm flipH="1">
                <a:off x="3781" y="2089"/>
                <a:ext cx="1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72" name="Line 197"/>
              <p:cNvSpPr>
                <a:spLocks noChangeShapeType="1"/>
              </p:cNvSpPr>
              <p:nvPr/>
            </p:nvSpPr>
            <p:spPr bwMode="auto">
              <a:xfrm flipH="1">
                <a:off x="3800" y="2092"/>
                <a:ext cx="12"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73" name="Line 198"/>
              <p:cNvSpPr>
                <a:spLocks noChangeShapeType="1"/>
              </p:cNvSpPr>
              <p:nvPr/>
            </p:nvSpPr>
            <p:spPr bwMode="auto">
              <a:xfrm flipH="1">
                <a:off x="3841" y="2101"/>
                <a:ext cx="13"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74" name="Line 199"/>
              <p:cNvSpPr>
                <a:spLocks noChangeShapeType="1"/>
              </p:cNvSpPr>
              <p:nvPr/>
            </p:nvSpPr>
            <p:spPr bwMode="auto">
              <a:xfrm flipH="1">
                <a:off x="3858" y="2105"/>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75" name="Line 200"/>
              <p:cNvSpPr>
                <a:spLocks noChangeShapeType="1"/>
              </p:cNvSpPr>
              <p:nvPr/>
            </p:nvSpPr>
            <p:spPr bwMode="auto">
              <a:xfrm flipH="1" flipV="1">
                <a:off x="4058" y="2146"/>
                <a:ext cx="19"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76" name="Line 201"/>
              <p:cNvSpPr>
                <a:spLocks noChangeShapeType="1"/>
              </p:cNvSpPr>
              <p:nvPr/>
            </p:nvSpPr>
            <p:spPr bwMode="auto">
              <a:xfrm>
                <a:off x="4077" y="2150"/>
                <a:ext cx="4"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77" name="Freeform 202"/>
              <p:cNvSpPr>
                <a:spLocks/>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78" name="Freeform 203"/>
              <p:cNvSpPr>
                <a:spLocks/>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79" name="Line 204"/>
              <p:cNvSpPr>
                <a:spLocks noChangeShapeType="1"/>
              </p:cNvSpPr>
              <p:nvPr/>
            </p:nvSpPr>
            <p:spPr bwMode="auto">
              <a:xfrm>
                <a:off x="4044" y="2130"/>
                <a:ext cx="45"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80" name="Line 205"/>
              <p:cNvSpPr>
                <a:spLocks noChangeShapeType="1"/>
              </p:cNvSpPr>
              <p:nvPr/>
            </p:nvSpPr>
            <p:spPr bwMode="auto">
              <a:xfrm flipH="1">
                <a:off x="4068" y="2133"/>
                <a:ext cx="3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81" name="Line 206"/>
              <p:cNvSpPr>
                <a:spLocks noChangeShapeType="1"/>
              </p:cNvSpPr>
              <p:nvPr/>
            </p:nvSpPr>
            <p:spPr bwMode="auto">
              <a:xfrm flipH="1" flipV="1">
                <a:off x="4030" y="2150"/>
                <a:ext cx="36"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82" name="Line 207"/>
              <p:cNvSpPr>
                <a:spLocks noChangeShapeType="1"/>
              </p:cNvSpPr>
              <p:nvPr/>
            </p:nvSpPr>
            <p:spPr bwMode="auto">
              <a:xfrm>
                <a:off x="4068" y="2158"/>
                <a:ext cx="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83" name="Line 208"/>
              <p:cNvSpPr>
                <a:spLocks noChangeShapeType="1"/>
              </p:cNvSpPr>
              <p:nvPr/>
            </p:nvSpPr>
            <p:spPr bwMode="auto">
              <a:xfrm>
                <a:off x="4089" y="2141"/>
                <a:ext cx="3"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84" name="Line 209"/>
              <p:cNvSpPr>
                <a:spLocks noChangeShapeType="1"/>
              </p:cNvSpPr>
              <p:nvPr/>
            </p:nvSpPr>
            <p:spPr bwMode="auto">
              <a:xfrm flipH="1">
                <a:off x="4035" y="2129"/>
                <a:ext cx="45"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85" name="Line 210"/>
              <p:cNvSpPr>
                <a:spLocks noChangeShapeType="1"/>
              </p:cNvSpPr>
              <p:nvPr/>
            </p:nvSpPr>
            <p:spPr bwMode="auto">
              <a:xfrm>
                <a:off x="4048" y="2154"/>
                <a:ext cx="4"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86" name="Freeform 211"/>
              <p:cNvSpPr>
                <a:spLocks/>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87" name="Freeform 212"/>
              <p:cNvSpPr>
                <a:spLocks/>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88" name="Line 213"/>
              <p:cNvSpPr>
                <a:spLocks noChangeShapeType="1"/>
              </p:cNvSpPr>
              <p:nvPr/>
            </p:nvSpPr>
            <p:spPr bwMode="auto">
              <a:xfrm flipH="1">
                <a:off x="3936" y="2089"/>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89" name="Line 214"/>
              <p:cNvSpPr>
                <a:spLocks noChangeShapeType="1"/>
              </p:cNvSpPr>
              <p:nvPr/>
            </p:nvSpPr>
            <p:spPr bwMode="auto">
              <a:xfrm flipH="1">
                <a:off x="3913" y="2085"/>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0" name="Line 215"/>
              <p:cNvSpPr>
                <a:spLocks noChangeShapeType="1"/>
              </p:cNvSpPr>
              <p:nvPr/>
            </p:nvSpPr>
            <p:spPr bwMode="auto">
              <a:xfrm flipH="1">
                <a:off x="3896" y="2081"/>
                <a:ext cx="5"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1" name="Line 216"/>
              <p:cNvSpPr>
                <a:spLocks noChangeShapeType="1"/>
              </p:cNvSpPr>
              <p:nvPr/>
            </p:nvSpPr>
            <p:spPr bwMode="auto">
              <a:xfrm flipH="1">
                <a:off x="3873" y="2077"/>
                <a:ext cx="7"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2" name="Line 217"/>
              <p:cNvSpPr>
                <a:spLocks noChangeShapeType="1"/>
              </p:cNvSpPr>
              <p:nvPr/>
            </p:nvSpPr>
            <p:spPr bwMode="auto">
              <a:xfrm flipH="1">
                <a:off x="3852" y="2073"/>
                <a:ext cx="8"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3" name="Line 218"/>
              <p:cNvSpPr>
                <a:spLocks noChangeShapeType="1"/>
              </p:cNvSpPr>
              <p:nvPr/>
            </p:nvSpPr>
            <p:spPr bwMode="auto">
              <a:xfrm flipH="1">
                <a:off x="3837" y="2069"/>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4" name="Line 219"/>
              <p:cNvSpPr>
                <a:spLocks noChangeShapeType="1"/>
              </p:cNvSpPr>
              <p:nvPr/>
            </p:nvSpPr>
            <p:spPr bwMode="auto">
              <a:xfrm flipH="1">
                <a:off x="3817" y="2065"/>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5" name="Line 220"/>
              <p:cNvSpPr>
                <a:spLocks noChangeShapeType="1"/>
              </p:cNvSpPr>
              <p:nvPr/>
            </p:nvSpPr>
            <p:spPr bwMode="auto">
              <a:xfrm flipH="1">
                <a:off x="3797" y="2061"/>
                <a:ext cx="5"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6" name="Line 221"/>
              <p:cNvSpPr>
                <a:spLocks noChangeShapeType="1"/>
              </p:cNvSpPr>
              <p:nvPr/>
            </p:nvSpPr>
            <p:spPr bwMode="auto">
              <a:xfrm>
                <a:off x="3797" y="206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7" name="Line 222"/>
              <p:cNvSpPr>
                <a:spLocks noChangeShapeType="1"/>
              </p:cNvSpPr>
              <p:nvPr/>
            </p:nvSpPr>
            <p:spPr bwMode="auto">
              <a:xfrm>
                <a:off x="3817" y="2069"/>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8" name="Line 223"/>
              <p:cNvSpPr>
                <a:spLocks noChangeShapeType="1"/>
              </p:cNvSpPr>
              <p:nvPr/>
            </p:nvSpPr>
            <p:spPr bwMode="auto">
              <a:xfrm>
                <a:off x="3837" y="2074"/>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599" name="Line 224"/>
              <p:cNvSpPr>
                <a:spLocks noChangeShapeType="1"/>
              </p:cNvSpPr>
              <p:nvPr/>
            </p:nvSpPr>
            <p:spPr bwMode="auto">
              <a:xfrm>
                <a:off x="3852" y="207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0" name="Line 225"/>
              <p:cNvSpPr>
                <a:spLocks noChangeShapeType="1"/>
              </p:cNvSpPr>
              <p:nvPr/>
            </p:nvSpPr>
            <p:spPr bwMode="auto">
              <a:xfrm>
                <a:off x="3873" y="208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1" name="Line 226"/>
              <p:cNvSpPr>
                <a:spLocks noChangeShapeType="1"/>
              </p:cNvSpPr>
              <p:nvPr/>
            </p:nvSpPr>
            <p:spPr bwMode="auto">
              <a:xfrm>
                <a:off x="3896" y="208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2" name="Line 227"/>
              <p:cNvSpPr>
                <a:spLocks noChangeShapeType="1"/>
              </p:cNvSpPr>
              <p:nvPr/>
            </p:nvSpPr>
            <p:spPr bwMode="auto">
              <a:xfrm>
                <a:off x="3913" y="2090"/>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3" name="Line 228"/>
              <p:cNvSpPr>
                <a:spLocks noChangeShapeType="1"/>
              </p:cNvSpPr>
              <p:nvPr/>
            </p:nvSpPr>
            <p:spPr bwMode="auto">
              <a:xfrm flipV="1">
                <a:off x="4106" y="2123"/>
                <a:ext cx="6"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4" name="Line 229"/>
              <p:cNvSpPr>
                <a:spLocks noChangeShapeType="1"/>
              </p:cNvSpPr>
              <p:nvPr/>
            </p:nvSpPr>
            <p:spPr bwMode="auto">
              <a:xfrm>
                <a:off x="4106" y="2130"/>
                <a:ext cx="2"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5" name="Line 230"/>
              <p:cNvSpPr>
                <a:spLocks noChangeShapeType="1"/>
              </p:cNvSpPr>
              <p:nvPr/>
            </p:nvSpPr>
            <p:spPr bwMode="auto">
              <a:xfrm flipH="1">
                <a:off x="4089" y="2121"/>
                <a:ext cx="5"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6" name="Line 231"/>
              <p:cNvSpPr>
                <a:spLocks noChangeShapeType="1"/>
              </p:cNvSpPr>
              <p:nvPr/>
            </p:nvSpPr>
            <p:spPr bwMode="auto">
              <a:xfrm flipH="1">
                <a:off x="4043" y="2111"/>
                <a:ext cx="7"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7" name="Line 232"/>
              <p:cNvSpPr>
                <a:spLocks noChangeShapeType="1"/>
              </p:cNvSpPr>
              <p:nvPr/>
            </p:nvSpPr>
            <p:spPr bwMode="auto">
              <a:xfrm flipH="1">
                <a:off x="4065" y="2116"/>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8" name="Line 233"/>
              <p:cNvSpPr>
                <a:spLocks noChangeShapeType="1"/>
              </p:cNvSpPr>
              <p:nvPr/>
            </p:nvSpPr>
            <p:spPr bwMode="auto">
              <a:xfrm flipH="1">
                <a:off x="3999" y="2102"/>
                <a:ext cx="8"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09" name="Line 234"/>
              <p:cNvSpPr>
                <a:spLocks noChangeShapeType="1"/>
              </p:cNvSpPr>
              <p:nvPr/>
            </p:nvSpPr>
            <p:spPr bwMode="auto">
              <a:xfrm flipH="1">
                <a:off x="4022" y="2107"/>
                <a:ext cx="7"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0" name="Line 235"/>
              <p:cNvSpPr>
                <a:spLocks noChangeShapeType="1"/>
              </p:cNvSpPr>
              <p:nvPr/>
            </p:nvSpPr>
            <p:spPr bwMode="auto">
              <a:xfrm flipH="1">
                <a:off x="3979" y="2098"/>
                <a:ext cx="6"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1" name="Line 236"/>
              <p:cNvSpPr>
                <a:spLocks noChangeShapeType="1"/>
              </p:cNvSpPr>
              <p:nvPr/>
            </p:nvSpPr>
            <p:spPr bwMode="auto">
              <a:xfrm flipH="1">
                <a:off x="3956" y="2093"/>
                <a:ext cx="6"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2" name="Line 237"/>
              <p:cNvSpPr>
                <a:spLocks noChangeShapeType="1"/>
              </p:cNvSpPr>
              <p:nvPr/>
            </p:nvSpPr>
            <p:spPr bwMode="auto">
              <a:xfrm>
                <a:off x="3935" y="209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3" name="Line 238"/>
              <p:cNvSpPr>
                <a:spLocks noChangeShapeType="1"/>
              </p:cNvSpPr>
              <p:nvPr/>
            </p:nvSpPr>
            <p:spPr bwMode="auto">
              <a:xfrm>
                <a:off x="3956" y="2099"/>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4" name="Line 239"/>
              <p:cNvSpPr>
                <a:spLocks noChangeShapeType="1"/>
              </p:cNvSpPr>
              <p:nvPr/>
            </p:nvSpPr>
            <p:spPr bwMode="auto">
              <a:xfrm>
                <a:off x="3979" y="210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5" name="Line 240"/>
              <p:cNvSpPr>
                <a:spLocks noChangeShapeType="1"/>
              </p:cNvSpPr>
              <p:nvPr/>
            </p:nvSpPr>
            <p:spPr bwMode="auto">
              <a:xfrm>
                <a:off x="3999" y="210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6" name="Line 241"/>
              <p:cNvSpPr>
                <a:spLocks noChangeShapeType="1"/>
              </p:cNvSpPr>
              <p:nvPr/>
            </p:nvSpPr>
            <p:spPr bwMode="auto">
              <a:xfrm>
                <a:off x="4022" y="211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7" name="Line 242"/>
              <p:cNvSpPr>
                <a:spLocks noChangeShapeType="1"/>
              </p:cNvSpPr>
              <p:nvPr/>
            </p:nvSpPr>
            <p:spPr bwMode="auto">
              <a:xfrm>
                <a:off x="4042" y="211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8" name="Line 243"/>
              <p:cNvSpPr>
                <a:spLocks noChangeShapeType="1"/>
              </p:cNvSpPr>
              <p:nvPr/>
            </p:nvSpPr>
            <p:spPr bwMode="auto">
              <a:xfrm>
                <a:off x="4065" y="2121"/>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19" name="Line 244"/>
              <p:cNvSpPr>
                <a:spLocks noChangeShapeType="1"/>
              </p:cNvSpPr>
              <p:nvPr/>
            </p:nvSpPr>
            <p:spPr bwMode="auto">
              <a:xfrm>
                <a:off x="4089" y="212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20" name="Line 245"/>
              <p:cNvSpPr>
                <a:spLocks noChangeShapeType="1"/>
              </p:cNvSpPr>
              <p:nvPr/>
            </p:nvSpPr>
            <p:spPr bwMode="auto">
              <a:xfrm>
                <a:off x="3785" y="2063"/>
                <a:ext cx="321" cy="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21" name="Freeform 246"/>
              <p:cNvSpPr>
                <a:spLocks/>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22" name="Freeform 247"/>
              <p:cNvSpPr>
                <a:spLocks/>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23" name="Line 248"/>
              <p:cNvSpPr>
                <a:spLocks noChangeShapeType="1"/>
              </p:cNvSpPr>
              <p:nvPr/>
            </p:nvSpPr>
            <p:spPr bwMode="auto">
              <a:xfrm flipH="1" flipV="1">
                <a:off x="3756" y="2080"/>
                <a:ext cx="14"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24" name="Line 249"/>
              <p:cNvSpPr>
                <a:spLocks noChangeShapeType="1"/>
              </p:cNvSpPr>
              <p:nvPr/>
            </p:nvSpPr>
            <p:spPr bwMode="auto">
              <a:xfrm>
                <a:off x="3740" y="2089"/>
                <a:ext cx="19"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25" name="Line 250"/>
              <p:cNvSpPr>
                <a:spLocks noChangeShapeType="1"/>
              </p:cNvSpPr>
              <p:nvPr/>
            </p:nvSpPr>
            <p:spPr bwMode="auto">
              <a:xfrm flipV="1">
                <a:off x="3740" y="2089"/>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26" name="Freeform 251"/>
              <p:cNvSpPr>
                <a:spLocks/>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27" name="Freeform 252"/>
              <p:cNvSpPr>
                <a:spLocks/>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28" name="Line 253"/>
              <p:cNvSpPr>
                <a:spLocks noChangeShapeType="1"/>
              </p:cNvSpPr>
              <p:nvPr/>
            </p:nvSpPr>
            <p:spPr bwMode="auto">
              <a:xfrm>
                <a:off x="3734" y="210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29" name="Line 254"/>
              <p:cNvSpPr>
                <a:spLocks noChangeShapeType="1"/>
              </p:cNvSpPr>
              <p:nvPr/>
            </p:nvSpPr>
            <p:spPr bwMode="auto">
              <a:xfrm>
                <a:off x="3750" y="211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30" name="Line 255"/>
              <p:cNvSpPr>
                <a:spLocks noChangeShapeType="1"/>
              </p:cNvSpPr>
              <p:nvPr/>
            </p:nvSpPr>
            <p:spPr bwMode="auto">
              <a:xfrm>
                <a:off x="3773" y="211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31" name="Line 256"/>
              <p:cNvSpPr>
                <a:spLocks noChangeShapeType="1"/>
              </p:cNvSpPr>
              <p:nvPr/>
            </p:nvSpPr>
            <p:spPr bwMode="auto">
              <a:xfrm flipV="1">
                <a:off x="3734" y="2101"/>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32" name="Line 257"/>
              <p:cNvSpPr>
                <a:spLocks noChangeShapeType="1"/>
              </p:cNvSpPr>
              <p:nvPr/>
            </p:nvSpPr>
            <p:spPr bwMode="auto">
              <a:xfrm flipV="1">
                <a:off x="3750" y="2104"/>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33" name="Line 258"/>
              <p:cNvSpPr>
                <a:spLocks noChangeShapeType="1"/>
              </p:cNvSpPr>
              <p:nvPr/>
            </p:nvSpPr>
            <p:spPr bwMode="auto">
              <a:xfrm flipV="1">
                <a:off x="3773" y="2110"/>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34" name="Line 259"/>
              <p:cNvSpPr>
                <a:spLocks noChangeShapeType="1"/>
              </p:cNvSpPr>
              <p:nvPr/>
            </p:nvSpPr>
            <p:spPr bwMode="auto">
              <a:xfrm>
                <a:off x="3718" y="2103"/>
                <a:ext cx="85"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35" name="Freeform 260"/>
              <p:cNvSpPr>
                <a:spLocks/>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36" name="Freeform 261"/>
              <p:cNvSpPr>
                <a:spLocks/>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37" name="Line 262"/>
              <p:cNvSpPr>
                <a:spLocks noChangeShapeType="1"/>
              </p:cNvSpPr>
              <p:nvPr/>
            </p:nvSpPr>
            <p:spPr bwMode="auto">
              <a:xfrm flipV="1">
                <a:off x="4030" y="2165"/>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38" name="Line 263"/>
              <p:cNvSpPr>
                <a:spLocks noChangeShapeType="1"/>
              </p:cNvSpPr>
              <p:nvPr/>
            </p:nvSpPr>
            <p:spPr bwMode="auto">
              <a:xfrm flipV="1">
                <a:off x="4007" y="2160"/>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39" name="Line 264"/>
              <p:cNvSpPr>
                <a:spLocks noChangeShapeType="1"/>
              </p:cNvSpPr>
              <p:nvPr/>
            </p:nvSpPr>
            <p:spPr bwMode="auto">
              <a:xfrm flipV="1">
                <a:off x="3985" y="2155"/>
                <a:ext cx="7"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40" name="Line 265"/>
              <p:cNvSpPr>
                <a:spLocks noChangeShapeType="1"/>
              </p:cNvSpPr>
              <p:nvPr/>
            </p:nvSpPr>
            <p:spPr bwMode="auto">
              <a:xfrm flipV="1">
                <a:off x="3960" y="2150"/>
                <a:ext cx="8"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41" name="Line 266"/>
              <p:cNvSpPr>
                <a:spLocks noChangeShapeType="1"/>
              </p:cNvSpPr>
              <p:nvPr/>
            </p:nvSpPr>
            <p:spPr bwMode="auto">
              <a:xfrm>
                <a:off x="3960" y="2157"/>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42" name="Line 267"/>
              <p:cNvSpPr>
                <a:spLocks noChangeShapeType="1"/>
              </p:cNvSpPr>
              <p:nvPr/>
            </p:nvSpPr>
            <p:spPr bwMode="auto">
              <a:xfrm>
                <a:off x="3984" y="2162"/>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43" name="Line 268"/>
              <p:cNvSpPr>
                <a:spLocks noChangeShapeType="1"/>
              </p:cNvSpPr>
              <p:nvPr/>
            </p:nvSpPr>
            <p:spPr bwMode="auto">
              <a:xfrm>
                <a:off x="4007" y="2168"/>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44" name="Line 269"/>
              <p:cNvSpPr>
                <a:spLocks noChangeShapeType="1"/>
              </p:cNvSpPr>
              <p:nvPr/>
            </p:nvSpPr>
            <p:spPr bwMode="auto">
              <a:xfrm>
                <a:off x="4030" y="2172"/>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45" name="Line 270"/>
              <p:cNvSpPr>
                <a:spLocks noChangeShapeType="1"/>
              </p:cNvSpPr>
              <p:nvPr/>
            </p:nvSpPr>
            <p:spPr bwMode="auto">
              <a:xfrm>
                <a:off x="3928" y="2149"/>
                <a:ext cx="118" cy="2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46" name="Line 271"/>
              <p:cNvSpPr>
                <a:spLocks noChangeShapeType="1"/>
              </p:cNvSpPr>
              <p:nvPr/>
            </p:nvSpPr>
            <p:spPr bwMode="auto">
              <a:xfrm flipV="1">
                <a:off x="4047" y="2169"/>
                <a:ext cx="9"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47" name="Line 272"/>
              <p:cNvSpPr>
                <a:spLocks noChangeShapeType="1"/>
              </p:cNvSpPr>
              <p:nvPr/>
            </p:nvSpPr>
            <p:spPr bwMode="auto">
              <a:xfrm>
                <a:off x="4046" y="2176"/>
                <a:ext cx="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48" name="Freeform 273"/>
              <p:cNvSpPr>
                <a:spLocks/>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49" name="Freeform 274"/>
              <p:cNvSpPr>
                <a:spLocks/>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50" name="Line 275"/>
              <p:cNvSpPr>
                <a:spLocks noChangeShapeType="1"/>
              </p:cNvSpPr>
              <p:nvPr/>
            </p:nvSpPr>
            <p:spPr bwMode="auto">
              <a:xfrm flipH="1" flipV="1">
                <a:off x="3801" y="2122"/>
                <a:ext cx="128"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51" name="Line 276"/>
              <p:cNvSpPr>
                <a:spLocks noChangeShapeType="1"/>
              </p:cNvSpPr>
              <p:nvPr/>
            </p:nvSpPr>
            <p:spPr bwMode="auto">
              <a:xfrm>
                <a:off x="4128" y="2128"/>
                <a:ext cx="1"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52" name="Freeform 277"/>
              <p:cNvSpPr>
                <a:spLocks/>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53" name="Freeform 278"/>
              <p:cNvSpPr>
                <a:spLocks/>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54" name="Freeform 279"/>
              <p:cNvSpPr>
                <a:spLocks/>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55" name="Freeform 280"/>
              <p:cNvSpPr>
                <a:spLocks/>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56" name="Line 281"/>
              <p:cNvSpPr>
                <a:spLocks noChangeShapeType="1"/>
              </p:cNvSpPr>
              <p:nvPr/>
            </p:nvSpPr>
            <p:spPr bwMode="auto">
              <a:xfrm>
                <a:off x="3868" y="2017"/>
                <a:ext cx="9"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57" name="Freeform 282"/>
              <p:cNvSpPr>
                <a:spLocks/>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58" name="Freeform 283"/>
              <p:cNvSpPr>
                <a:spLocks/>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59" name="Freeform 284"/>
              <p:cNvSpPr>
                <a:spLocks/>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60" name="Freeform 285"/>
              <p:cNvSpPr>
                <a:spLocks/>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61" name="Freeform 286"/>
              <p:cNvSpPr>
                <a:spLocks/>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close/>
                  </a:path>
                </a:pathLst>
              </a:custGeom>
              <a:solidFill>
                <a:srgbClr val="4F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62" name="Freeform 287"/>
              <p:cNvSpPr>
                <a:spLocks/>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63" name="Freeform 288"/>
              <p:cNvSpPr>
                <a:spLocks/>
              </p:cNvSpPr>
              <p:nvPr/>
            </p:nvSpPr>
            <p:spPr bwMode="auto">
              <a:xfrm>
                <a:off x="3885" y="2033"/>
                <a:ext cx="10" cy="10"/>
              </a:xfrm>
              <a:custGeom>
                <a:avLst/>
                <a:gdLst>
                  <a:gd name="T0" fmla="*/ 0 w 96"/>
                  <a:gd name="T1" fmla="*/ 0 h 125"/>
                  <a:gd name="T2" fmla="*/ 0 w 96"/>
                  <a:gd name="T3" fmla="*/ 0 h 125"/>
                  <a:gd name="T4" fmla="*/ 0 w 96"/>
                  <a:gd name="T5" fmla="*/ 0 h 125"/>
                  <a:gd name="T6" fmla="*/ 0 w 96"/>
                  <a:gd name="T7" fmla="*/ 0 h 125"/>
                  <a:gd name="T8" fmla="*/ 0 w 96"/>
                  <a:gd name="T9" fmla="*/ 0 h 125"/>
                  <a:gd name="T10" fmla="*/ 0 w 96"/>
                  <a:gd name="T11" fmla="*/ 0 h 125"/>
                  <a:gd name="T12" fmla="*/ 0 w 96"/>
                  <a:gd name="T13" fmla="*/ 0 h 125"/>
                  <a:gd name="T14" fmla="*/ 0 w 96"/>
                  <a:gd name="T15" fmla="*/ 0 h 125"/>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25"/>
                  <a:gd name="T26" fmla="*/ 96 w 96"/>
                  <a:gd name="T27" fmla="*/ 125 h 1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25">
                    <a:moveTo>
                      <a:pt x="67" y="0"/>
                    </a:moveTo>
                    <a:lnTo>
                      <a:pt x="0" y="60"/>
                    </a:lnTo>
                    <a:lnTo>
                      <a:pt x="0" y="119"/>
                    </a:lnTo>
                    <a:lnTo>
                      <a:pt x="22" y="125"/>
                    </a:lnTo>
                    <a:lnTo>
                      <a:pt x="22" y="66"/>
                    </a:lnTo>
                    <a:lnTo>
                      <a:pt x="31" y="66"/>
                    </a:lnTo>
                    <a:lnTo>
                      <a:pt x="96" y="0"/>
                    </a:lnTo>
                    <a:lnTo>
                      <a:pt x="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64" name="Line 289"/>
              <p:cNvSpPr>
                <a:spLocks noChangeShapeType="1"/>
              </p:cNvSpPr>
              <p:nvPr/>
            </p:nvSpPr>
            <p:spPr bwMode="auto">
              <a:xfrm flipV="1">
                <a:off x="3900" y="2036"/>
                <a:ext cx="7"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65" name="Line 290"/>
              <p:cNvSpPr>
                <a:spLocks noChangeShapeType="1"/>
              </p:cNvSpPr>
              <p:nvPr/>
            </p:nvSpPr>
            <p:spPr bwMode="auto">
              <a:xfrm>
                <a:off x="3907" y="20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66" name="Line 291"/>
              <p:cNvSpPr>
                <a:spLocks noChangeShapeType="1"/>
              </p:cNvSpPr>
              <p:nvPr/>
            </p:nvSpPr>
            <p:spPr bwMode="auto">
              <a:xfrm flipH="1">
                <a:off x="3905" y="2037"/>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67" name="Line 292"/>
              <p:cNvSpPr>
                <a:spLocks noChangeShapeType="1"/>
              </p:cNvSpPr>
              <p:nvPr/>
            </p:nvSpPr>
            <p:spPr bwMode="auto">
              <a:xfrm flipV="1">
                <a:off x="3938" y="2043"/>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68" name="Line 293"/>
              <p:cNvSpPr>
                <a:spLocks noChangeShapeType="1"/>
              </p:cNvSpPr>
              <p:nvPr/>
            </p:nvSpPr>
            <p:spPr bwMode="auto">
              <a:xfrm>
                <a:off x="3944" y="2043"/>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69" name="Line 294"/>
              <p:cNvSpPr>
                <a:spLocks noChangeShapeType="1"/>
              </p:cNvSpPr>
              <p:nvPr/>
            </p:nvSpPr>
            <p:spPr bwMode="auto">
              <a:xfrm flipH="1">
                <a:off x="3942" y="2043"/>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0" name="Line 295"/>
              <p:cNvSpPr>
                <a:spLocks noChangeShapeType="1"/>
              </p:cNvSpPr>
              <p:nvPr/>
            </p:nvSpPr>
            <p:spPr bwMode="auto">
              <a:xfrm flipV="1">
                <a:off x="3948" y="2045"/>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1" name="Line 296"/>
              <p:cNvSpPr>
                <a:spLocks noChangeShapeType="1"/>
              </p:cNvSpPr>
              <p:nvPr/>
            </p:nvSpPr>
            <p:spPr bwMode="auto">
              <a:xfrm>
                <a:off x="3954" y="204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2" name="Line 297"/>
              <p:cNvSpPr>
                <a:spLocks noChangeShapeType="1"/>
              </p:cNvSpPr>
              <p:nvPr/>
            </p:nvSpPr>
            <p:spPr bwMode="auto">
              <a:xfrm flipH="1">
                <a:off x="3951" y="2046"/>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3" name="Line 298"/>
              <p:cNvSpPr>
                <a:spLocks noChangeShapeType="1"/>
              </p:cNvSpPr>
              <p:nvPr/>
            </p:nvSpPr>
            <p:spPr bwMode="auto">
              <a:xfrm flipV="1">
                <a:off x="3909" y="2038"/>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4" name="Line 299"/>
              <p:cNvSpPr>
                <a:spLocks noChangeShapeType="1"/>
              </p:cNvSpPr>
              <p:nvPr/>
            </p:nvSpPr>
            <p:spPr bwMode="auto">
              <a:xfrm>
                <a:off x="3917" y="203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5" name="Line 300"/>
              <p:cNvSpPr>
                <a:spLocks noChangeShapeType="1"/>
              </p:cNvSpPr>
              <p:nvPr/>
            </p:nvSpPr>
            <p:spPr bwMode="auto">
              <a:xfrm flipH="1">
                <a:off x="3914" y="2039"/>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6" name="Line 301"/>
              <p:cNvSpPr>
                <a:spLocks noChangeShapeType="1"/>
              </p:cNvSpPr>
              <p:nvPr/>
            </p:nvSpPr>
            <p:spPr bwMode="auto">
              <a:xfrm flipV="1">
                <a:off x="3917" y="2039"/>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7" name="Line 302"/>
              <p:cNvSpPr>
                <a:spLocks noChangeShapeType="1"/>
              </p:cNvSpPr>
              <p:nvPr/>
            </p:nvSpPr>
            <p:spPr bwMode="auto">
              <a:xfrm>
                <a:off x="3925" y="203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8" name="Line 303"/>
              <p:cNvSpPr>
                <a:spLocks noChangeShapeType="1"/>
              </p:cNvSpPr>
              <p:nvPr/>
            </p:nvSpPr>
            <p:spPr bwMode="auto">
              <a:xfrm flipH="1">
                <a:off x="3923" y="2041"/>
                <a:ext cx="5"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79" name="Line 304"/>
              <p:cNvSpPr>
                <a:spLocks noChangeShapeType="1"/>
              </p:cNvSpPr>
              <p:nvPr/>
            </p:nvSpPr>
            <p:spPr bwMode="auto">
              <a:xfrm flipV="1">
                <a:off x="3928" y="2041"/>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80" name="Line 305"/>
              <p:cNvSpPr>
                <a:spLocks noChangeShapeType="1"/>
              </p:cNvSpPr>
              <p:nvPr/>
            </p:nvSpPr>
            <p:spPr bwMode="auto">
              <a:xfrm>
                <a:off x="3934" y="2041"/>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81" name="Line 306"/>
              <p:cNvSpPr>
                <a:spLocks noChangeShapeType="1"/>
              </p:cNvSpPr>
              <p:nvPr/>
            </p:nvSpPr>
            <p:spPr bwMode="auto">
              <a:xfrm flipH="1">
                <a:off x="3931" y="2042"/>
                <a:ext cx="7"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82" name="Freeform 307"/>
              <p:cNvSpPr>
                <a:spLocks/>
              </p:cNvSpPr>
              <p:nvPr/>
            </p:nvSpPr>
            <p:spPr bwMode="auto">
              <a:xfrm>
                <a:off x="3874" y="2031"/>
                <a:ext cx="9" cy="11"/>
              </a:xfrm>
              <a:custGeom>
                <a:avLst/>
                <a:gdLst>
                  <a:gd name="T0" fmla="*/ 0 w 93"/>
                  <a:gd name="T1" fmla="*/ 0 h 141"/>
                  <a:gd name="T2" fmla="*/ 0 w 93"/>
                  <a:gd name="T3" fmla="*/ 0 h 141"/>
                  <a:gd name="T4" fmla="*/ 0 w 93"/>
                  <a:gd name="T5" fmla="*/ 0 h 141"/>
                  <a:gd name="T6" fmla="*/ 0 w 93"/>
                  <a:gd name="T7" fmla="*/ 0 h 141"/>
                  <a:gd name="T8" fmla="*/ 0 w 93"/>
                  <a:gd name="T9" fmla="*/ 0 h 141"/>
                  <a:gd name="T10" fmla="*/ 0 w 93"/>
                  <a:gd name="T11" fmla="*/ 0 h 141"/>
                  <a:gd name="T12" fmla="*/ 0 w 93"/>
                  <a:gd name="T13" fmla="*/ 0 h 141"/>
                  <a:gd name="T14" fmla="*/ 0 60000 65536"/>
                  <a:gd name="T15" fmla="*/ 0 60000 65536"/>
                  <a:gd name="T16" fmla="*/ 0 60000 65536"/>
                  <a:gd name="T17" fmla="*/ 0 60000 65536"/>
                  <a:gd name="T18" fmla="*/ 0 60000 65536"/>
                  <a:gd name="T19" fmla="*/ 0 60000 65536"/>
                  <a:gd name="T20" fmla="*/ 0 60000 65536"/>
                  <a:gd name="T21" fmla="*/ 0 w 93"/>
                  <a:gd name="T22" fmla="*/ 0 h 141"/>
                  <a:gd name="T23" fmla="*/ 93 w 93"/>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141">
                    <a:moveTo>
                      <a:pt x="65" y="0"/>
                    </a:moveTo>
                    <a:lnTo>
                      <a:pt x="0" y="59"/>
                    </a:lnTo>
                    <a:lnTo>
                      <a:pt x="0" y="141"/>
                    </a:lnTo>
                    <a:lnTo>
                      <a:pt x="28" y="141"/>
                    </a:lnTo>
                    <a:lnTo>
                      <a:pt x="28" y="68"/>
                    </a:lnTo>
                    <a:lnTo>
                      <a:pt x="93" y="8"/>
                    </a:lnTo>
                    <a:lnTo>
                      <a:pt x="6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83" name="Freeform 308"/>
              <p:cNvSpPr>
                <a:spLocks/>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84" name="Freeform 309"/>
              <p:cNvSpPr>
                <a:spLocks/>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85" name="Freeform 310"/>
              <p:cNvSpPr>
                <a:spLocks/>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86" name="Freeform 311"/>
              <p:cNvSpPr>
                <a:spLocks/>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87" name="Freeform 312"/>
              <p:cNvSpPr>
                <a:spLocks/>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88" name="Freeform 313"/>
              <p:cNvSpPr>
                <a:spLocks/>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89" name="Line 314"/>
              <p:cNvSpPr>
                <a:spLocks noChangeShapeType="1"/>
              </p:cNvSpPr>
              <p:nvPr/>
            </p:nvSpPr>
            <p:spPr bwMode="auto">
              <a:xfrm>
                <a:off x="3823" y="2008"/>
                <a:ext cx="4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90" name="Line 315"/>
              <p:cNvSpPr>
                <a:spLocks noChangeShapeType="1"/>
              </p:cNvSpPr>
              <p:nvPr/>
            </p:nvSpPr>
            <p:spPr bwMode="auto">
              <a:xfrm>
                <a:off x="4116" y="2063"/>
                <a:ext cx="42"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91" name="Freeform 316"/>
              <p:cNvSpPr>
                <a:spLocks/>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92" name="Freeform 317"/>
              <p:cNvSpPr>
                <a:spLocks/>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93" name="Line 318"/>
              <p:cNvSpPr>
                <a:spLocks noChangeShapeType="1"/>
              </p:cNvSpPr>
              <p:nvPr/>
            </p:nvSpPr>
            <p:spPr bwMode="auto">
              <a:xfrm>
                <a:off x="3839" y="1969"/>
                <a:ext cx="1"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94" name="Freeform 319"/>
              <p:cNvSpPr>
                <a:spLocks/>
              </p:cNvSpPr>
              <p:nvPr/>
            </p:nvSpPr>
            <p:spPr bwMode="auto">
              <a:xfrm>
                <a:off x="4172" y="1928"/>
                <a:ext cx="47" cy="99"/>
              </a:xfrm>
              <a:custGeom>
                <a:avLst/>
                <a:gdLst>
                  <a:gd name="T0" fmla="*/ 0 w 466"/>
                  <a:gd name="T1" fmla="*/ 0 h 1284"/>
                  <a:gd name="T2" fmla="*/ 0 w 466"/>
                  <a:gd name="T3" fmla="*/ 0 h 1284"/>
                  <a:gd name="T4" fmla="*/ 0 w 466"/>
                  <a:gd name="T5" fmla="*/ 0 h 1284"/>
                  <a:gd name="T6" fmla="*/ 0 w 466"/>
                  <a:gd name="T7" fmla="*/ 0 h 1284"/>
                  <a:gd name="T8" fmla="*/ 0 w 466"/>
                  <a:gd name="T9" fmla="*/ 0 h 1284"/>
                  <a:gd name="T10" fmla="*/ 0 w 466"/>
                  <a:gd name="T11" fmla="*/ 0 h 1284"/>
                  <a:gd name="T12" fmla="*/ 0 w 466"/>
                  <a:gd name="T13" fmla="*/ 0 h 1284"/>
                  <a:gd name="T14" fmla="*/ 0 w 466"/>
                  <a:gd name="T15" fmla="*/ 0 h 1284"/>
                  <a:gd name="T16" fmla="*/ 0 w 466"/>
                  <a:gd name="T17" fmla="*/ 0 h 1284"/>
                  <a:gd name="T18" fmla="*/ 0 w 466"/>
                  <a:gd name="T19" fmla="*/ 0 h 1284"/>
                  <a:gd name="T20" fmla="*/ 0 w 466"/>
                  <a:gd name="T21" fmla="*/ 0 h 1284"/>
                  <a:gd name="T22" fmla="*/ 0 w 466"/>
                  <a:gd name="T23" fmla="*/ 0 h 1284"/>
                  <a:gd name="T24" fmla="*/ 0 w 466"/>
                  <a:gd name="T25" fmla="*/ 0 h 1284"/>
                  <a:gd name="T26" fmla="*/ 0 w 466"/>
                  <a:gd name="T27" fmla="*/ 0 h 1284"/>
                  <a:gd name="T28" fmla="*/ 0 w 466"/>
                  <a:gd name="T29" fmla="*/ 0 h 1284"/>
                  <a:gd name="T30" fmla="*/ 0 w 466"/>
                  <a:gd name="T31" fmla="*/ 0 h 1284"/>
                  <a:gd name="T32" fmla="*/ 0 w 466"/>
                  <a:gd name="T33" fmla="*/ 0 h 1284"/>
                  <a:gd name="T34" fmla="*/ 0 w 466"/>
                  <a:gd name="T35" fmla="*/ 0 h 1284"/>
                  <a:gd name="T36" fmla="*/ 0 w 466"/>
                  <a:gd name="T37" fmla="*/ 0 h 1284"/>
                  <a:gd name="T38" fmla="*/ 0 w 466"/>
                  <a:gd name="T39" fmla="*/ 0 h 1284"/>
                  <a:gd name="T40" fmla="*/ 0 w 466"/>
                  <a:gd name="T41" fmla="*/ 0 h 1284"/>
                  <a:gd name="T42" fmla="*/ 0 w 466"/>
                  <a:gd name="T43" fmla="*/ 0 h 1284"/>
                  <a:gd name="T44" fmla="*/ 0 w 466"/>
                  <a:gd name="T45" fmla="*/ 0 h 1284"/>
                  <a:gd name="T46" fmla="*/ 0 w 466"/>
                  <a:gd name="T47" fmla="*/ 0 h 1284"/>
                  <a:gd name="T48" fmla="*/ 0 w 466"/>
                  <a:gd name="T49" fmla="*/ 0 h 1284"/>
                  <a:gd name="T50" fmla="*/ 0 w 466"/>
                  <a:gd name="T51" fmla="*/ 0 h 1284"/>
                  <a:gd name="T52" fmla="*/ 0 w 466"/>
                  <a:gd name="T53" fmla="*/ 0 h 1284"/>
                  <a:gd name="T54" fmla="*/ 0 w 466"/>
                  <a:gd name="T55" fmla="*/ 0 h 1284"/>
                  <a:gd name="T56" fmla="*/ 0 w 466"/>
                  <a:gd name="T57" fmla="*/ 0 h 1284"/>
                  <a:gd name="T58" fmla="*/ 0 w 466"/>
                  <a:gd name="T59" fmla="*/ 0 h 1284"/>
                  <a:gd name="T60" fmla="*/ 0 w 466"/>
                  <a:gd name="T61" fmla="*/ 0 h 1284"/>
                  <a:gd name="T62" fmla="*/ 0 w 466"/>
                  <a:gd name="T63" fmla="*/ 0 h 1284"/>
                  <a:gd name="T64" fmla="*/ 0 w 466"/>
                  <a:gd name="T65" fmla="*/ 0 h 1284"/>
                  <a:gd name="T66" fmla="*/ 0 w 466"/>
                  <a:gd name="T67" fmla="*/ 0 h 1284"/>
                  <a:gd name="T68" fmla="*/ 0 w 466"/>
                  <a:gd name="T69" fmla="*/ 0 h 1284"/>
                  <a:gd name="T70" fmla="*/ 0 w 466"/>
                  <a:gd name="T71" fmla="*/ 0 h 1284"/>
                  <a:gd name="T72" fmla="*/ 0 w 466"/>
                  <a:gd name="T73" fmla="*/ 0 h 1284"/>
                  <a:gd name="T74" fmla="*/ 0 w 466"/>
                  <a:gd name="T75" fmla="*/ 0 h 1284"/>
                  <a:gd name="T76" fmla="*/ 0 w 466"/>
                  <a:gd name="T77" fmla="*/ 0 h 1284"/>
                  <a:gd name="T78" fmla="*/ 0 w 466"/>
                  <a:gd name="T79" fmla="*/ 0 h 1284"/>
                  <a:gd name="T80" fmla="*/ 0 w 466"/>
                  <a:gd name="T81" fmla="*/ 0 h 1284"/>
                  <a:gd name="T82" fmla="*/ 0 w 466"/>
                  <a:gd name="T83" fmla="*/ 0 h 1284"/>
                  <a:gd name="T84" fmla="*/ 0 w 466"/>
                  <a:gd name="T85" fmla="*/ 0 h 1284"/>
                  <a:gd name="T86" fmla="*/ 0 w 466"/>
                  <a:gd name="T87" fmla="*/ 0 h 1284"/>
                  <a:gd name="T88" fmla="*/ 0 w 466"/>
                  <a:gd name="T89" fmla="*/ 0 h 1284"/>
                  <a:gd name="T90" fmla="*/ 0 w 466"/>
                  <a:gd name="T91" fmla="*/ 0 h 1284"/>
                  <a:gd name="T92" fmla="*/ 0 w 466"/>
                  <a:gd name="T93" fmla="*/ 0 h 1284"/>
                  <a:gd name="T94" fmla="*/ 0 w 466"/>
                  <a:gd name="T95" fmla="*/ 0 h 1284"/>
                  <a:gd name="T96" fmla="*/ 0 w 466"/>
                  <a:gd name="T97" fmla="*/ 0 h 1284"/>
                  <a:gd name="T98" fmla="*/ 0 w 466"/>
                  <a:gd name="T99" fmla="*/ 0 h 1284"/>
                  <a:gd name="T100" fmla="*/ 0 w 466"/>
                  <a:gd name="T101" fmla="*/ 0 h 1284"/>
                  <a:gd name="T102" fmla="*/ 0 w 466"/>
                  <a:gd name="T103" fmla="*/ 0 h 1284"/>
                  <a:gd name="T104" fmla="*/ 0 w 466"/>
                  <a:gd name="T105" fmla="*/ 0 h 1284"/>
                  <a:gd name="T106" fmla="*/ 0 w 466"/>
                  <a:gd name="T107" fmla="*/ 0 h 1284"/>
                  <a:gd name="T108" fmla="*/ 0 w 466"/>
                  <a:gd name="T109" fmla="*/ 0 h 1284"/>
                  <a:gd name="T110" fmla="*/ 0 w 466"/>
                  <a:gd name="T111" fmla="*/ 0 h 1284"/>
                  <a:gd name="T112" fmla="*/ 0 w 466"/>
                  <a:gd name="T113" fmla="*/ 0 h 12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66"/>
                  <a:gd name="T172" fmla="*/ 0 h 1284"/>
                  <a:gd name="T173" fmla="*/ 466 w 466"/>
                  <a:gd name="T174" fmla="*/ 1284 h 12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66" h="1284">
                    <a:moveTo>
                      <a:pt x="59" y="0"/>
                    </a:moveTo>
                    <a:lnTo>
                      <a:pt x="50" y="0"/>
                    </a:lnTo>
                    <a:lnTo>
                      <a:pt x="50" y="24"/>
                    </a:lnTo>
                    <a:lnTo>
                      <a:pt x="37" y="24"/>
                    </a:lnTo>
                    <a:lnTo>
                      <a:pt x="37" y="38"/>
                    </a:lnTo>
                    <a:lnTo>
                      <a:pt x="65" y="38"/>
                    </a:lnTo>
                    <a:lnTo>
                      <a:pt x="65" y="46"/>
                    </a:lnTo>
                    <a:lnTo>
                      <a:pt x="102" y="46"/>
                    </a:lnTo>
                    <a:lnTo>
                      <a:pt x="102" y="52"/>
                    </a:lnTo>
                    <a:lnTo>
                      <a:pt x="132" y="52"/>
                    </a:lnTo>
                    <a:lnTo>
                      <a:pt x="132" y="60"/>
                    </a:lnTo>
                    <a:lnTo>
                      <a:pt x="168" y="60"/>
                    </a:lnTo>
                    <a:lnTo>
                      <a:pt x="168" y="66"/>
                    </a:lnTo>
                    <a:lnTo>
                      <a:pt x="196" y="66"/>
                    </a:lnTo>
                    <a:lnTo>
                      <a:pt x="196" y="75"/>
                    </a:lnTo>
                    <a:lnTo>
                      <a:pt x="227" y="75"/>
                    </a:lnTo>
                    <a:lnTo>
                      <a:pt x="227" y="83"/>
                    </a:lnTo>
                    <a:lnTo>
                      <a:pt x="255" y="83"/>
                    </a:lnTo>
                    <a:lnTo>
                      <a:pt x="255" y="97"/>
                    </a:lnTo>
                    <a:lnTo>
                      <a:pt x="283" y="97"/>
                    </a:lnTo>
                    <a:lnTo>
                      <a:pt x="283" y="103"/>
                    </a:lnTo>
                    <a:lnTo>
                      <a:pt x="320" y="103"/>
                    </a:lnTo>
                    <a:lnTo>
                      <a:pt x="320" y="112"/>
                    </a:lnTo>
                    <a:lnTo>
                      <a:pt x="342" y="112"/>
                    </a:lnTo>
                    <a:lnTo>
                      <a:pt x="342" y="119"/>
                    </a:lnTo>
                    <a:lnTo>
                      <a:pt x="387" y="119"/>
                    </a:lnTo>
                    <a:lnTo>
                      <a:pt x="387" y="134"/>
                    </a:lnTo>
                    <a:lnTo>
                      <a:pt x="409" y="134"/>
                    </a:lnTo>
                    <a:lnTo>
                      <a:pt x="409" y="149"/>
                    </a:lnTo>
                    <a:lnTo>
                      <a:pt x="401" y="149"/>
                    </a:lnTo>
                    <a:lnTo>
                      <a:pt x="401" y="178"/>
                    </a:lnTo>
                    <a:lnTo>
                      <a:pt x="393" y="178"/>
                    </a:lnTo>
                    <a:lnTo>
                      <a:pt x="393" y="200"/>
                    </a:lnTo>
                    <a:lnTo>
                      <a:pt x="387" y="200"/>
                    </a:lnTo>
                    <a:lnTo>
                      <a:pt x="387" y="222"/>
                    </a:lnTo>
                    <a:lnTo>
                      <a:pt x="372" y="222"/>
                    </a:lnTo>
                    <a:lnTo>
                      <a:pt x="372" y="251"/>
                    </a:lnTo>
                    <a:lnTo>
                      <a:pt x="365" y="251"/>
                    </a:lnTo>
                    <a:lnTo>
                      <a:pt x="365" y="273"/>
                    </a:lnTo>
                    <a:lnTo>
                      <a:pt x="350" y="273"/>
                    </a:lnTo>
                    <a:lnTo>
                      <a:pt x="350" y="297"/>
                    </a:lnTo>
                    <a:lnTo>
                      <a:pt x="342" y="297"/>
                    </a:lnTo>
                    <a:lnTo>
                      <a:pt x="342" y="319"/>
                    </a:lnTo>
                    <a:lnTo>
                      <a:pt x="337" y="319"/>
                    </a:lnTo>
                    <a:lnTo>
                      <a:pt x="337" y="370"/>
                    </a:lnTo>
                    <a:lnTo>
                      <a:pt x="320" y="370"/>
                    </a:lnTo>
                    <a:lnTo>
                      <a:pt x="320" y="398"/>
                    </a:lnTo>
                    <a:lnTo>
                      <a:pt x="314" y="398"/>
                    </a:lnTo>
                    <a:lnTo>
                      <a:pt x="314" y="421"/>
                    </a:lnTo>
                    <a:lnTo>
                      <a:pt x="300" y="421"/>
                    </a:lnTo>
                    <a:lnTo>
                      <a:pt x="300" y="436"/>
                    </a:lnTo>
                    <a:lnTo>
                      <a:pt x="292" y="436"/>
                    </a:lnTo>
                    <a:lnTo>
                      <a:pt x="292" y="473"/>
                    </a:lnTo>
                    <a:lnTo>
                      <a:pt x="283" y="473"/>
                    </a:lnTo>
                    <a:lnTo>
                      <a:pt x="283" y="495"/>
                    </a:lnTo>
                    <a:lnTo>
                      <a:pt x="278" y="495"/>
                    </a:lnTo>
                    <a:lnTo>
                      <a:pt x="278" y="517"/>
                    </a:lnTo>
                    <a:lnTo>
                      <a:pt x="263" y="517"/>
                    </a:lnTo>
                    <a:lnTo>
                      <a:pt x="263" y="541"/>
                    </a:lnTo>
                    <a:lnTo>
                      <a:pt x="255" y="541"/>
                    </a:lnTo>
                    <a:lnTo>
                      <a:pt x="255" y="569"/>
                    </a:lnTo>
                    <a:lnTo>
                      <a:pt x="247" y="569"/>
                    </a:lnTo>
                    <a:lnTo>
                      <a:pt x="247" y="600"/>
                    </a:lnTo>
                    <a:lnTo>
                      <a:pt x="233" y="600"/>
                    </a:lnTo>
                    <a:lnTo>
                      <a:pt x="233" y="614"/>
                    </a:lnTo>
                    <a:lnTo>
                      <a:pt x="227" y="614"/>
                    </a:lnTo>
                    <a:lnTo>
                      <a:pt x="227" y="642"/>
                    </a:lnTo>
                    <a:lnTo>
                      <a:pt x="219" y="642"/>
                    </a:lnTo>
                    <a:lnTo>
                      <a:pt x="219" y="693"/>
                    </a:lnTo>
                    <a:lnTo>
                      <a:pt x="204" y="693"/>
                    </a:lnTo>
                    <a:lnTo>
                      <a:pt x="204" y="717"/>
                    </a:lnTo>
                    <a:lnTo>
                      <a:pt x="196" y="717"/>
                    </a:lnTo>
                    <a:lnTo>
                      <a:pt x="196" y="739"/>
                    </a:lnTo>
                    <a:lnTo>
                      <a:pt x="182" y="739"/>
                    </a:lnTo>
                    <a:lnTo>
                      <a:pt x="182" y="768"/>
                    </a:lnTo>
                    <a:lnTo>
                      <a:pt x="174" y="768"/>
                    </a:lnTo>
                    <a:lnTo>
                      <a:pt x="174" y="790"/>
                    </a:lnTo>
                    <a:lnTo>
                      <a:pt x="168" y="790"/>
                    </a:lnTo>
                    <a:lnTo>
                      <a:pt x="168" y="813"/>
                    </a:lnTo>
                    <a:lnTo>
                      <a:pt x="160" y="813"/>
                    </a:lnTo>
                    <a:lnTo>
                      <a:pt x="160" y="842"/>
                    </a:lnTo>
                    <a:lnTo>
                      <a:pt x="146" y="842"/>
                    </a:lnTo>
                    <a:lnTo>
                      <a:pt x="146" y="873"/>
                    </a:lnTo>
                    <a:lnTo>
                      <a:pt x="137" y="873"/>
                    </a:lnTo>
                    <a:lnTo>
                      <a:pt x="137" y="886"/>
                    </a:lnTo>
                    <a:lnTo>
                      <a:pt x="132" y="886"/>
                    </a:lnTo>
                    <a:lnTo>
                      <a:pt x="132" y="915"/>
                    </a:lnTo>
                    <a:lnTo>
                      <a:pt x="117" y="915"/>
                    </a:lnTo>
                    <a:lnTo>
                      <a:pt x="117" y="937"/>
                    </a:lnTo>
                    <a:lnTo>
                      <a:pt x="109" y="937"/>
                    </a:lnTo>
                    <a:lnTo>
                      <a:pt x="109" y="968"/>
                    </a:lnTo>
                    <a:lnTo>
                      <a:pt x="102" y="968"/>
                    </a:lnTo>
                    <a:lnTo>
                      <a:pt x="102" y="989"/>
                    </a:lnTo>
                    <a:lnTo>
                      <a:pt x="95" y="989"/>
                    </a:lnTo>
                    <a:lnTo>
                      <a:pt x="95" y="1012"/>
                    </a:lnTo>
                    <a:lnTo>
                      <a:pt x="87" y="1012"/>
                    </a:lnTo>
                    <a:lnTo>
                      <a:pt x="87" y="1042"/>
                    </a:lnTo>
                    <a:lnTo>
                      <a:pt x="81" y="1042"/>
                    </a:lnTo>
                    <a:lnTo>
                      <a:pt x="81" y="1056"/>
                    </a:lnTo>
                    <a:lnTo>
                      <a:pt x="65" y="1056"/>
                    </a:lnTo>
                    <a:lnTo>
                      <a:pt x="65" y="1085"/>
                    </a:lnTo>
                    <a:lnTo>
                      <a:pt x="59" y="1085"/>
                    </a:lnTo>
                    <a:lnTo>
                      <a:pt x="59" y="1116"/>
                    </a:lnTo>
                    <a:lnTo>
                      <a:pt x="50" y="1116"/>
                    </a:lnTo>
                    <a:lnTo>
                      <a:pt x="50" y="1145"/>
                    </a:lnTo>
                    <a:lnTo>
                      <a:pt x="37" y="1145"/>
                    </a:lnTo>
                    <a:lnTo>
                      <a:pt x="37" y="1159"/>
                    </a:lnTo>
                    <a:lnTo>
                      <a:pt x="28" y="1159"/>
                    </a:lnTo>
                    <a:lnTo>
                      <a:pt x="28" y="1190"/>
                    </a:lnTo>
                    <a:lnTo>
                      <a:pt x="22" y="1190"/>
                    </a:lnTo>
                    <a:lnTo>
                      <a:pt x="22" y="1210"/>
                    </a:lnTo>
                    <a:lnTo>
                      <a:pt x="15" y="1210"/>
                    </a:lnTo>
                    <a:lnTo>
                      <a:pt x="15" y="1233"/>
                    </a:lnTo>
                    <a:lnTo>
                      <a:pt x="0" y="1233"/>
                    </a:lnTo>
                    <a:lnTo>
                      <a:pt x="0" y="1278"/>
                    </a:lnTo>
                    <a:lnTo>
                      <a:pt x="28" y="1278"/>
                    </a:lnTo>
                    <a:lnTo>
                      <a:pt x="28" y="1284"/>
                    </a:lnTo>
                    <a:lnTo>
                      <a:pt x="65" y="1284"/>
                    </a:lnTo>
                    <a:lnTo>
                      <a:pt x="65" y="1278"/>
                    </a:lnTo>
                    <a:lnTo>
                      <a:pt x="81" y="1278"/>
                    </a:lnTo>
                    <a:lnTo>
                      <a:pt x="81" y="1247"/>
                    </a:lnTo>
                    <a:lnTo>
                      <a:pt x="87" y="1247"/>
                    </a:lnTo>
                    <a:lnTo>
                      <a:pt x="87" y="1227"/>
                    </a:lnTo>
                    <a:lnTo>
                      <a:pt x="95" y="1227"/>
                    </a:lnTo>
                    <a:lnTo>
                      <a:pt x="95" y="1196"/>
                    </a:lnTo>
                    <a:lnTo>
                      <a:pt x="102" y="1196"/>
                    </a:lnTo>
                    <a:lnTo>
                      <a:pt x="102" y="1168"/>
                    </a:lnTo>
                    <a:lnTo>
                      <a:pt x="109" y="1168"/>
                    </a:lnTo>
                    <a:lnTo>
                      <a:pt x="109" y="1153"/>
                    </a:lnTo>
                    <a:lnTo>
                      <a:pt x="117" y="1153"/>
                    </a:lnTo>
                    <a:lnTo>
                      <a:pt x="117" y="1131"/>
                    </a:lnTo>
                    <a:lnTo>
                      <a:pt x="132" y="1131"/>
                    </a:lnTo>
                    <a:lnTo>
                      <a:pt x="132" y="1093"/>
                    </a:lnTo>
                    <a:lnTo>
                      <a:pt x="137" y="1093"/>
                    </a:lnTo>
                    <a:lnTo>
                      <a:pt x="137" y="1071"/>
                    </a:lnTo>
                    <a:lnTo>
                      <a:pt x="146" y="1071"/>
                    </a:lnTo>
                    <a:lnTo>
                      <a:pt x="146" y="1042"/>
                    </a:lnTo>
                    <a:lnTo>
                      <a:pt x="160" y="1042"/>
                    </a:lnTo>
                    <a:lnTo>
                      <a:pt x="160" y="1012"/>
                    </a:lnTo>
                    <a:lnTo>
                      <a:pt x="168" y="1012"/>
                    </a:lnTo>
                    <a:lnTo>
                      <a:pt x="168" y="989"/>
                    </a:lnTo>
                    <a:lnTo>
                      <a:pt x="174" y="989"/>
                    </a:lnTo>
                    <a:lnTo>
                      <a:pt x="174" y="952"/>
                    </a:lnTo>
                    <a:lnTo>
                      <a:pt x="182" y="952"/>
                    </a:lnTo>
                    <a:lnTo>
                      <a:pt x="182" y="932"/>
                    </a:lnTo>
                    <a:lnTo>
                      <a:pt x="196" y="932"/>
                    </a:lnTo>
                    <a:lnTo>
                      <a:pt x="196" y="915"/>
                    </a:lnTo>
                    <a:lnTo>
                      <a:pt x="204" y="915"/>
                    </a:lnTo>
                    <a:lnTo>
                      <a:pt x="204" y="886"/>
                    </a:lnTo>
                    <a:lnTo>
                      <a:pt x="219" y="886"/>
                    </a:lnTo>
                    <a:lnTo>
                      <a:pt x="219" y="836"/>
                    </a:lnTo>
                    <a:lnTo>
                      <a:pt x="227" y="836"/>
                    </a:lnTo>
                    <a:lnTo>
                      <a:pt x="227" y="805"/>
                    </a:lnTo>
                    <a:lnTo>
                      <a:pt x="233" y="805"/>
                    </a:lnTo>
                    <a:lnTo>
                      <a:pt x="233" y="776"/>
                    </a:lnTo>
                    <a:lnTo>
                      <a:pt x="247" y="776"/>
                    </a:lnTo>
                    <a:lnTo>
                      <a:pt x="247" y="753"/>
                    </a:lnTo>
                    <a:lnTo>
                      <a:pt x="255" y="753"/>
                    </a:lnTo>
                    <a:lnTo>
                      <a:pt x="255" y="717"/>
                    </a:lnTo>
                    <a:lnTo>
                      <a:pt x="263" y="717"/>
                    </a:lnTo>
                    <a:lnTo>
                      <a:pt x="263" y="693"/>
                    </a:lnTo>
                    <a:lnTo>
                      <a:pt x="278" y="693"/>
                    </a:lnTo>
                    <a:lnTo>
                      <a:pt x="278" y="680"/>
                    </a:lnTo>
                    <a:lnTo>
                      <a:pt x="283" y="680"/>
                    </a:lnTo>
                    <a:lnTo>
                      <a:pt x="283" y="651"/>
                    </a:lnTo>
                    <a:lnTo>
                      <a:pt x="292" y="651"/>
                    </a:lnTo>
                    <a:lnTo>
                      <a:pt x="292" y="620"/>
                    </a:lnTo>
                    <a:lnTo>
                      <a:pt x="300" y="620"/>
                    </a:lnTo>
                    <a:lnTo>
                      <a:pt x="300" y="600"/>
                    </a:lnTo>
                    <a:lnTo>
                      <a:pt x="314" y="600"/>
                    </a:lnTo>
                    <a:lnTo>
                      <a:pt x="314" y="569"/>
                    </a:lnTo>
                    <a:lnTo>
                      <a:pt x="320" y="569"/>
                    </a:lnTo>
                    <a:lnTo>
                      <a:pt x="320" y="541"/>
                    </a:lnTo>
                    <a:lnTo>
                      <a:pt x="337" y="541"/>
                    </a:lnTo>
                    <a:lnTo>
                      <a:pt x="337" y="489"/>
                    </a:lnTo>
                    <a:lnTo>
                      <a:pt x="342" y="489"/>
                    </a:lnTo>
                    <a:lnTo>
                      <a:pt x="342" y="458"/>
                    </a:lnTo>
                    <a:lnTo>
                      <a:pt x="350" y="458"/>
                    </a:lnTo>
                    <a:lnTo>
                      <a:pt x="350" y="436"/>
                    </a:lnTo>
                    <a:lnTo>
                      <a:pt x="365" y="436"/>
                    </a:lnTo>
                    <a:lnTo>
                      <a:pt x="365" y="415"/>
                    </a:lnTo>
                    <a:lnTo>
                      <a:pt x="372" y="415"/>
                    </a:lnTo>
                    <a:lnTo>
                      <a:pt x="372" y="385"/>
                    </a:lnTo>
                    <a:lnTo>
                      <a:pt x="387" y="385"/>
                    </a:lnTo>
                    <a:lnTo>
                      <a:pt x="387" y="356"/>
                    </a:lnTo>
                    <a:lnTo>
                      <a:pt x="393" y="356"/>
                    </a:lnTo>
                    <a:lnTo>
                      <a:pt x="393" y="333"/>
                    </a:lnTo>
                    <a:lnTo>
                      <a:pt x="401" y="333"/>
                    </a:lnTo>
                    <a:lnTo>
                      <a:pt x="401" y="304"/>
                    </a:lnTo>
                    <a:lnTo>
                      <a:pt x="409" y="304"/>
                    </a:lnTo>
                    <a:lnTo>
                      <a:pt x="409" y="273"/>
                    </a:lnTo>
                    <a:lnTo>
                      <a:pt x="424" y="273"/>
                    </a:lnTo>
                    <a:lnTo>
                      <a:pt x="424" y="251"/>
                    </a:lnTo>
                    <a:lnTo>
                      <a:pt x="429" y="251"/>
                    </a:lnTo>
                    <a:lnTo>
                      <a:pt x="429" y="222"/>
                    </a:lnTo>
                    <a:lnTo>
                      <a:pt x="437" y="222"/>
                    </a:lnTo>
                    <a:lnTo>
                      <a:pt x="437" y="200"/>
                    </a:lnTo>
                    <a:lnTo>
                      <a:pt x="446" y="200"/>
                    </a:lnTo>
                    <a:lnTo>
                      <a:pt x="446" y="178"/>
                    </a:lnTo>
                    <a:lnTo>
                      <a:pt x="452" y="178"/>
                    </a:lnTo>
                    <a:lnTo>
                      <a:pt x="452" y="149"/>
                    </a:lnTo>
                    <a:lnTo>
                      <a:pt x="459" y="149"/>
                    </a:lnTo>
                    <a:lnTo>
                      <a:pt x="459" y="119"/>
                    </a:lnTo>
                    <a:lnTo>
                      <a:pt x="466" y="119"/>
                    </a:lnTo>
                    <a:lnTo>
                      <a:pt x="466" y="103"/>
                    </a:lnTo>
                    <a:lnTo>
                      <a:pt x="437" y="103"/>
                    </a:lnTo>
                    <a:lnTo>
                      <a:pt x="437" y="97"/>
                    </a:lnTo>
                    <a:lnTo>
                      <a:pt x="409" y="97"/>
                    </a:lnTo>
                    <a:lnTo>
                      <a:pt x="409" y="83"/>
                    </a:lnTo>
                    <a:lnTo>
                      <a:pt x="372" y="83"/>
                    </a:lnTo>
                    <a:lnTo>
                      <a:pt x="372" y="75"/>
                    </a:lnTo>
                    <a:lnTo>
                      <a:pt x="342" y="75"/>
                    </a:lnTo>
                    <a:lnTo>
                      <a:pt x="342" y="66"/>
                    </a:lnTo>
                    <a:lnTo>
                      <a:pt x="314" y="66"/>
                    </a:lnTo>
                    <a:lnTo>
                      <a:pt x="314" y="60"/>
                    </a:lnTo>
                    <a:lnTo>
                      <a:pt x="283" y="60"/>
                    </a:lnTo>
                    <a:lnTo>
                      <a:pt x="283" y="52"/>
                    </a:lnTo>
                    <a:lnTo>
                      <a:pt x="247" y="52"/>
                    </a:lnTo>
                    <a:lnTo>
                      <a:pt x="247" y="46"/>
                    </a:lnTo>
                    <a:lnTo>
                      <a:pt x="219" y="46"/>
                    </a:lnTo>
                    <a:lnTo>
                      <a:pt x="219" y="38"/>
                    </a:lnTo>
                    <a:lnTo>
                      <a:pt x="182" y="38"/>
                    </a:lnTo>
                    <a:lnTo>
                      <a:pt x="182" y="24"/>
                    </a:lnTo>
                    <a:lnTo>
                      <a:pt x="160" y="24"/>
                    </a:lnTo>
                    <a:lnTo>
                      <a:pt x="160" y="15"/>
                    </a:lnTo>
                    <a:lnTo>
                      <a:pt x="117" y="15"/>
                    </a:lnTo>
                    <a:lnTo>
                      <a:pt x="117" y="0"/>
                    </a:lnTo>
                    <a:lnTo>
                      <a:pt x="95" y="0"/>
                    </a:lnTo>
                    <a:lnTo>
                      <a:pt x="59"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95" name="Freeform 320"/>
              <p:cNvSpPr>
                <a:spLocks/>
              </p:cNvSpPr>
              <p:nvPr/>
            </p:nvSpPr>
            <p:spPr bwMode="auto">
              <a:xfrm>
                <a:off x="4172" y="1927"/>
                <a:ext cx="47" cy="100"/>
              </a:xfrm>
              <a:custGeom>
                <a:avLst/>
                <a:gdLst>
                  <a:gd name="T0" fmla="*/ 0 w 466"/>
                  <a:gd name="T1" fmla="*/ 0 h 1297"/>
                  <a:gd name="T2" fmla="*/ 0 w 466"/>
                  <a:gd name="T3" fmla="*/ 0 h 1297"/>
                  <a:gd name="T4" fmla="*/ 0 w 466"/>
                  <a:gd name="T5" fmla="*/ 0 h 1297"/>
                  <a:gd name="T6" fmla="*/ 0 w 466"/>
                  <a:gd name="T7" fmla="*/ 0 h 1297"/>
                  <a:gd name="T8" fmla="*/ 0 w 466"/>
                  <a:gd name="T9" fmla="*/ 0 h 1297"/>
                  <a:gd name="T10" fmla="*/ 0 w 466"/>
                  <a:gd name="T11" fmla="*/ 0 h 1297"/>
                  <a:gd name="T12" fmla="*/ 0 w 466"/>
                  <a:gd name="T13" fmla="*/ 0 h 1297"/>
                  <a:gd name="T14" fmla="*/ 0 60000 65536"/>
                  <a:gd name="T15" fmla="*/ 0 60000 65536"/>
                  <a:gd name="T16" fmla="*/ 0 60000 65536"/>
                  <a:gd name="T17" fmla="*/ 0 60000 65536"/>
                  <a:gd name="T18" fmla="*/ 0 60000 65536"/>
                  <a:gd name="T19" fmla="*/ 0 60000 65536"/>
                  <a:gd name="T20" fmla="*/ 0 60000 65536"/>
                  <a:gd name="T21" fmla="*/ 0 w 466"/>
                  <a:gd name="T22" fmla="*/ 0 h 1297"/>
                  <a:gd name="T23" fmla="*/ 466 w 466"/>
                  <a:gd name="T24" fmla="*/ 1297 h 1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6" h="1297">
                    <a:moveTo>
                      <a:pt x="0" y="1277"/>
                    </a:moveTo>
                    <a:lnTo>
                      <a:pt x="409" y="147"/>
                    </a:lnTo>
                    <a:lnTo>
                      <a:pt x="37" y="37"/>
                    </a:lnTo>
                    <a:lnTo>
                      <a:pt x="59" y="0"/>
                    </a:lnTo>
                    <a:lnTo>
                      <a:pt x="466" y="116"/>
                    </a:lnTo>
                    <a:lnTo>
                      <a:pt x="65" y="1297"/>
                    </a:lnTo>
                    <a:lnTo>
                      <a:pt x="0" y="127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96" name="Freeform 321"/>
              <p:cNvSpPr>
                <a:spLocks/>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697" name="Freeform 322"/>
              <p:cNvSpPr>
                <a:spLocks/>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98" name="Line 323"/>
              <p:cNvSpPr>
                <a:spLocks noChangeShapeType="1"/>
              </p:cNvSpPr>
              <p:nvPr/>
            </p:nvSpPr>
            <p:spPr bwMode="auto">
              <a:xfrm flipH="1" flipV="1">
                <a:off x="4178" y="1929"/>
                <a:ext cx="4"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699" name="Freeform 324"/>
              <p:cNvSpPr>
                <a:spLocks/>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00" name="Freeform 325"/>
              <p:cNvSpPr>
                <a:spLocks/>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701" name="Freeform 326"/>
              <p:cNvSpPr>
                <a:spLocks/>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02" name="Freeform 327"/>
              <p:cNvSpPr>
                <a:spLocks/>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703" name="Freeform 328"/>
              <p:cNvSpPr>
                <a:spLocks/>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04" name="Freeform 329"/>
              <p:cNvSpPr>
                <a:spLocks/>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705" name="Line 330"/>
              <p:cNvSpPr>
                <a:spLocks noChangeShapeType="1"/>
              </p:cNvSpPr>
              <p:nvPr/>
            </p:nvSpPr>
            <p:spPr bwMode="auto">
              <a:xfrm>
                <a:off x="4068" y="1909"/>
                <a:ext cx="7"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706" name="Freeform 331"/>
              <p:cNvSpPr>
                <a:spLocks/>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707" name="Freeform 332"/>
              <p:cNvSpPr>
                <a:spLocks/>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708" name="Freeform 333"/>
              <p:cNvSpPr>
                <a:spLocks/>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6480" name="Freeform 334"/>
            <p:cNvSpPr>
              <a:spLocks/>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481" name="Freeform 335"/>
            <p:cNvSpPr>
              <a:spLocks/>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82" name="Freeform 336"/>
            <p:cNvSpPr>
              <a:spLocks/>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202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83" name="Freeform 337"/>
            <p:cNvSpPr>
              <a:spLocks/>
            </p:cNvSpPr>
            <p:nvPr/>
          </p:nvSpPr>
          <p:spPr bwMode="auto">
            <a:xfrm>
              <a:off x="3892" y="1907"/>
              <a:ext cx="253" cy="142"/>
            </a:xfrm>
            <a:custGeom>
              <a:avLst/>
              <a:gdLst>
                <a:gd name="T0" fmla="*/ 0 w 2534"/>
                <a:gd name="T1" fmla="*/ 0 h 1851"/>
                <a:gd name="T2" fmla="*/ 0 w 2534"/>
                <a:gd name="T3" fmla="*/ 0 h 1851"/>
                <a:gd name="T4" fmla="*/ 0 w 2534"/>
                <a:gd name="T5" fmla="*/ 0 h 1851"/>
                <a:gd name="T6" fmla="*/ 0 w 2534"/>
                <a:gd name="T7" fmla="*/ 0 h 1851"/>
                <a:gd name="T8" fmla="*/ 0 w 2534"/>
                <a:gd name="T9" fmla="*/ 0 h 1851"/>
                <a:gd name="T10" fmla="*/ 0 w 2534"/>
                <a:gd name="T11" fmla="*/ 0 h 1851"/>
                <a:gd name="T12" fmla="*/ 0 w 2534"/>
                <a:gd name="T13" fmla="*/ 0 h 1851"/>
                <a:gd name="T14" fmla="*/ 0 w 2534"/>
                <a:gd name="T15" fmla="*/ 0 h 1851"/>
                <a:gd name="T16" fmla="*/ 0 w 2534"/>
                <a:gd name="T17" fmla="*/ 0 h 1851"/>
                <a:gd name="T18" fmla="*/ 0 w 2534"/>
                <a:gd name="T19" fmla="*/ 0 h 1851"/>
                <a:gd name="T20" fmla="*/ 0 w 2534"/>
                <a:gd name="T21" fmla="*/ 0 h 1851"/>
                <a:gd name="T22" fmla="*/ 0 w 2534"/>
                <a:gd name="T23" fmla="*/ 0 h 1851"/>
                <a:gd name="T24" fmla="*/ 0 w 2534"/>
                <a:gd name="T25" fmla="*/ 0 h 1851"/>
                <a:gd name="T26" fmla="*/ 0 w 2534"/>
                <a:gd name="T27" fmla="*/ 0 h 1851"/>
                <a:gd name="T28" fmla="*/ 0 w 2534"/>
                <a:gd name="T29" fmla="*/ 0 h 1851"/>
                <a:gd name="T30" fmla="*/ 0 w 2534"/>
                <a:gd name="T31" fmla="*/ 0 h 1851"/>
                <a:gd name="T32" fmla="*/ 0 w 2534"/>
                <a:gd name="T33" fmla="*/ 0 h 1851"/>
                <a:gd name="T34" fmla="*/ 0 w 2534"/>
                <a:gd name="T35" fmla="*/ 0 h 1851"/>
                <a:gd name="T36" fmla="*/ 0 w 2534"/>
                <a:gd name="T37" fmla="*/ 0 h 1851"/>
                <a:gd name="T38" fmla="*/ 0 w 2534"/>
                <a:gd name="T39" fmla="*/ 0 h 1851"/>
                <a:gd name="T40" fmla="*/ 0 w 2534"/>
                <a:gd name="T41" fmla="*/ 0 h 1851"/>
                <a:gd name="T42" fmla="*/ 0 w 2534"/>
                <a:gd name="T43" fmla="*/ 0 h 1851"/>
                <a:gd name="T44" fmla="*/ 0 w 2534"/>
                <a:gd name="T45" fmla="*/ 0 h 1851"/>
                <a:gd name="T46" fmla="*/ 0 w 2534"/>
                <a:gd name="T47" fmla="*/ 0 h 1851"/>
                <a:gd name="T48" fmla="*/ 0 w 2534"/>
                <a:gd name="T49" fmla="*/ 0 h 1851"/>
                <a:gd name="T50" fmla="*/ 0 w 2534"/>
                <a:gd name="T51" fmla="*/ 0 h 1851"/>
                <a:gd name="T52" fmla="*/ 0 w 2534"/>
                <a:gd name="T53" fmla="*/ 0 h 1851"/>
                <a:gd name="T54" fmla="*/ 0 w 2534"/>
                <a:gd name="T55" fmla="*/ 0 h 1851"/>
                <a:gd name="T56" fmla="*/ 0 w 2534"/>
                <a:gd name="T57" fmla="*/ 0 h 1851"/>
                <a:gd name="T58" fmla="*/ 0 w 2534"/>
                <a:gd name="T59" fmla="*/ 0 h 1851"/>
                <a:gd name="T60" fmla="*/ 0 w 2534"/>
                <a:gd name="T61" fmla="*/ 0 h 1851"/>
                <a:gd name="T62" fmla="*/ 0 w 2534"/>
                <a:gd name="T63" fmla="*/ 0 h 1851"/>
                <a:gd name="T64" fmla="*/ 0 w 2534"/>
                <a:gd name="T65" fmla="*/ 0 h 1851"/>
                <a:gd name="T66" fmla="*/ 0 w 2534"/>
                <a:gd name="T67" fmla="*/ 0 h 1851"/>
                <a:gd name="T68" fmla="*/ 0 w 2534"/>
                <a:gd name="T69" fmla="*/ 0 h 1851"/>
                <a:gd name="T70" fmla="*/ 0 w 2534"/>
                <a:gd name="T71" fmla="*/ 0 h 1851"/>
                <a:gd name="T72" fmla="*/ 0 w 2534"/>
                <a:gd name="T73" fmla="*/ 0 h 1851"/>
                <a:gd name="T74" fmla="*/ 0 w 2534"/>
                <a:gd name="T75" fmla="*/ 0 h 1851"/>
                <a:gd name="T76" fmla="*/ 0 w 2534"/>
                <a:gd name="T77" fmla="*/ 0 h 1851"/>
                <a:gd name="T78" fmla="*/ 0 w 2534"/>
                <a:gd name="T79" fmla="*/ 0 h 1851"/>
                <a:gd name="T80" fmla="*/ 0 w 2534"/>
                <a:gd name="T81" fmla="*/ 0 h 1851"/>
                <a:gd name="T82" fmla="*/ 0 w 2534"/>
                <a:gd name="T83" fmla="*/ 0 h 1851"/>
                <a:gd name="T84" fmla="*/ 0 w 2534"/>
                <a:gd name="T85" fmla="*/ 0 h 1851"/>
                <a:gd name="T86" fmla="*/ 0 w 2534"/>
                <a:gd name="T87" fmla="*/ 0 h 1851"/>
                <a:gd name="T88" fmla="*/ 0 w 2534"/>
                <a:gd name="T89" fmla="*/ 0 h 1851"/>
                <a:gd name="T90" fmla="*/ 0 w 2534"/>
                <a:gd name="T91" fmla="*/ 0 h 1851"/>
                <a:gd name="T92" fmla="*/ 0 w 2534"/>
                <a:gd name="T93" fmla="*/ 0 h 1851"/>
                <a:gd name="T94" fmla="*/ 0 w 2534"/>
                <a:gd name="T95" fmla="*/ 0 h 1851"/>
                <a:gd name="T96" fmla="*/ 0 w 2534"/>
                <a:gd name="T97" fmla="*/ 0 h 1851"/>
                <a:gd name="T98" fmla="*/ 0 w 2534"/>
                <a:gd name="T99" fmla="*/ 0 h 1851"/>
                <a:gd name="T100" fmla="*/ 0 w 2534"/>
                <a:gd name="T101" fmla="*/ 0 h 1851"/>
                <a:gd name="T102" fmla="*/ 0 w 2534"/>
                <a:gd name="T103" fmla="*/ 0 h 1851"/>
                <a:gd name="T104" fmla="*/ 0 w 2534"/>
                <a:gd name="T105" fmla="*/ 0 h 1851"/>
                <a:gd name="T106" fmla="*/ 0 w 2534"/>
                <a:gd name="T107" fmla="*/ 0 h 1851"/>
                <a:gd name="T108" fmla="*/ 0 w 2534"/>
                <a:gd name="T109" fmla="*/ 0 h 1851"/>
                <a:gd name="T110" fmla="*/ 0 w 2534"/>
                <a:gd name="T111" fmla="*/ 0 h 1851"/>
                <a:gd name="T112" fmla="*/ 0 w 2534"/>
                <a:gd name="T113" fmla="*/ 0 h 1851"/>
                <a:gd name="T114" fmla="*/ 0 w 2534"/>
                <a:gd name="T115" fmla="*/ 0 h 1851"/>
                <a:gd name="T116" fmla="*/ 0 w 2534"/>
                <a:gd name="T117" fmla="*/ 0 h 1851"/>
                <a:gd name="T118" fmla="*/ 0 w 2534"/>
                <a:gd name="T119" fmla="*/ 0 h 1851"/>
                <a:gd name="T120" fmla="*/ 0 w 2534"/>
                <a:gd name="T121" fmla="*/ 0 h 1851"/>
                <a:gd name="T122" fmla="*/ 0 w 2534"/>
                <a:gd name="T123" fmla="*/ 0 h 18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34"/>
                <a:gd name="T187" fmla="*/ 0 h 1851"/>
                <a:gd name="T188" fmla="*/ 2534 w 2534"/>
                <a:gd name="T189" fmla="*/ 1851 h 18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34" h="1851">
                  <a:moveTo>
                    <a:pt x="407" y="0"/>
                  </a:moveTo>
                  <a:lnTo>
                    <a:pt x="407" y="28"/>
                  </a:lnTo>
                  <a:lnTo>
                    <a:pt x="399" y="28"/>
                  </a:lnTo>
                  <a:lnTo>
                    <a:pt x="399" y="59"/>
                  </a:lnTo>
                  <a:lnTo>
                    <a:pt x="393" y="59"/>
                  </a:lnTo>
                  <a:lnTo>
                    <a:pt x="393" y="89"/>
                  </a:lnTo>
                  <a:lnTo>
                    <a:pt x="384" y="89"/>
                  </a:lnTo>
                  <a:lnTo>
                    <a:pt x="384" y="111"/>
                  </a:lnTo>
                  <a:lnTo>
                    <a:pt x="371" y="111"/>
                  </a:lnTo>
                  <a:lnTo>
                    <a:pt x="371" y="133"/>
                  </a:lnTo>
                  <a:lnTo>
                    <a:pt x="362" y="133"/>
                  </a:lnTo>
                  <a:lnTo>
                    <a:pt x="362" y="184"/>
                  </a:lnTo>
                  <a:lnTo>
                    <a:pt x="349" y="184"/>
                  </a:lnTo>
                  <a:lnTo>
                    <a:pt x="349" y="208"/>
                  </a:lnTo>
                  <a:lnTo>
                    <a:pt x="342" y="208"/>
                  </a:lnTo>
                  <a:lnTo>
                    <a:pt x="342" y="228"/>
                  </a:lnTo>
                  <a:lnTo>
                    <a:pt x="325" y="228"/>
                  </a:lnTo>
                  <a:lnTo>
                    <a:pt x="325" y="272"/>
                  </a:lnTo>
                  <a:lnTo>
                    <a:pt x="312" y="272"/>
                  </a:lnTo>
                  <a:lnTo>
                    <a:pt x="312" y="310"/>
                  </a:lnTo>
                  <a:lnTo>
                    <a:pt x="306" y="310"/>
                  </a:lnTo>
                  <a:lnTo>
                    <a:pt x="306" y="332"/>
                  </a:lnTo>
                  <a:lnTo>
                    <a:pt x="290" y="332"/>
                  </a:lnTo>
                  <a:lnTo>
                    <a:pt x="290" y="375"/>
                  </a:lnTo>
                  <a:lnTo>
                    <a:pt x="275" y="375"/>
                  </a:lnTo>
                  <a:lnTo>
                    <a:pt x="275" y="406"/>
                  </a:lnTo>
                  <a:lnTo>
                    <a:pt x="269" y="406"/>
                  </a:lnTo>
                  <a:lnTo>
                    <a:pt x="269" y="435"/>
                  </a:lnTo>
                  <a:lnTo>
                    <a:pt x="253" y="435"/>
                  </a:lnTo>
                  <a:lnTo>
                    <a:pt x="253" y="472"/>
                  </a:lnTo>
                  <a:lnTo>
                    <a:pt x="238" y="472"/>
                  </a:lnTo>
                  <a:lnTo>
                    <a:pt x="238" y="509"/>
                  </a:lnTo>
                  <a:lnTo>
                    <a:pt x="233" y="509"/>
                  </a:lnTo>
                  <a:lnTo>
                    <a:pt x="233" y="531"/>
                  </a:lnTo>
                  <a:lnTo>
                    <a:pt x="225" y="531"/>
                  </a:lnTo>
                  <a:lnTo>
                    <a:pt x="225" y="545"/>
                  </a:lnTo>
                  <a:lnTo>
                    <a:pt x="210" y="545"/>
                  </a:lnTo>
                  <a:lnTo>
                    <a:pt x="210" y="576"/>
                  </a:lnTo>
                  <a:lnTo>
                    <a:pt x="203" y="576"/>
                  </a:lnTo>
                  <a:lnTo>
                    <a:pt x="203" y="605"/>
                  </a:lnTo>
                  <a:lnTo>
                    <a:pt x="196" y="605"/>
                  </a:lnTo>
                  <a:lnTo>
                    <a:pt x="196" y="628"/>
                  </a:lnTo>
                  <a:lnTo>
                    <a:pt x="188" y="628"/>
                  </a:lnTo>
                  <a:lnTo>
                    <a:pt x="188" y="650"/>
                  </a:lnTo>
                  <a:lnTo>
                    <a:pt x="174" y="650"/>
                  </a:lnTo>
                  <a:lnTo>
                    <a:pt x="174" y="670"/>
                  </a:lnTo>
                  <a:lnTo>
                    <a:pt x="166" y="670"/>
                  </a:lnTo>
                  <a:lnTo>
                    <a:pt x="166" y="708"/>
                  </a:lnTo>
                  <a:lnTo>
                    <a:pt x="160" y="708"/>
                  </a:lnTo>
                  <a:lnTo>
                    <a:pt x="160" y="723"/>
                  </a:lnTo>
                  <a:lnTo>
                    <a:pt x="151" y="723"/>
                  </a:lnTo>
                  <a:lnTo>
                    <a:pt x="151" y="753"/>
                  </a:lnTo>
                  <a:lnTo>
                    <a:pt x="138" y="753"/>
                  </a:lnTo>
                  <a:lnTo>
                    <a:pt x="138" y="804"/>
                  </a:lnTo>
                  <a:lnTo>
                    <a:pt x="129" y="804"/>
                  </a:lnTo>
                  <a:lnTo>
                    <a:pt x="129" y="826"/>
                  </a:lnTo>
                  <a:lnTo>
                    <a:pt x="116" y="826"/>
                  </a:lnTo>
                  <a:lnTo>
                    <a:pt x="116" y="849"/>
                  </a:lnTo>
                  <a:lnTo>
                    <a:pt x="109" y="849"/>
                  </a:lnTo>
                  <a:lnTo>
                    <a:pt x="109" y="872"/>
                  </a:lnTo>
                  <a:lnTo>
                    <a:pt x="93" y="872"/>
                  </a:lnTo>
                  <a:lnTo>
                    <a:pt x="93" y="892"/>
                  </a:lnTo>
                  <a:lnTo>
                    <a:pt x="87" y="892"/>
                  </a:lnTo>
                  <a:lnTo>
                    <a:pt x="87" y="923"/>
                  </a:lnTo>
                  <a:lnTo>
                    <a:pt x="79" y="923"/>
                  </a:lnTo>
                  <a:lnTo>
                    <a:pt x="79" y="952"/>
                  </a:lnTo>
                  <a:lnTo>
                    <a:pt x="73" y="952"/>
                  </a:lnTo>
                  <a:lnTo>
                    <a:pt x="73" y="982"/>
                  </a:lnTo>
                  <a:lnTo>
                    <a:pt x="57" y="982"/>
                  </a:lnTo>
                  <a:lnTo>
                    <a:pt x="57" y="989"/>
                  </a:lnTo>
                  <a:lnTo>
                    <a:pt x="51" y="989"/>
                  </a:lnTo>
                  <a:lnTo>
                    <a:pt x="51" y="1025"/>
                  </a:lnTo>
                  <a:lnTo>
                    <a:pt x="42" y="1025"/>
                  </a:lnTo>
                  <a:lnTo>
                    <a:pt x="42" y="1048"/>
                  </a:lnTo>
                  <a:lnTo>
                    <a:pt x="36" y="1048"/>
                  </a:lnTo>
                  <a:lnTo>
                    <a:pt x="36" y="1077"/>
                  </a:lnTo>
                  <a:lnTo>
                    <a:pt x="29" y="1077"/>
                  </a:lnTo>
                  <a:lnTo>
                    <a:pt x="29" y="1093"/>
                  </a:lnTo>
                  <a:lnTo>
                    <a:pt x="20" y="1093"/>
                  </a:lnTo>
                  <a:lnTo>
                    <a:pt x="20" y="1121"/>
                  </a:lnTo>
                  <a:lnTo>
                    <a:pt x="6" y="1121"/>
                  </a:lnTo>
                  <a:lnTo>
                    <a:pt x="6" y="1150"/>
                  </a:lnTo>
                  <a:lnTo>
                    <a:pt x="0" y="1150"/>
                  </a:lnTo>
                  <a:lnTo>
                    <a:pt x="0" y="1352"/>
                  </a:lnTo>
                  <a:lnTo>
                    <a:pt x="6" y="1352"/>
                  </a:lnTo>
                  <a:lnTo>
                    <a:pt x="6" y="1357"/>
                  </a:lnTo>
                  <a:lnTo>
                    <a:pt x="42" y="1357"/>
                  </a:lnTo>
                  <a:lnTo>
                    <a:pt x="42" y="1365"/>
                  </a:lnTo>
                  <a:lnTo>
                    <a:pt x="79" y="1365"/>
                  </a:lnTo>
                  <a:lnTo>
                    <a:pt x="79" y="1380"/>
                  </a:lnTo>
                  <a:lnTo>
                    <a:pt x="129" y="1380"/>
                  </a:lnTo>
                  <a:lnTo>
                    <a:pt x="129" y="1388"/>
                  </a:lnTo>
                  <a:lnTo>
                    <a:pt x="160" y="1388"/>
                  </a:lnTo>
                  <a:lnTo>
                    <a:pt x="160" y="1403"/>
                  </a:lnTo>
                  <a:lnTo>
                    <a:pt x="233" y="1403"/>
                  </a:lnTo>
                  <a:lnTo>
                    <a:pt x="233" y="1417"/>
                  </a:lnTo>
                  <a:lnTo>
                    <a:pt x="275" y="1417"/>
                  </a:lnTo>
                  <a:lnTo>
                    <a:pt x="275" y="1425"/>
                  </a:lnTo>
                  <a:lnTo>
                    <a:pt x="312" y="1425"/>
                  </a:lnTo>
                  <a:lnTo>
                    <a:pt x="312" y="1431"/>
                  </a:lnTo>
                  <a:lnTo>
                    <a:pt x="349" y="1431"/>
                  </a:lnTo>
                  <a:lnTo>
                    <a:pt x="349" y="1440"/>
                  </a:lnTo>
                  <a:lnTo>
                    <a:pt x="384" y="1440"/>
                  </a:lnTo>
                  <a:lnTo>
                    <a:pt x="384" y="1446"/>
                  </a:lnTo>
                  <a:lnTo>
                    <a:pt x="421" y="1446"/>
                  </a:lnTo>
                  <a:lnTo>
                    <a:pt x="421" y="1462"/>
                  </a:lnTo>
                  <a:lnTo>
                    <a:pt x="466" y="1462"/>
                  </a:lnTo>
                  <a:lnTo>
                    <a:pt x="466" y="1468"/>
                  </a:lnTo>
                  <a:lnTo>
                    <a:pt x="502" y="1468"/>
                  </a:lnTo>
                  <a:lnTo>
                    <a:pt x="502" y="1477"/>
                  </a:lnTo>
                  <a:lnTo>
                    <a:pt x="538" y="1477"/>
                  </a:lnTo>
                  <a:lnTo>
                    <a:pt x="538" y="1482"/>
                  </a:lnTo>
                  <a:lnTo>
                    <a:pt x="575" y="1482"/>
                  </a:lnTo>
                  <a:lnTo>
                    <a:pt x="575" y="1499"/>
                  </a:lnTo>
                  <a:lnTo>
                    <a:pt x="617" y="1499"/>
                  </a:lnTo>
                  <a:lnTo>
                    <a:pt x="617" y="1505"/>
                  </a:lnTo>
                  <a:lnTo>
                    <a:pt x="654" y="1505"/>
                  </a:lnTo>
                  <a:lnTo>
                    <a:pt x="654" y="1513"/>
                  </a:lnTo>
                  <a:lnTo>
                    <a:pt x="690" y="1513"/>
                  </a:lnTo>
                  <a:lnTo>
                    <a:pt x="690" y="1519"/>
                  </a:lnTo>
                  <a:lnTo>
                    <a:pt x="721" y="1519"/>
                  </a:lnTo>
                  <a:lnTo>
                    <a:pt x="721" y="1536"/>
                  </a:lnTo>
                  <a:lnTo>
                    <a:pt x="800" y="1536"/>
                  </a:lnTo>
                  <a:lnTo>
                    <a:pt x="800" y="1550"/>
                  </a:lnTo>
                  <a:lnTo>
                    <a:pt x="836" y="1550"/>
                  </a:lnTo>
                  <a:lnTo>
                    <a:pt x="836" y="1556"/>
                  </a:lnTo>
                  <a:lnTo>
                    <a:pt x="873" y="1556"/>
                  </a:lnTo>
                  <a:lnTo>
                    <a:pt x="873" y="1565"/>
                  </a:lnTo>
                  <a:lnTo>
                    <a:pt x="917" y="1565"/>
                  </a:lnTo>
                  <a:lnTo>
                    <a:pt x="917" y="1579"/>
                  </a:lnTo>
                  <a:lnTo>
                    <a:pt x="962" y="1579"/>
                  </a:lnTo>
                  <a:lnTo>
                    <a:pt x="962" y="1587"/>
                  </a:lnTo>
                  <a:lnTo>
                    <a:pt x="998" y="1587"/>
                  </a:lnTo>
                  <a:lnTo>
                    <a:pt x="998" y="1594"/>
                  </a:lnTo>
                  <a:lnTo>
                    <a:pt x="1035" y="1594"/>
                  </a:lnTo>
                  <a:lnTo>
                    <a:pt x="1035" y="1601"/>
                  </a:lnTo>
                  <a:lnTo>
                    <a:pt x="1071" y="1601"/>
                  </a:lnTo>
                  <a:lnTo>
                    <a:pt x="1071" y="1616"/>
                  </a:lnTo>
                  <a:lnTo>
                    <a:pt x="1113" y="1616"/>
                  </a:lnTo>
                  <a:lnTo>
                    <a:pt x="1113" y="1624"/>
                  </a:lnTo>
                  <a:lnTo>
                    <a:pt x="1150" y="1624"/>
                  </a:lnTo>
                  <a:lnTo>
                    <a:pt x="1150" y="1638"/>
                  </a:lnTo>
                  <a:lnTo>
                    <a:pt x="1223" y="1638"/>
                  </a:lnTo>
                  <a:lnTo>
                    <a:pt x="1223" y="1647"/>
                  </a:lnTo>
                  <a:lnTo>
                    <a:pt x="1252" y="1647"/>
                  </a:lnTo>
                  <a:lnTo>
                    <a:pt x="1252" y="1653"/>
                  </a:lnTo>
                  <a:lnTo>
                    <a:pt x="1304" y="1653"/>
                  </a:lnTo>
                  <a:lnTo>
                    <a:pt x="1304" y="1667"/>
                  </a:lnTo>
                  <a:lnTo>
                    <a:pt x="1341" y="1667"/>
                  </a:lnTo>
                  <a:lnTo>
                    <a:pt x="1341" y="1675"/>
                  </a:lnTo>
                  <a:lnTo>
                    <a:pt x="1369" y="1675"/>
                  </a:lnTo>
                  <a:lnTo>
                    <a:pt x="1369" y="1684"/>
                  </a:lnTo>
                  <a:lnTo>
                    <a:pt x="1405" y="1684"/>
                  </a:lnTo>
                  <a:lnTo>
                    <a:pt x="1405" y="1698"/>
                  </a:lnTo>
                  <a:lnTo>
                    <a:pt x="1456" y="1698"/>
                  </a:lnTo>
                  <a:lnTo>
                    <a:pt x="1456" y="1704"/>
                  </a:lnTo>
                  <a:lnTo>
                    <a:pt x="1487" y="1704"/>
                  </a:lnTo>
                  <a:lnTo>
                    <a:pt x="1487" y="1712"/>
                  </a:lnTo>
                  <a:lnTo>
                    <a:pt x="1522" y="1712"/>
                  </a:lnTo>
                  <a:lnTo>
                    <a:pt x="1522" y="1720"/>
                  </a:lnTo>
                  <a:lnTo>
                    <a:pt x="1559" y="1720"/>
                  </a:lnTo>
                  <a:lnTo>
                    <a:pt x="1559" y="1735"/>
                  </a:lnTo>
                  <a:lnTo>
                    <a:pt x="1602" y="1735"/>
                  </a:lnTo>
                  <a:lnTo>
                    <a:pt x="1602" y="1741"/>
                  </a:lnTo>
                  <a:lnTo>
                    <a:pt x="1638" y="1741"/>
                  </a:lnTo>
                  <a:lnTo>
                    <a:pt x="1638" y="1757"/>
                  </a:lnTo>
                  <a:lnTo>
                    <a:pt x="1711" y="1757"/>
                  </a:lnTo>
                  <a:lnTo>
                    <a:pt x="1711" y="1763"/>
                  </a:lnTo>
                  <a:lnTo>
                    <a:pt x="1755" y="1763"/>
                  </a:lnTo>
                  <a:lnTo>
                    <a:pt x="1755" y="1772"/>
                  </a:lnTo>
                  <a:lnTo>
                    <a:pt x="1792" y="1772"/>
                  </a:lnTo>
                  <a:lnTo>
                    <a:pt x="1792" y="1786"/>
                  </a:lnTo>
                  <a:lnTo>
                    <a:pt x="1829" y="1786"/>
                  </a:lnTo>
                  <a:lnTo>
                    <a:pt x="1829" y="1794"/>
                  </a:lnTo>
                  <a:lnTo>
                    <a:pt x="1870" y="1794"/>
                  </a:lnTo>
                  <a:lnTo>
                    <a:pt x="1870" y="1800"/>
                  </a:lnTo>
                  <a:lnTo>
                    <a:pt x="1907" y="1800"/>
                  </a:lnTo>
                  <a:lnTo>
                    <a:pt x="1907" y="1814"/>
                  </a:lnTo>
                  <a:lnTo>
                    <a:pt x="1944" y="1814"/>
                  </a:lnTo>
                  <a:lnTo>
                    <a:pt x="1944" y="1823"/>
                  </a:lnTo>
                  <a:lnTo>
                    <a:pt x="1988" y="1823"/>
                  </a:lnTo>
                  <a:lnTo>
                    <a:pt x="1988" y="1829"/>
                  </a:lnTo>
                  <a:lnTo>
                    <a:pt x="2025" y="1829"/>
                  </a:lnTo>
                  <a:lnTo>
                    <a:pt x="2025" y="1845"/>
                  </a:lnTo>
                  <a:lnTo>
                    <a:pt x="2053" y="1845"/>
                  </a:lnTo>
                  <a:lnTo>
                    <a:pt x="2053" y="1851"/>
                  </a:lnTo>
                  <a:lnTo>
                    <a:pt x="2105" y="1851"/>
                  </a:lnTo>
                  <a:lnTo>
                    <a:pt x="2105" y="1845"/>
                  </a:lnTo>
                  <a:lnTo>
                    <a:pt x="2112" y="1845"/>
                  </a:lnTo>
                  <a:lnTo>
                    <a:pt x="2112" y="1800"/>
                  </a:lnTo>
                  <a:lnTo>
                    <a:pt x="2120" y="1800"/>
                  </a:lnTo>
                  <a:lnTo>
                    <a:pt x="2120" y="1772"/>
                  </a:lnTo>
                  <a:lnTo>
                    <a:pt x="2125" y="1772"/>
                  </a:lnTo>
                  <a:lnTo>
                    <a:pt x="2125" y="1757"/>
                  </a:lnTo>
                  <a:lnTo>
                    <a:pt x="2142" y="1757"/>
                  </a:lnTo>
                  <a:lnTo>
                    <a:pt x="2142" y="1712"/>
                  </a:lnTo>
                  <a:lnTo>
                    <a:pt x="2148" y="1712"/>
                  </a:lnTo>
                  <a:lnTo>
                    <a:pt x="2148" y="1684"/>
                  </a:lnTo>
                  <a:lnTo>
                    <a:pt x="2162" y="1684"/>
                  </a:lnTo>
                  <a:lnTo>
                    <a:pt x="2162" y="1667"/>
                  </a:lnTo>
                  <a:lnTo>
                    <a:pt x="2170" y="1667"/>
                  </a:lnTo>
                  <a:lnTo>
                    <a:pt x="2170" y="1638"/>
                  </a:lnTo>
                  <a:lnTo>
                    <a:pt x="2179" y="1638"/>
                  </a:lnTo>
                  <a:lnTo>
                    <a:pt x="2179" y="1624"/>
                  </a:lnTo>
                  <a:lnTo>
                    <a:pt x="2184" y="1624"/>
                  </a:lnTo>
                  <a:lnTo>
                    <a:pt x="2184" y="1587"/>
                  </a:lnTo>
                  <a:lnTo>
                    <a:pt x="2199" y="1587"/>
                  </a:lnTo>
                  <a:lnTo>
                    <a:pt x="2199" y="1565"/>
                  </a:lnTo>
                  <a:lnTo>
                    <a:pt x="2207" y="1565"/>
                  </a:lnTo>
                  <a:lnTo>
                    <a:pt x="2207" y="1536"/>
                  </a:lnTo>
                  <a:lnTo>
                    <a:pt x="2221" y="1536"/>
                  </a:lnTo>
                  <a:lnTo>
                    <a:pt x="2221" y="1482"/>
                  </a:lnTo>
                  <a:lnTo>
                    <a:pt x="2235" y="1482"/>
                  </a:lnTo>
                  <a:lnTo>
                    <a:pt x="2235" y="1468"/>
                  </a:lnTo>
                  <a:lnTo>
                    <a:pt x="2243" y="1468"/>
                  </a:lnTo>
                  <a:lnTo>
                    <a:pt x="2243" y="1440"/>
                  </a:lnTo>
                  <a:lnTo>
                    <a:pt x="2251" y="1440"/>
                  </a:lnTo>
                  <a:lnTo>
                    <a:pt x="2251" y="1425"/>
                  </a:lnTo>
                  <a:lnTo>
                    <a:pt x="2257" y="1425"/>
                  </a:lnTo>
                  <a:lnTo>
                    <a:pt x="2257" y="1403"/>
                  </a:lnTo>
                  <a:lnTo>
                    <a:pt x="2271" y="1403"/>
                  </a:lnTo>
                  <a:lnTo>
                    <a:pt x="2271" y="1380"/>
                  </a:lnTo>
                  <a:lnTo>
                    <a:pt x="2280" y="1380"/>
                  </a:lnTo>
                  <a:lnTo>
                    <a:pt x="2280" y="1357"/>
                  </a:lnTo>
                  <a:lnTo>
                    <a:pt x="2286" y="1357"/>
                  </a:lnTo>
                  <a:lnTo>
                    <a:pt x="2286" y="1321"/>
                  </a:lnTo>
                  <a:lnTo>
                    <a:pt x="2302" y="1321"/>
                  </a:lnTo>
                  <a:lnTo>
                    <a:pt x="2302" y="1297"/>
                  </a:lnTo>
                  <a:lnTo>
                    <a:pt x="2308" y="1297"/>
                  </a:lnTo>
                  <a:lnTo>
                    <a:pt x="2308" y="1261"/>
                  </a:lnTo>
                  <a:lnTo>
                    <a:pt x="2316" y="1261"/>
                  </a:lnTo>
                  <a:lnTo>
                    <a:pt x="2316" y="1240"/>
                  </a:lnTo>
                  <a:lnTo>
                    <a:pt x="2323" y="1240"/>
                  </a:lnTo>
                  <a:lnTo>
                    <a:pt x="2323" y="1224"/>
                  </a:lnTo>
                  <a:lnTo>
                    <a:pt x="2338" y="1224"/>
                  </a:lnTo>
                  <a:lnTo>
                    <a:pt x="2338" y="1196"/>
                  </a:lnTo>
                  <a:lnTo>
                    <a:pt x="2345" y="1196"/>
                  </a:lnTo>
                  <a:lnTo>
                    <a:pt x="2345" y="1181"/>
                  </a:lnTo>
                  <a:lnTo>
                    <a:pt x="2353" y="1181"/>
                  </a:lnTo>
                  <a:lnTo>
                    <a:pt x="2353" y="1145"/>
                  </a:lnTo>
                  <a:lnTo>
                    <a:pt x="2358" y="1145"/>
                  </a:lnTo>
                  <a:lnTo>
                    <a:pt x="2358" y="1121"/>
                  </a:lnTo>
                  <a:lnTo>
                    <a:pt x="2367" y="1121"/>
                  </a:lnTo>
                  <a:lnTo>
                    <a:pt x="2367" y="1108"/>
                  </a:lnTo>
                  <a:lnTo>
                    <a:pt x="2375" y="1108"/>
                  </a:lnTo>
                  <a:lnTo>
                    <a:pt x="2375" y="1077"/>
                  </a:lnTo>
                  <a:lnTo>
                    <a:pt x="2381" y="1077"/>
                  </a:lnTo>
                  <a:lnTo>
                    <a:pt x="2381" y="1048"/>
                  </a:lnTo>
                  <a:lnTo>
                    <a:pt x="2395" y="1048"/>
                  </a:lnTo>
                  <a:lnTo>
                    <a:pt x="2395" y="1025"/>
                  </a:lnTo>
                  <a:lnTo>
                    <a:pt x="2403" y="1025"/>
                  </a:lnTo>
                  <a:lnTo>
                    <a:pt x="2403" y="1002"/>
                  </a:lnTo>
                  <a:lnTo>
                    <a:pt x="2417" y="1002"/>
                  </a:lnTo>
                  <a:lnTo>
                    <a:pt x="2417" y="989"/>
                  </a:lnTo>
                  <a:lnTo>
                    <a:pt x="2425" y="989"/>
                  </a:lnTo>
                  <a:lnTo>
                    <a:pt x="2425" y="960"/>
                  </a:lnTo>
                  <a:lnTo>
                    <a:pt x="2432" y="960"/>
                  </a:lnTo>
                  <a:lnTo>
                    <a:pt x="2432" y="929"/>
                  </a:lnTo>
                  <a:lnTo>
                    <a:pt x="2440" y="929"/>
                  </a:lnTo>
                  <a:lnTo>
                    <a:pt x="2440" y="892"/>
                  </a:lnTo>
                  <a:lnTo>
                    <a:pt x="2454" y="892"/>
                  </a:lnTo>
                  <a:lnTo>
                    <a:pt x="2454" y="872"/>
                  </a:lnTo>
                  <a:lnTo>
                    <a:pt x="2462" y="872"/>
                  </a:lnTo>
                  <a:lnTo>
                    <a:pt x="2462" y="841"/>
                  </a:lnTo>
                  <a:lnTo>
                    <a:pt x="2468" y="841"/>
                  </a:lnTo>
                  <a:lnTo>
                    <a:pt x="2468" y="826"/>
                  </a:lnTo>
                  <a:lnTo>
                    <a:pt x="2476" y="826"/>
                  </a:lnTo>
                  <a:lnTo>
                    <a:pt x="2476" y="789"/>
                  </a:lnTo>
                  <a:lnTo>
                    <a:pt x="2484" y="789"/>
                  </a:lnTo>
                  <a:lnTo>
                    <a:pt x="2484" y="767"/>
                  </a:lnTo>
                  <a:lnTo>
                    <a:pt x="2490" y="767"/>
                  </a:lnTo>
                  <a:lnTo>
                    <a:pt x="2490" y="745"/>
                  </a:lnTo>
                  <a:lnTo>
                    <a:pt x="2504" y="745"/>
                  </a:lnTo>
                  <a:lnTo>
                    <a:pt x="2504" y="723"/>
                  </a:lnTo>
                  <a:lnTo>
                    <a:pt x="2512" y="723"/>
                  </a:lnTo>
                  <a:lnTo>
                    <a:pt x="2512" y="693"/>
                  </a:lnTo>
                  <a:lnTo>
                    <a:pt x="2521" y="693"/>
                  </a:lnTo>
                  <a:lnTo>
                    <a:pt x="2521" y="670"/>
                  </a:lnTo>
                  <a:lnTo>
                    <a:pt x="2534" y="670"/>
                  </a:lnTo>
                  <a:lnTo>
                    <a:pt x="2534" y="472"/>
                  </a:lnTo>
                  <a:lnTo>
                    <a:pt x="2462" y="472"/>
                  </a:lnTo>
                  <a:lnTo>
                    <a:pt x="2462" y="457"/>
                  </a:lnTo>
                  <a:lnTo>
                    <a:pt x="2425" y="457"/>
                  </a:lnTo>
                  <a:lnTo>
                    <a:pt x="2425" y="450"/>
                  </a:lnTo>
                  <a:lnTo>
                    <a:pt x="2375" y="450"/>
                  </a:lnTo>
                  <a:lnTo>
                    <a:pt x="2375" y="435"/>
                  </a:lnTo>
                  <a:lnTo>
                    <a:pt x="2302" y="435"/>
                  </a:lnTo>
                  <a:lnTo>
                    <a:pt x="2302" y="421"/>
                  </a:lnTo>
                  <a:lnTo>
                    <a:pt x="2257" y="421"/>
                  </a:lnTo>
                  <a:lnTo>
                    <a:pt x="2257" y="413"/>
                  </a:lnTo>
                  <a:lnTo>
                    <a:pt x="2221" y="413"/>
                  </a:lnTo>
                  <a:lnTo>
                    <a:pt x="2221" y="406"/>
                  </a:lnTo>
                  <a:lnTo>
                    <a:pt x="2179" y="406"/>
                  </a:lnTo>
                  <a:lnTo>
                    <a:pt x="2179" y="391"/>
                  </a:lnTo>
                  <a:lnTo>
                    <a:pt x="2142" y="391"/>
                  </a:lnTo>
                  <a:lnTo>
                    <a:pt x="2142" y="384"/>
                  </a:lnTo>
                  <a:lnTo>
                    <a:pt x="2105" y="384"/>
                  </a:lnTo>
                  <a:lnTo>
                    <a:pt x="2105" y="375"/>
                  </a:lnTo>
                  <a:lnTo>
                    <a:pt x="2053" y="375"/>
                  </a:lnTo>
                  <a:lnTo>
                    <a:pt x="2053" y="369"/>
                  </a:lnTo>
                  <a:lnTo>
                    <a:pt x="2025" y="369"/>
                  </a:lnTo>
                  <a:lnTo>
                    <a:pt x="2025" y="355"/>
                  </a:lnTo>
                  <a:lnTo>
                    <a:pt x="1974" y="355"/>
                  </a:lnTo>
                  <a:lnTo>
                    <a:pt x="1974" y="347"/>
                  </a:lnTo>
                  <a:lnTo>
                    <a:pt x="1938" y="347"/>
                  </a:lnTo>
                  <a:lnTo>
                    <a:pt x="1938" y="338"/>
                  </a:lnTo>
                  <a:lnTo>
                    <a:pt x="1892" y="338"/>
                  </a:lnTo>
                  <a:lnTo>
                    <a:pt x="1892" y="332"/>
                  </a:lnTo>
                  <a:lnTo>
                    <a:pt x="1857" y="332"/>
                  </a:lnTo>
                  <a:lnTo>
                    <a:pt x="1857" y="324"/>
                  </a:lnTo>
                  <a:lnTo>
                    <a:pt x="1814" y="324"/>
                  </a:lnTo>
                  <a:lnTo>
                    <a:pt x="1814" y="318"/>
                  </a:lnTo>
                  <a:lnTo>
                    <a:pt x="1777" y="318"/>
                  </a:lnTo>
                  <a:lnTo>
                    <a:pt x="1777" y="310"/>
                  </a:lnTo>
                  <a:lnTo>
                    <a:pt x="1733" y="310"/>
                  </a:lnTo>
                  <a:lnTo>
                    <a:pt x="1733" y="296"/>
                  </a:lnTo>
                  <a:lnTo>
                    <a:pt x="1696" y="296"/>
                  </a:lnTo>
                  <a:lnTo>
                    <a:pt x="1696" y="287"/>
                  </a:lnTo>
                  <a:lnTo>
                    <a:pt x="1652" y="287"/>
                  </a:lnTo>
                  <a:lnTo>
                    <a:pt x="1652" y="272"/>
                  </a:lnTo>
                  <a:lnTo>
                    <a:pt x="1574" y="272"/>
                  </a:lnTo>
                  <a:lnTo>
                    <a:pt x="1574" y="259"/>
                  </a:lnTo>
                  <a:lnTo>
                    <a:pt x="1537" y="259"/>
                  </a:lnTo>
                  <a:lnTo>
                    <a:pt x="1537" y="250"/>
                  </a:lnTo>
                  <a:lnTo>
                    <a:pt x="1500" y="250"/>
                  </a:lnTo>
                  <a:lnTo>
                    <a:pt x="1500" y="236"/>
                  </a:lnTo>
                  <a:lnTo>
                    <a:pt x="1456" y="236"/>
                  </a:lnTo>
                  <a:lnTo>
                    <a:pt x="1456" y="228"/>
                  </a:lnTo>
                  <a:lnTo>
                    <a:pt x="1419" y="228"/>
                  </a:lnTo>
                  <a:lnTo>
                    <a:pt x="1419" y="222"/>
                  </a:lnTo>
                  <a:lnTo>
                    <a:pt x="1369" y="222"/>
                  </a:lnTo>
                  <a:lnTo>
                    <a:pt x="1369" y="213"/>
                  </a:lnTo>
                  <a:lnTo>
                    <a:pt x="1341" y="213"/>
                  </a:lnTo>
                  <a:lnTo>
                    <a:pt x="1341" y="208"/>
                  </a:lnTo>
                  <a:lnTo>
                    <a:pt x="1287" y="208"/>
                  </a:lnTo>
                  <a:lnTo>
                    <a:pt x="1287" y="199"/>
                  </a:lnTo>
                  <a:lnTo>
                    <a:pt x="1252" y="199"/>
                  </a:lnTo>
                  <a:lnTo>
                    <a:pt x="1252" y="184"/>
                  </a:lnTo>
                  <a:lnTo>
                    <a:pt x="1209" y="184"/>
                  </a:lnTo>
                  <a:lnTo>
                    <a:pt x="1209" y="177"/>
                  </a:lnTo>
                  <a:lnTo>
                    <a:pt x="1172" y="177"/>
                  </a:lnTo>
                  <a:lnTo>
                    <a:pt x="1172" y="171"/>
                  </a:lnTo>
                  <a:lnTo>
                    <a:pt x="1128" y="171"/>
                  </a:lnTo>
                  <a:lnTo>
                    <a:pt x="1128" y="154"/>
                  </a:lnTo>
                  <a:lnTo>
                    <a:pt x="1091" y="154"/>
                  </a:lnTo>
                  <a:lnTo>
                    <a:pt x="1091" y="148"/>
                  </a:lnTo>
                  <a:lnTo>
                    <a:pt x="1049" y="148"/>
                  </a:lnTo>
                  <a:lnTo>
                    <a:pt x="1049" y="140"/>
                  </a:lnTo>
                  <a:lnTo>
                    <a:pt x="1012" y="140"/>
                  </a:lnTo>
                  <a:lnTo>
                    <a:pt x="1012" y="133"/>
                  </a:lnTo>
                  <a:lnTo>
                    <a:pt x="967" y="133"/>
                  </a:lnTo>
                  <a:lnTo>
                    <a:pt x="967" y="118"/>
                  </a:lnTo>
                  <a:lnTo>
                    <a:pt x="932" y="118"/>
                  </a:lnTo>
                  <a:lnTo>
                    <a:pt x="932" y="111"/>
                  </a:lnTo>
                  <a:lnTo>
                    <a:pt x="852" y="111"/>
                  </a:lnTo>
                  <a:lnTo>
                    <a:pt x="852" y="96"/>
                  </a:lnTo>
                  <a:lnTo>
                    <a:pt x="800" y="96"/>
                  </a:lnTo>
                  <a:lnTo>
                    <a:pt x="800" y="89"/>
                  </a:lnTo>
                  <a:lnTo>
                    <a:pt x="771" y="89"/>
                  </a:lnTo>
                  <a:lnTo>
                    <a:pt x="771" y="80"/>
                  </a:lnTo>
                  <a:lnTo>
                    <a:pt x="721" y="80"/>
                  </a:lnTo>
                  <a:lnTo>
                    <a:pt x="721" y="66"/>
                  </a:lnTo>
                  <a:lnTo>
                    <a:pt x="690" y="66"/>
                  </a:lnTo>
                  <a:lnTo>
                    <a:pt x="690" y="59"/>
                  </a:lnTo>
                  <a:lnTo>
                    <a:pt x="640" y="59"/>
                  </a:lnTo>
                  <a:lnTo>
                    <a:pt x="640" y="52"/>
                  </a:lnTo>
                  <a:lnTo>
                    <a:pt x="603" y="52"/>
                  </a:lnTo>
                  <a:lnTo>
                    <a:pt x="603" y="37"/>
                  </a:lnTo>
                  <a:lnTo>
                    <a:pt x="560" y="37"/>
                  </a:lnTo>
                  <a:lnTo>
                    <a:pt x="560" y="28"/>
                  </a:lnTo>
                  <a:lnTo>
                    <a:pt x="525" y="28"/>
                  </a:lnTo>
                  <a:lnTo>
                    <a:pt x="525" y="23"/>
                  </a:lnTo>
                  <a:lnTo>
                    <a:pt x="488" y="23"/>
                  </a:lnTo>
                  <a:lnTo>
                    <a:pt x="488" y="15"/>
                  </a:lnTo>
                  <a:lnTo>
                    <a:pt x="443" y="15"/>
                  </a:lnTo>
                  <a:lnTo>
                    <a:pt x="443" y="0"/>
                  </a:lnTo>
                  <a:lnTo>
                    <a:pt x="407" y="0"/>
                  </a:lnTo>
                  <a:close/>
                </a:path>
              </a:pathLst>
            </a:custGeom>
            <a:solidFill>
              <a:srgbClr val="020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84" name="Freeform 338"/>
            <p:cNvSpPr>
              <a:spLocks/>
            </p:cNvSpPr>
            <p:nvPr/>
          </p:nvSpPr>
          <p:spPr bwMode="auto">
            <a:xfrm>
              <a:off x="3898" y="1907"/>
              <a:ext cx="240" cy="142"/>
            </a:xfrm>
            <a:custGeom>
              <a:avLst/>
              <a:gdLst>
                <a:gd name="T0" fmla="*/ 0 w 2405"/>
                <a:gd name="T1" fmla="*/ 0 h 1851"/>
                <a:gd name="T2" fmla="*/ 0 w 2405"/>
                <a:gd name="T3" fmla="*/ 0 h 1851"/>
                <a:gd name="T4" fmla="*/ 0 w 2405"/>
                <a:gd name="T5" fmla="*/ 0 h 1851"/>
                <a:gd name="T6" fmla="*/ 0 w 2405"/>
                <a:gd name="T7" fmla="*/ 0 h 1851"/>
                <a:gd name="T8" fmla="*/ 0 w 2405"/>
                <a:gd name="T9" fmla="*/ 0 h 1851"/>
                <a:gd name="T10" fmla="*/ 0 w 2405"/>
                <a:gd name="T11" fmla="*/ 0 h 1851"/>
                <a:gd name="T12" fmla="*/ 0 w 2405"/>
                <a:gd name="T13" fmla="*/ 0 h 1851"/>
                <a:gd name="T14" fmla="*/ 0 w 2405"/>
                <a:gd name="T15" fmla="*/ 0 h 1851"/>
                <a:gd name="T16" fmla="*/ 0 w 2405"/>
                <a:gd name="T17" fmla="*/ 0 h 1851"/>
                <a:gd name="T18" fmla="*/ 0 w 2405"/>
                <a:gd name="T19" fmla="*/ 0 h 1851"/>
                <a:gd name="T20" fmla="*/ 0 w 2405"/>
                <a:gd name="T21" fmla="*/ 0 h 1851"/>
                <a:gd name="T22" fmla="*/ 0 w 2405"/>
                <a:gd name="T23" fmla="*/ 0 h 1851"/>
                <a:gd name="T24" fmla="*/ 0 w 2405"/>
                <a:gd name="T25" fmla="*/ 0 h 1851"/>
                <a:gd name="T26" fmla="*/ 0 w 2405"/>
                <a:gd name="T27" fmla="*/ 0 h 1851"/>
                <a:gd name="T28" fmla="*/ 0 w 2405"/>
                <a:gd name="T29" fmla="*/ 0 h 1851"/>
                <a:gd name="T30" fmla="*/ 0 w 2405"/>
                <a:gd name="T31" fmla="*/ 0 h 1851"/>
                <a:gd name="T32" fmla="*/ 0 w 2405"/>
                <a:gd name="T33" fmla="*/ 0 h 1851"/>
                <a:gd name="T34" fmla="*/ 0 w 2405"/>
                <a:gd name="T35" fmla="*/ 0 h 1851"/>
                <a:gd name="T36" fmla="*/ 0 w 2405"/>
                <a:gd name="T37" fmla="*/ 0 h 1851"/>
                <a:gd name="T38" fmla="*/ 0 w 2405"/>
                <a:gd name="T39" fmla="*/ 0 h 1851"/>
                <a:gd name="T40" fmla="*/ 0 w 2405"/>
                <a:gd name="T41" fmla="*/ 0 h 1851"/>
                <a:gd name="T42" fmla="*/ 0 w 2405"/>
                <a:gd name="T43" fmla="*/ 0 h 1851"/>
                <a:gd name="T44" fmla="*/ 0 w 2405"/>
                <a:gd name="T45" fmla="*/ 0 h 1851"/>
                <a:gd name="T46" fmla="*/ 0 w 2405"/>
                <a:gd name="T47" fmla="*/ 0 h 1851"/>
                <a:gd name="T48" fmla="*/ 0 w 2405"/>
                <a:gd name="T49" fmla="*/ 0 h 1851"/>
                <a:gd name="T50" fmla="*/ 0 w 2405"/>
                <a:gd name="T51" fmla="*/ 0 h 1851"/>
                <a:gd name="T52" fmla="*/ 0 w 2405"/>
                <a:gd name="T53" fmla="*/ 0 h 1851"/>
                <a:gd name="T54" fmla="*/ 0 w 2405"/>
                <a:gd name="T55" fmla="*/ 0 h 1851"/>
                <a:gd name="T56" fmla="*/ 0 w 2405"/>
                <a:gd name="T57" fmla="*/ 0 h 1851"/>
                <a:gd name="T58" fmla="*/ 0 w 2405"/>
                <a:gd name="T59" fmla="*/ 0 h 1851"/>
                <a:gd name="T60" fmla="*/ 0 w 2405"/>
                <a:gd name="T61" fmla="*/ 0 h 1851"/>
                <a:gd name="T62" fmla="*/ 0 w 2405"/>
                <a:gd name="T63" fmla="*/ 0 h 1851"/>
                <a:gd name="T64" fmla="*/ 0 w 2405"/>
                <a:gd name="T65" fmla="*/ 0 h 1851"/>
                <a:gd name="T66" fmla="*/ 0 w 2405"/>
                <a:gd name="T67" fmla="*/ 0 h 1851"/>
                <a:gd name="T68" fmla="*/ 0 w 2405"/>
                <a:gd name="T69" fmla="*/ 0 h 1851"/>
                <a:gd name="T70" fmla="*/ 0 w 2405"/>
                <a:gd name="T71" fmla="*/ 0 h 1851"/>
                <a:gd name="T72" fmla="*/ 0 w 2405"/>
                <a:gd name="T73" fmla="*/ 0 h 1851"/>
                <a:gd name="T74" fmla="*/ 0 w 2405"/>
                <a:gd name="T75" fmla="*/ 0 h 1851"/>
                <a:gd name="T76" fmla="*/ 0 w 2405"/>
                <a:gd name="T77" fmla="*/ 0 h 1851"/>
                <a:gd name="T78" fmla="*/ 0 w 2405"/>
                <a:gd name="T79" fmla="*/ 0 h 1851"/>
                <a:gd name="T80" fmla="*/ 0 w 2405"/>
                <a:gd name="T81" fmla="*/ 0 h 1851"/>
                <a:gd name="T82" fmla="*/ 0 w 2405"/>
                <a:gd name="T83" fmla="*/ 0 h 1851"/>
                <a:gd name="T84" fmla="*/ 0 w 2405"/>
                <a:gd name="T85" fmla="*/ 0 h 1851"/>
                <a:gd name="T86" fmla="*/ 0 w 2405"/>
                <a:gd name="T87" fmla="*/ 0 h 1851"/>
                <a:gd name="T88" fmla="*/ 0 w 2405"/>
                <a:gd name="T89" fmla="*/ 0 h 1851"/>
                <a:gd name="T90" fmla="*/ 0 w 2405"/>
                <a:gd name="T91" fmla="*/ 0 h 1851"/>
                <a:gd name="T92" fmla="*/ 0 w 2405"/>
                <a:gd name="T93" fmla="*/ 0 h 1851"/>
                <a:gd name="T94" fmla="*/ 0 w 2405"/>
                <a:gd name="T95" fmla="*/ 0 h 1851"/>
                <a:gd name="T96" fmla="*/ 0 w 2405"/>
                <a:gd name="T97" fmla="*/ 0 h 1851"/>
                <a:gd name="T98" fmla="*/ 0 w 2405"/>
                <a:gd name="T99" fmla="*/ 0 h 1851"/>
                <a:gd name="T100" fmla="*/ 0 w 2405"/>
                <a:gd name="T101" fmla="*/ 0 h 1851"/>
                <a:gd name="T102" fmla="*/ 0 w 2405"/>
                <a:gd name="T103" fmla="*/ 0 h 1851"/>
                <a:gd name="T104" fmla="*/ 0 w 2405"/>
                <a:gd name="T105" fmla="*/ 0 h 1851"/>
                <a:gd name="T106" fmla="*/ 0 w 2405"/>
                <a:gd name="T107" fmla="*/ 0 h 1851"/>
                <a:gd name="T108" fmla="*/ 0 w 2405"/>
                <a:gd name="T109" fmla="*/ 0 h 1851"/>
                <a:gd name="T110" fmla="*/ 0 w 2405"/>
                <a:gd name="T111" fmla="*/ 0 h 185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5"/>
                <a:gd name="T169" fmla="*/ 0 h 1851"/>
                <a:gd name="T170" fmla="*/ 2405 w 2405"/>
                <a:gd name="T171" fmla="*/ 1851 h 185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5" h="1851">
                  <a:moveTo>
                    <a:pt x="350" y="0"/>
                  </a:moveTo>
                  <a:lnTo>
                    <a:pt x="350" y="28"/>
                  </a:lnTo>
                  <a:lnTo>
                    <a:pt x="342" y="28"/>
                  </a:lnTo>
                  <a:lnTo>
                    <a:pt x="342" y="59"/>
                  </a:lnTo>
                  <a:lnTo>
                    <a:pt x="336" y="59"/>
                  </a:lnTo>
                  <a:lnTo>
                    <a:pt x="336" y="89"/>
                  </a:lnTo>
                  <a:lnTo>
                    <a:pt x="327" y="89"/>
                  </a:lnTo>
                  <a:lnTo>
                    <a:pt x="327" y="111"/>
                  </a:lnTo>
                  <a:lnTo>
                    <a:pt x="314" y="111"/>
                  </a:lnTo>
                  <a:lnTo>
                    <a:pt x="314" y="133"/>
                  </a:lnTo>
                  <a:lnTo>
                    <a:pt x="305" y="133"/>
                  </a:lnTo>
                  <a:lnTo>
                    <a:pt x="305" y="184"/>
                  </a:lnTo>
                  <a:lnTo>
                    <a:pt x="292" y="184"/>
                  </a:lnTo>
                  <a:lnTo>
                    <a:pt x="292" y="208"/>
                  </a:lnTo>
                  <a:lnTo>
                    <a:pt x="285" y="208"/>
                  </a:lnTo>
                  <a:lnTo>
                    <a:pt x="285" y="228"/>
                  </a:lnTo>
                  <a:lnTo>
                    <a:pt x="268" y="228"/>
                  </a:lnTo>
                  <a:lnTo>
                    <a:pt x="268" y="272"/>
                  </a:lnTo>
                  <a:lnTo>
                    <a:pt x="255" y="272"/>
                  </a:lnTo>
                  <a:lnTo>
                    <a:pt x="255" y="310"/>
                  </a:lnTo>
                  <a:lnTo>
                    <a:pt x="249" y="310"/>
                  </a:lnTo>
                  <a:lnTo>
                    <a:pt x="249" y="332"/>
                  </a:lnTo>
                  <a:lnTo>
                    <a:pt x="233" y="332"/>
                  </a:lnTo>
                  <a:lnTo>
                    <a:pt x="233" y="375"/>
                  </a:lnTo>
                  <a:lnTo>
                    <a:pt x="218" y="375"/>
                  </a:lnTo>
                  <a:lnTo>
                    <a:pt x="218" y="406"/>
                  </a:lnTo>
                  <a:lnTo>
                    <a:pt x="212" y="406"/>
                  </a:lnTo>
                  <a:lnTo>
                    <a:pt x="212" y="435"/>
                  </a:lnTo>
                  <a:lnTo>
                    <a:pt x="196" y="435"/>
                  </a:lnTo>
                  <a:lnTo>
                    <a:pt x="196" y="472"/>
                  </a:lnTo>
                  <a:lnTo>
                    <a:pt x="181" y="472"/>
                  </a:lnTo>
                  <a:lnTo>
                    <a:pt x="181" y="509"/>
                  </a:lnTo>
                  <a:lnTo>
                    <a:pt x="176" y="509"/>
                  </a:lnTo>
                  <a:lnTo>
                    <a:pt x="176" y="531"/>
                  </a:lnTo>
                  <a:lnTo>
                    <a:pt x="168" y="531"/>
                  </a:lnTo>
                  <a:lnTo>
                    <a:pt x="168" y="545"/>
                  </a:lnTo>
                  <a:lnTo>
                    <a:pt x="153" y="545"/>
                  </a:lnTo>
                  <a:lnTo>
                    <a:pt x="153" y="576"/>
                  </a:lnTo>
                  <a:lnTo>
                    <a:pt x="146" y="576"/>
                  </a:lnTo>
                  <a:lnTo>
                    <a:pt x="146" y="605"/>
                  </a:lnTo>
                  <a:lnTo>
                    <a:pt x="139" y="605"/>
                  </a:lnTo>
                  <a:lnTo>
                    <a:pt x="139" y="628"/>
                  </a:lnTo>
                  <a:lnTo>
                    <a:pt x="131" y="628"/>
                  </a:lnTo>
                  <a:lnTo>
                    <a:pt x="131" y="650"/>
                  </a:lnTo>
                  <a:lnTo>
                    <a:pt x="117" y="650"/>
                  </a:lnTo>
                  <a:lnTo>
                    <a:pt x="117" y="670"/>
                  </a:lnTo>
                  <a:lnTo>
                    <a:pt x="109" y="670"/>
                  </a:lnTo>
                  <a:lnTo>
                    <a:pt x="109" y="708"/>
                  </a:lnTo>
                  <a:lnTo>
                    <a:pt x="103" y="708"/>
                  </a:lnTo>
                  <a:lnTo>
                    <a:pt x="103" y="723"/>
                  </a:lnTo>
                  <a:lnTo>
                    <a:pt x="94" y="723"/>
                  </a:lnTo>
                  <a:lnTo>
                    <a:pt x="94" y="753"/>
                  </a:lnTo>
                  <a:lnTo>
                    <a:pt x="81" y="753"/>
                  </a:lnTo>
                  <a:lnTo>
                    <a:pt x="81" y="804"/>
                  </a:lnTo>
                  <a:lnTo>
                    <a:pt x="72" y="804"/>
                  </a:lnTo>
                  <a:lnTo>
                    <a:pt x="72" y="826"/>
                  </a:lnTo>
                  <a:lnTo>
                    <a:pt x="59" y="826"/>
                  </a:lnTo>
                  <a:lnTo>
                    <a:pt x="59" y="849"/>
                  </a:lnTo>
                  <a:lnTo>
                    <a:pt x="52" y="849"/>
                  </a:lnTo>
                  <a:lnTo>
                    <a:pt x="52" y="872"/>
                  </a:lnTo>
                  <a:lnTo>
                    <a:pt x="36" y="872"/>
                  </a:lnTo>
                  <a:lnTo>
                    <a:pt x="36" y="892"/>
                  </a:lnTo>
                  <a:lnTo>
                    <a:pt x="30" y="892"/>
                  </a:lnTo>
                  <a:lnTo>
                    <a:pt x="30" y="923"/>
                  </a:lnTo>
                  <a:lnTo>
                    <a:pt x="22" y="923"/>
                  </a:lnTo>
                  <a:lnTo>
                    <a:pt x="22" y="952"/>
                  </a:lnTo>
                  <a:lnTo>
                    <a:pt x="16" y="952"/>
                  </a:lnTo>
                  <a:lnTo>
                    <a:pt x="16" y="982"/>
                  </a:lnTo>
                  <a:lnTo>
                    <a:pt x="0" y="982"/>
                  </a:lnTo>
                  <a:lnTo>
                    <a:pt x="0" y="1365"/>
                  </a:lnTo>
                  <a:lnTo>
                    <a:pt x="22" y="1365"/>
                  </a:lnTo>
                  <a:lnTo>
                    <a:pt x="22" y="1380"/>
                  </a:lnTo>
                  <a:lnTo>
                    <a:pt x="72" y="1380"/>
                  </a:lnTo>
                  <a:lnTo>
                    <a:pt x="72" y="1388"/>
                  </a:lnTo>
                  <a:lnTo>
                    <a:pt x="103" y="1388"/>
                  </a:lnTo>
                  <a:lnTo>
                    <a:pt x="103" y="1403"/>
                  </a:lnTo>
                  <a:lnTo>
                    <a:pt x="176" y="1403"/>
                  </a:lnTo>
                  <a:lnTo>
                    <a:pt x="176" y="1417"/>
                  </a:lnTo>
                  <a:lnTo>
                    <a:pt x="218" y="1417"/>
                  </a:lnTo>
                  <a:lnTo>
                    <a:pt x="218" y="1425"/>
                  </a:lnTo>
                  <a:lnTo>
                    <a:pt x="255" y="1425"/>
                  </a:lnTo>
                  <a:lnTo>
                    <a:pt x="255" y="1431"/>
                  </a:lnTo>
                  <a:lnTo>
                    <a:pt x="292" y="1431"/>
                  </a:lnTo>
                  <a:lnTo>
                    <a:pt x="292" y="1440"/>
                  </a:lnTo>
                  <a:lnTo>
                    <a:pt x="327" y="1440"/>
                  </a:lnTo>
                  <a:lnTo>
                    <a:pt x="327" y="1446"/>
                  </a:lnTo>
                  <a:lnTo>
                    <a:pt x="364" y="1446"/>
                  </a:lnTo>
                  <a:lnTo>
                    <a:pt x="364" y="1462"/>
                  </a:lnTo>
                  <a:lnTo>
                    <a:pt x="409" y="1462"/>
                  </a:lnTo>
                  <a:lnTo>
                    <a:pt x="409" y="1468"/>
                  </a:lnTo>
                  <a:lnTo>
                    <a:pt x="445" y="1468"/>
                  </a:lnTo>
                  <a:lnTo>
                    <a:pt x="445" y="1477"/>
                  </a:lnTo>
                  <a:lnTo>
                    <a:pt x="481" y="1477"/>
                  </a:lnTo>
                  <a:lnTo>
                    <a:pt x="481" y="1482"/>
                  </a:lnTo>
                  <a:lnTo>
                    <a:pt x="518" y="1482"/>
                  </a:lnTo>
                  <a:lnTo>
                    <a:pt x="518" y="1499"/>
                  </a:lnTo>
                  <a:lnTo>
                    <a:pt x="560" y="1499"/>
                  </a:lnTo>
                  <a:lnTo>
                    <a:pt x="560" y="1505"/>
                  </a:lnTo>
                  <a:lnTo>
                    <a:pt x="597" y="1505"/>
                  </a:lnTo>
                  <a:lnTo>
                    <a:pt x="597" y="1513"/>
                  </a:lnTo>
                  <a:lnTo>
                    <a:pt x="633" y="1513"/>
                  </a:lnTo>
                  <a:lnTo>
                    <a:pt x="633" y="1519"/>
                  </a:lnTo>
                  <a:lnTo>
                    <a:pt x="664" y="1519"/>
                  </a:lnTo>
                  <a:lnTo>
                    <a:pt x="664" y="1536"/>
                  </a:lnTo>
                  <a:lnTo>
                    <a:pt x="743" y="1536"/>
                  </a:lnTo>
                  <a:lnTo>
                    <a:pt x="743" y="1550"/>
                  </a:lnTo>
                  <a:lnTo>
                    <a:pt x="779" y="1550"/>
                  </a:lnTo>
                  <a:lnTo>
                    <a:pt x="779" y="1556"/>
                  </a:lnTo>
                  <a:lnTo>
                    <a:pt x="816" y="1556"/>
                  </a:lnTo>
                  <a:lnTo>
                    <a:pt x="816" y="1565"/>
                  </a:lnTo>
                  <a:lnTo>
                    <a:pt x="860" y="1565"/>
                  </a:lnTo>
                  <a:lnTo>
                    <a:pt x="860" y="1579"/>
                  </a:lnTo>
                  <a:lnTo>
                    <a:pt x="905" y="1579"/>
                  </a:lnTo>
                  <a:lnTo>
                    <a:pt x="905" y="1587"/>
                  </a:lnTo>
                  <a:lnTo>
                    <a:pt x="941" y="1587"/>
                  </a:lnTo>
                  <a:lnTo>
                    <a:pt x="941" y="1594"/>
                  </a:lnTo>
                  <a:lnTo>
                    <a:pt x="978" y="1594"/>
                  </a:lnTo>
                  <a:lnTo>
                    <a:pt x="978" y="1601"/>
                  </a:lnTo>
                  <a:lnTo>
                    <a:pt x="1014" y="1601"/>
                  </a:lnTo>
                  <a:lnTo>
                    <a:pt x="1014" y="1616"/>
                  </a:lnTo>
                  <a:lnTo>
                    <a:pt x="1056" y="1616"/>
                  </a:lnTo>
                  <a:lnTo>
                    <a:pt x="1056" y="1624"/>
                  </a:lnTo>
                  <a:lnTo>
                    <a:pt x="1093" y="1624"/>
                  </a:lnTo>
                  <a:lnTo>
                    <a:pt x="1093" y="1638"/>
                  </a:lnTo>
                  <a:lnTo>
                    <a:pt x="1166" y="1638"/>
                  </a:lnTo>
                  <a:lnTo>
                    <a:pt x="1166" y="1647"/>
                  </a:lnTo>
                  <a:lnTo>
                    <a:pt x="1195" y="1647"/>
                  </a:lnTo>
                  <a:lnTo>
                    <a:pt x="1195" y="1653"/>
                  </a:lnTo>
                  <a:lnTo>
                    <a:pt x="1247" y="1653"/>
                  </a:lnTo>
                  <a:lnTo>
                    <a:pt x="1247" y="1667"/>
                  </a:lnTo>
                  <a:lnTo>
                    <a:pt x="1284" y="1667"/>
                  </a:lnTo>
                  <a:lnTo>
                    <a:pt x="1284" y="1675"/>
                  </a:lnTo>
                  <a:lnTo>
                    <a:pt x="1312" y="1675"/>
                  </a:lnTo>
                  <a:lnTo>
                    <a:pt x="1312" y="1684"/>
                  </a:lnTo>
                  <a:lnTo>
                    <a:pt x="1348" y="1684"/>
                  </a:lnTo>
                  <a:lnTo>
                    <a:pt x="1348" y="1698"/>
                  </a:lnTo>
                  <a:lnTo>
                    <a:pt x="1399" y="1698"/>
                  </a:lnTo>
                  <a:lnTo>
                    <a:pt x="1399" y="1704"/>
                  </a:lnTo>
                  <a:lnTo>
                    <a:pt x="1430" y="1704"/>
                  </a:lnTo>
                  <a:lnTo>
                    <a:pt x="1430" y="1712"/>
                  </a:lnTo>
                  <a:lnTo>
                    <a:pt x="1465" y="1712"/>
                  </a:lnTo>
                  <a:lnTo>
                    <a:pt x="1465" y="1720"/>
                  </a:lnTo>
                  <a:lnTo>
                    <a:pt x="1502" y="1720"/>
                  </a:lnTo>
                  <a:lnTo>
                    <a:pt x="1502" y="1735"/>
                  </a:lnTo>
                  <a:lnTo>
                    <a:pt x="1545" y="1735"/>
                  </a:lnTo>
                  <a:lnTo>
                    <a:pt x="1545" y="1741"/>
                  </a:lnTo>
                  <a:lnTo>
                    <a:pt x="1581" y="1741"/>
                  </a:lnTo>
                  <a:lnTo>
                    <a:pt x="1581" y="1757"/>
                  </a:lnTo>
                  <a:lnTo>
                    <a:pt x="1654" y="1757"/>
                  </a:lnTo>
                  <a:lnTo>
                    <a:pt x="1654" y="1763"/>
                  </a:lnTo>
                  <a:lnTo>
                    <a:pt x="1698" y="1763"/>
                  </a:lnTo>
                  <a:lnTo>
                    <a:pt x="1698" y="1772"/>
                  </a:lnTo>
                  <a:lnTo>
                    <a:pt x="1735" y="1772"/>
                  </a:lnTo>
                  <a:lnTo>
                    <a:pt x="1735" y="1786"/>
                  </a:lnTo>
                  <a:lnTo>
                    <a:pt x="1772" y="1786"/>
                  </a:lnTo>
                  <a:lnTo>
                    <a:pt x="1772" y="1794"/>
                  </a:lnTo>
                  <a:lnTo>
                    <a:pt x="1813" y="1794"/>
                  </a:lnTo>
                  <a:lnTo>
                    <a:pt x="1813" y="1800"/>
                  </a:lnTo>
                  <a:lnTo>
                    <a:pt x="1850" y="1800"/>
                  </a:lnTo>
                  <a:lnTo>
                    <a:pt x="1850" y="1814"/>
                  </a:lnTo>
                  <a:lnTo>
                    <a:pt x="1887" y="1814"/>
                  </a:lnTo>
                  <a:lnTo>
                    <a:pt x="1887" y="1823"/>
                  </a:lnTo>
                  <a:lnTo>
                    <a:pt x="1931" y="1823"/>
                  </a:lnTo>
                  <a:lnTo>
                    <a:pt x="1931" y="1829"/>
                  </a:lnTo>
                  <a:lnTo>
                    <a:pt x="1968" y="1829"/>
                  </a:lnTo>
                  <a:lnTo>
                    <a:pt x="1968" y="1845"/>
                  </a:lnTo>
                  <a:lnTo>
                    <a:pt x="1996" y="1845"/>
                  </a:lnTo>
                  <a:lnTo>
                    <a:pt x="1996" y="1851"/>
                  </a:lnTo>
                  <a:lnTo>
                    <a:pt x="2048" y="1851"/>
                  </a:lnTo>
                  <a:lnTo>
                    <a:pt x="2048" y="1845"/>
                  </a:lnTo>
                  <a:lnTo>
                    <a:pt x="2055" y="1845"/>
                  </a:lnTo>
                  <a:lnTo>
                    <a:pt x="2055" y="1800"/>
                  </a:lnTo>
                  <a:lnTo>
                    <a:pt x="2063" y="1800"/>
                  </a:lnTo>
                  <a:lnTo>
                    <a:pt x="2063" y="1772"/>
                  </a:lnTo>
                  <a:lnTo>
                    <a:pt x="2068" y="1772"/>
                  </a:lnTo>
                  <a:lnTo>
                    <a:pt x="2068" y="1757"/>
                  </a:lnTo>
                  <a:lnTo>
                    <a:pt x="2085" y="1757"/>
                  </a:lnTo>
                  <a:lnTo>
                    <a:pt x="2085" y="1712"/>
                  </a:lnTo>
                  <a:lnTo>
                    <a:pt x="2091" y="1712"/>
                  </a:lnTo>
                  <a:lnTo>
                    <a:pt x="2091" y="1684"/>
                  </a:lnTo>
                  <a:lnTo>
                    <a:pt x="2105" y="1684"/>
                  </a:lnTo>
                  <a:lnTo>
                    <a:pt x="2105" y="1667"/>
                  </a:lnTo>
                  <a:lnTo>
                    <a:pt x="2113" y="1667"/>
                  </a:lnTo>
                  <a:lnTo>
                    <a:pt x="2113" y="1638"/>
                  </a:lnTo>
                  <a:lnTo>
                    <a:pt x="2122" y="1638"/>
                  </a:lnTo>
                  <a:lnTo>
                    <a:pt x="2122" y="1624"/>
                  </a:lnTo>
                  <a:lnTo>
                    <a:pt x="2127" y="1624"/>
                  </a:lnTo>
                  <a:lnTo>
                    <a:pt x="2127" y="1587"/>
                  </a:lnTo>
                  <a:lnTo>
                    <a:pt x="2142" y="1587"/>
                  </a:lnTo>
                  <a:lnTo>
                    <a:pt x="2142" y="1565"/>
                  </a:lnTo>
                  <a:lnTo>
                    <a:pt x="2150" y="1565"/>
                  </a:lnTo>
                  <a:lnTo>
                    <a:pt x="2150" y="1536"/>
                  </a:lnTo>
                  <a:lnTo>
                    <a:pt x="2164" y="1536"/>
                  </a:lnTo>
                  <a:lnTo>
                    <a:pt x="2164" y="1482"/>
                  </a:lnTo>
                  <a:lnTo>
                    <a:pt x="2178" y="1482"/>
                  </a:lnTo>
                  <a:lnTo>
                    <a:pt x="2178" y="1468"/>
                  </a:lnTo>
                  <a:lnTo>
                    <a:pt x="2186" y="1468"/>
                  </a:lnTo>
                  <a:lnTo>
                    <a:pt x="2186" y="1440"/>
                  </a:lnTo>
                  <a:lnTo>
                    <a:pt x="2194" y="1440"/>
                  </a:lnTo>
                  <a:lnTo>
                    <a:pt x="2194" y="1425"/>
                  </a:lnTo>
                  <a:lnTo>
                    <a:pt x="2200" y="1425"/>
                  </a:lnTo>
                  <a:lnTo>
                    <a:pt x="2200" y="1403"/>
                  </a:lnTo>
                  <a:lnTo>
                    <a:pt x="2214" y="1403"/>
                  </a:lnTo>
                  <a:lnTo>
                    <a:pt x="2214" y="1380"/>
                  </a:lnTo>
                  <a:lnTo>
                    <a:pt x="2223" y="1380"/>
                  </a:lnTo>
                  <a:lnTo>
                    <a:pt x="2223" y="1357"/>
                  </a:lnTo>
                  <a:lnTo>
                    <a:pt x="2229" y="1357"/>
                  </a:lnTo>
                  <a:lnTo>
                    <a:pt x="2229" y="1321"/>
                  </a:lnTo>
                  <a:lnTo>
                    <a:pt x="2245" y="1321"/>
                  </a:lnTo>
                  <a:lnTo>
                    <a:pt x="2245" y="1297"/>
                  </a:lnTo>
                  <a:lnTo>
                    <a:pt x="2251" y="1297"/>
                  </a:lnTo>
                  <a:lnTo>
                    <a:pt x="2251" y="1261"/>
                  </a:lnTo>
                  <a:lnTo>
                    <a:pt x="2259" y="1261"/>
                  </a:lnTo>
                  <a:lnTo>
                    <a:pt x="2259" y="1240"/>
                  </a:lnTo>
                  <a:lnTo>
                    <a:pt x="2266" y="1240"/>
                  </a:lnTo>
                  <a:lnTo>
                    <a:pt x="2266" y="1224"/>
                  </a:lnTo>
                  <a:lnTo>
                    <a:pt x="2281" y="1224"/>
                  </a:lnTo>
                  <a:lnTo>
                    <a:pt x="2281" y="1196"/>
                  </a:lnTo>
                  <a:lnTo>
                    <a:pt x="2288" y="1196"/>
                  </a:lnTo>
                  <a:lnTo>
                    <a:pt x="2288" y="1181"/>
                  </a:lnTo>
                  <a:lnTo>
                    <a:pt x="2296" y="1181"/>
                  </a:lnTo>
                  <a:lnTo>
                    <a:pt x="2296" y="1145"/>
                  </a:lnTo>
                  <a:lnTo>
                    <a:pt x="2301" y="1145"/>
                  </a:lnTo>
                  <a:lnTo>
                    <a:pt x="2301" y="1121"/>
                  </a:lnTo>
                  <a:lnTo>
                    <a:pt x="2310" y="1121"/>
                  </a:lnTo>
                  <a:lnTo>
                    <a:pt x="2310" y="1108"/>
                  </a:lnTo>
                  <a:lnTo>
                    <a:pt x="2318" y="1108"/>
                  </a:lnTo>
                  <a:lnTo>
                    <a:pt x="2318" y="1077"/>
                  </a:lnTo>
                  <a:lnTo>
                    <a:pt x="2324" y="1077"/>
                  </a:lnTo>
                  <a:lnTo>
                    <a:pt x="2324" y="1048"/>
                  </a:lnTo>
                  <a:lnTo>
                    <a:pt x="2338" y="1048"/>
                  </a:lnTo>
                  <a:lnTo>
                    <a:pt x="2338" y="1025"/>
                  </a:lnTo>
                  <a:lnTo>
                    <a:pt x="2346" y="1025"/>
                  </a:lnTo>
                  <a:lnTo>
                    <a:pt x="2346" y="1002"/>
                  </a:lnTo>
                  <a:lnTo>
                    <a:pt x="2360" y="1002"/>
                  </a:lnTo>
                  <a:lnTo>
                    <a:pt x="2360" y="989"/>
                  </a:lnTo>
                  <a:lnTo>
                    <a:pt x="2368" y="989"/>
                  </a:lnTo>
                  <a:lnTo>
                    <a:pt x="2368" y="960"/>
                  </a:lnTo>
                  <a:lnTo>
                    <a:pt x="2375" y="960"/>
                  </a:lnTo>
                  <a:lnTo>
                    <a:pt x="2375" y="929"/>
                  </a:lnTo>
                  <a:lnTo>
                    <a:pt x="2383" y="929"/>
                  </a:lnTo>
                  <a:lnTo>
                    <a:pt x="2383" y="892"/>
                  </a:lnTo>
                  <a:lnTo>
                    <a:pt x="2397" y="892"/>
                  </a:lnTo>
                  <a:lnTo>
                    <a:pt x="2397" y="872"/>
                  </a:lnTo>
                  <a:lnTo>
                    <a:pt x="2405" y="872"/>
                  </a:lnTo>
                  <a:lnTo>
                    <a:pt x="2405" y="457"/>
                  </a:lnTo>
                  <a:lnTo>
                    <a:pt x="2368" y="457"/>
                  </a:lnTo>
                  <a:lnTo>
                    <a:pt x="2368" y="450"/>
                  </a:lnTo>
                  <a:lnTo>
                    <a:pt x="2318" y="450"/>
                  </a:lnTo>
                  <a:lnTo>
                    <a:pt x="2318" y="435"/>
                  </a:lnTo>
                  <a:lnTo>
                    <a:pt x="2245" y="435"/>
                  </a:lnTo>
                  <a:lnTo>
                    <a:pt x="2245" y="421"/>
                  </a:lnTo>
                  <a:lnTo>
                    <a:pt x="2200" y="421"/>
                  </a:lnTo>
                  <a:lnTo>
                    <a:pt x="2200" y="413"/>
                  </a:lnTo>
                  <a:lnTo>
                    <a:pt x="2164" y="413"/>
                  </a:lnTo>
                  <a:lnTo>
                    <a:pt x="2164" y="406"/>
                  </a:lnTo>
                  <a:lnTo>
                    <a:pt x="2122" y="406"/>
                  </a:lnTo>
                  <a:lnTo>
                    <a:pt x="2122" y="391"/>
                  </a:lnTo>
                  <a:lnTo>
                    <a:pt x="2085" y="391"/>
                  </a:lnTo>
                  <a:lnTo>
                    <a:pt x="2085" y="384"/>
                  </a:lnTo>
                  <a:lnTo>
                    <a:pt x="2048" y="384"/>
                  </a:lnTo>
                  <a:lnTo>
                    <a:pt x="2048" y="375"/>
                  </a:lnTo>
                  <a:lnTo>
                    <a:pt x="1996" y="375"/>
                  </a:lnTo>
                  <a:lnTo>
                    <a:pt x="1996" y="369"/>
                  </a:lnTo>
                  <a:lnTo>
                    <a:pt x="1968" y="369"/>
                  </a:lnTo>
                  <a:lnTo>
                    <a:pt x="1968" y="355"/>
                  </a:lnTo>
                  <a:lnTo>
                    <a:pt x="1917" y="355"/>
                  </a:lnTo>
                  <a:lnTo>
                    <a:pt x="1917" y="347"/>
                  </a:lnTo>
                  <a:lnTo>
                    <a:pt x="1881" y="347"/>
                  </a:lnTo>
                  <a:lnTo>
                    <a:pt x="1881" y="338"/>
                  </a:lnTo>
                  <a:lnTo>
                    <a:pt x="1835" y="338"/>
                  </a:lnTo>
                  <a:lnTo>
                    <a:pt x="1835" y="332"/>
                  </a:lnTo>
                  <a:lnTo>
                    <a:pt x="1800" y="332"/>
                  </a:lnTo>
                  <a:lnTo>
                    <a:pt x="1800" y="324"/>
                  </a:lnTo>
                  <a:lnTo>
                    <a:pt x="1757" y="324"/>
                  </a:lnTo>
                  <a:lnTo>
                    <a:pt x="1757" y="318"/>
                  </a:lnTo>
                  <a:lnTo>
                    <a:pt x="1720" y="318"/>
                  </a:lnTo>
                  <a:lnTo>
                    <a:pt x="1720" y="310"/>
                  </a:lnTo>
                  <a:lnTo>
                    <a:pt x="1676" y="310"/>
                  </a:lnTo>
                  <a:lnTo>
                    <a:pt x="1676" y="296"/>
                  </a:lnTo>
                  <a:lnTo>
                    <a:pt x="1639" y="296"/>
                  </a:lnTo>
                  <a:lnTo>
                    <a:pt x="1639" y="287"/>
                  </a:lnTo>
                  <a:lnTo>
                    <a:pt x="1595" y="287"/>
                  </a:lnTo>
                  <a:lnTo>
                    <a:pt x="1595" y="272"/>
                  </a:lnTo>
                  <a:lnTo>
                    <a:pt x="1517" y="272"/>
                  </a:lnTo>
                  <a:lnTo>
                    <a:pt x="1517" y="259"/>
                  </a:lnTo>
                  <a:lnTo>
                    <a:pt x="1480" y="259"/>
                  </a:lnTo>
                  <a:lnTo>
                    <a:pt x="1480" y="250"/>
                  </a:lnTo>
                  <a:lnTo>
                    <a:pt x="1443" y="250"/>
                  </a:lnTo>
                  <a:lnTo>
                    <a:pt x="1443" y="236"/>
                  </a:lnTo>
                  <a:lnTo>
                    <a:pt x="1399" y="236"/>
                  </a:lnTo>
                  <a:lnTo>
                    <a:pt x="1399" y="228"/>
                  </a:lnTo>
                  <a:lnTo>
                    <a:pt x="1362" y="228"/>
                  </a:lnTo>
                  <a:lnTo>
                    <a:pt x="1362" y="222"/>
                  </a:lnTo>
                  <a:lnTo>
                    <a:pt x="1312" y="222"/>
                  </a:lnTo>
                  <a:lnTo>
                    <a:pt x="1312" y="213"/>
                  </a:lnTo>
                  <a:lnTo>
                    <a:pt x="1284" y="213"/>
                  </a:lnTo>
                  <a:lnTo>
                    <a:pt x="1284" y="208"/>
                  </a:lnTo>
                  <a:lnTo>
                    <a:pt x="1230" y="208"/>
                  </a:lnTo>
                  <a:lnTo>
                    <a:pt x="1230" y="199"/>
                  </a:lnTo>
                  <a:lnTo>
                    <a:pt x="1195" y="199"/>
                  </a:lnTo>
                  <a:lnTo>
                    <a:pt x="1195" y="184"/>
                  </a:lnTo>
                  <a:lnTo>
                    <a:pt x="1152" y="184"/>
                  </a:lnTo>
                  <a:lnTo>
                    <a:pt x="1152" y="177"/>
                  </a:lnTo>
                  <a:lnTo>
                    <a:pt x="1115" y="177"/>
                  </a:lnTo>
                  <a:lnTo>
                    <a:pt x="1115" y="171"/>
                  </a:lnTo>
                  <a:lnTo>
                    <a:pt x="1071" y="171"/>
                  </a:lnTo>
                  <a:lnTo>
                    <a:pt x="1071" y="154"/>
                  </a:lnTo>
                  <a:lnTo>
                    <a:pt x="1034" y="154"/>
                  </a:lnTo>
                  <a:lnTo>
                    <a:pt x="1034" y="148"/>
                  </a:lnTo>
                  <a:lnTo>
                    <a:pt x="992" y="148"/>
                  </a:lnTo>
                  <a:lnTo>
                    <a:pt x="992" y="140"/>
                  </a:lnTo>
                  <a:lnTo>
                    <a:pt x="955" y="140"/>
                  </a:lnTo>
                  <a:lnTo>
                    <a:pt x="955" y="133"/>
                  </a:lnTo>
                  <a:lnTo>
                    <a:pt x="910" y="133"/>
                  </a:lnTo>
                  <a:lnTo>
                    <a:pt x="910" y="118"/>
                  </a:lnTo>
                  <a:lnTo>
                    <a:pt x="875" y="118"/>
                  </a:lnTo>
                  <a:lnTo>
                    <a:pt x="875" y="111"/>
                  </a:lnTo>
                  <a:lnTo>
                    <a:pt x="795" y="111"/>
                  </a:lnTo>
                  <a:lnTo>
                    <a:pt x="795" y="96"/>
                  </a:lnTo>
                  <a:lnTo>
                    <a:pt x="743" y="96"/>
                  </a:lnTo>
                  <a:lnTo>
                    <a:pt x="743" y="89"/>
                  </a:lnTo>
                  <a:lnTo>
                    <a:pt x="714" y="89"/>
                  </a:lnTo>
                  <a:lnTo>
                    <a:pt x="714" y="80"/>
                  </a:lnTo>
                  <a:lnTo>
                    <a:pt x="664" y="80"/>
                  </a:lnTo>
                  <a:lnTo>
                    <a:pt x="664" y="66"/>
                  </a:lnTo>
                  <a:lnTo>
                    <a:pt x="633" y="66"/>
                  </a:lnTo>
                  <a:lnTo>
                    <a:pt x="633" y="59"/>
                  </a:lnTo>
                  <a:lnTo>
                    <a:pt x="583" y="59"/>
                  </a:lnTo>
                  <a:lnTo>
                    <a:pt x="583" y="52"/>
                  </a:lnTo>
                  <a:lnTo>
                    <a:pt x="546" y="52"/>
                  </a:lnTo>
                  <a:lnTo>
                    <a:pt x="546" y="37"/>
                  </a:lnTo>
                  <a:lnTo>
                    <a:pt x="503" y="37"/>
                  </a:lnTo>
                  <a:lnTo>
                    <a:pt x="503" y="28"/>
                  </a:lnTo>
                  <a:lnTo>
                    <a:pt x="468" y="28"/>
                  </a:lnTo>
                  <a:lnTo>
                    <a:pt x="468" y="23"/>
                  </a:lnTo>
                  <a:lnTo>
                    <a:pt x="431" y="23"/>
                  </a:lnTo>
                  <a:lnTo>
                    <a:pt x="431" y="15"/>
                  </a:lnTo>
                  <a:lnTo>
                    <a:pt x="386" y="15"/>
                  </a:lnTo>
                  <a:lnTo>
                    <a:pt x="386" y="0"/>
                  </a:lnTo>
                  <a:lnTo>
                    <a:pt x="350" y="0"/>
                  </a:lnTo>
                  <a:close/>
                </a:path>
              </a:pathLst>
            </a:custGeom>
            <a:solidFill>
              <a:srgbClr val="0202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85" name="Freeform 339"/>
            <p:cNvSpPr>
              <a:spLocks/>
            </p:cNvSpPr>
            <p:nvPr/>
          </p:nvSpPr>
          <p:spPr bwMode="auto">
            <a:xfrm>
              <a:off x="3906" y="1907"/>
              <a:ext cx="225" cy="142"/>
            </a:xfrm>
            <a:custGeom>
              <a:avLst/>
              <a:gdLst>
                <a:gd name="T0" fmla="*/ 0 w 2257"/>
                <a:gd name="T1" fmla="*/ 0 h 1851"/>
                <a:gd name="T2" fmla="*/ 0 w 2257"/>
                <a:gd name="T3" fmla="*/ 0 h 1851"/>
                <a:gd name="T4" fmla="*/ 0 w 2257"/>
                <a:gd name="T5" fmla="*/ 0 h 1851"/>
                <a:gd name="T6" fmla="*/ 0 w 2257"/>
                <a:gd name="T7" fmla="*/ 0 h 1851"/>
                <a:gd name="T8" fmla="*/ 0 w 2257"/>
                <a:gd name="T9" fmla="*/ 0 h 1851"/>
                <a:gd name="T10" fmla="*/ 0 w 2257"/>
                <a:gd name="T11" fmla="*/ 0 h 1851"/>
                <a:gd name="T12" fmla="*/ 0 w 2257"/>
                <a:gd name="T13" fmla="*/ 0 h 1851"/>
                <a:gd name="T14" fmla="*/ 0 w 2257"/>
                <a:gd name="T15" fmla="*/ 0 h 1851"/>
                <a:gd name="T16" fmla="*/ 0 w 2257"/>
                <a:gd name="T17" fmla="*/ 0 h 1851"/>
                <a:gd name="T18" fmla="*/ 0 w 2257"/>
                <a:gd name="T19" fmla="*/ 0 h 1851"/>
                <a:gd name="T20" fmla="*/ 0 w 2257"/>
                <a:gd name="T21" fmla="*/ 0 h 1851"/>
                <a:gd name="T22" fmla="*/ 0 w 2257"/>
                <a:gd name="T23" fmla="*/ 0 h 1851"/>
                <a:gd name="T24" fmla="*/ 0 w 2257"/>
                <a:gd name="T25" fmla="*/ 0 h 1851"/>
                <a:gd name="T26" fmla="*/ 0 w 2257"/>
                <a:gd name="T27" fmla="*/ 0 h 1851"/>
                <a:gd name="T28" fmla="*/ 0 w 2257"/>
                <a:gd name="T29" fmla="*/ 0 h 1851"/>
                <a:gd name="T30" fmla="*/ 0 w 2257"/>
                <a:gd name="T31" fmla="*/ 0 h 1851"/>
                <a:gd name="T32" fmla="*/ 0 w 2257"/>
                <a:gd name="T33" fmla="*/ 0 h 1851"/>
                <a:gd name="T34" fmla="*/ 0 w 2257"/>
                <a:gd name="T35" fmla="*/ 0 h 1851"/>
                <a:gd name="T36" fmla="*/ 0 w 2257"/>
                <a:gd name="T37" fmla="*/ 0 h 1851"/>
                <a:gd name="T38" fmla="*/ 0 w 2257"/>
                <a:gd name="T39" fmla="*/ 0 h 1851"/>
                <a:gd name="T40" fmla="*/ 0 w 2257"/>
                <a:gd name="T41" fmla="*/ 0 h 1851"/>
                <a:gd name="T42" fmla="*/ 0 w 2257"/>
                <a:gd name="T43" fmla="*/ 0 h 1851"/>
                <a:gd name="T44" fmla="*/ 0 w 2257"/>
                <a:gd name="T45" fmla="*/ 0 h 1851"/>
                <a:gd name="T46" fmla="*/ 0 w 2257"/>
                <a:gd name="T47" fmla="*/ 0 h 1851"/>
                <a:gd name="T48" fmla="*/ 0 w 2257"/>
                <a:gd name="T49" fmla="*/ 0 h 1851"/>
                <a:gd name="T50" fmla="*/ 0 w 2257"/>
                <a:gd name="T51" fmla="*/ 0 h 1851"/>
                <a:gd name="T52" fmla="*/ 0 w 2257"/>
                <a:gd name="T53" fmla="*/ 0 h 1851"/>
                <a:gd name="T54" fmla="*/ 0 w 2257"/>
                <a:gd name="T55" fmla="*/ 0 h 1851"/>
                <a:gd name="T56" fmla="*/ 0 w 2257"/>
                <a:gd name="T57" fmla="*/ 0 h 1851"/>
                <a:gd name="T58" fmla="*/ 0 w 2257"/>
                <a:gd name="T59" fmla="*/ 0 h 1851"/>
                <a:gd name="T60" fmla="*/ 0 w 2257"/>
                <a:gd name="T61" fmla="*/ 0 h 1851"/>
                <a:gd name="T62" fmla="*/ 0 w 2257"/>
                <a:gd name="T63" fmla="*/ 0 h 1851"/>
                <a:gd name="T64" fmla="*/ 0 w 2257"/>
                <a:gd name="T65" fmla="*/ 0 h 1851"/>
                <a:gd name="T66" fmla="*/ 0 w 2257"/>
                <a:gd name="T67" fmla="*/ 0 h 1851"/>
                <a:gd name="T68" fmla="*/ 0 w 2257"/>
                <a:gd name="T69" fmla="*/ 0 h 1851"/>
                <a:gd name="T70" fmla="*/ 0 w 2257"/>
                <a:gd name="T71" fmla="*/ 0 h 1851"/>
                <a:gd name="T72" fmla="*/ 0 w 2257"/>
                <a:gd name="T73" fmla="*/ 0 h 1851"/>
                <a:gd name="T74" fmla="*/ 0 w 2257"/>
                <a:gd name="T75" fmla="*/ 0 h 1851"/>
                <a:gd name="T76" fmla="*/ 0 w 2257"/>
                <a:gd name="T77" fmla="*/ 0 h 1851"/>
                <a:gd name="T78" fmla="*/ 0 w 2257"/>
                <a:gd name="T79" fmla="*/ 0 h 1851"/>
                <a:gd name="T80" fmla="*/ 0 w 2257"/>
                <a:gd name="T81" fmla="*/ 0 h 1851"/>
                <a:gd name="T82" fmla="*/ 0 w 2257"/>
                <a:gd name="T83" fmla="*/ 0 h 1851"/>
                <a:gd name="T84" fmla="*/ 0 w 2257"/>
                <a:gd name="T85" fmla="*/ 0 h 1851"/>
                <a:gd name="T86" fmla="*/ 0 w 2257"/>
                <a:gd name="T87" fmla="*/ 0 h 1851"/>
                <a:gd name="T88" fmla="*/ 0 w 2257"/>
                <a:gd name="T89" fmla="*/ 0 h 1851"/>
                <a:gd name="T90" fmla="*/ 0 w 2257"/>
                <a:gd name="T91" fmla="*/ 0 h 1851"/>
                <a:gd name="T92" fmla="*/ 0 w 2257"/>
                <a:gd name="T93" fmla="*/ 0 h 1851"/>
                <a:gd name="T94" fmla="*/ 0 w 2257"/>
                <a:gd name="T95" fmla="*/ 0 h 1851"/>
                <a:gd name="T96" fmla="*/ 0 w 2257"/>
                <a:gd name="T97" fmla="*/ 0 h 1851"/>
                <a:gd name="T98" fmla="*/ 0 w 2257"/>
                <a:gd name="T99" fmla="*/ 0 h 1851"/>
                <a:gd name="T100" fmla="*/ 0 w 2257"/>
                <a:gd name="T101" fmla="*/ 0 h 1851"/>
                <a:gd name="T102" fmla="*/ 0 w 2257"/>
                <a:gd name="T103" fmla="*/ 0 h 1851"/>
                <a:gd name="T104" fmla="*/ 0 w 2257"/>
                <a:gd name="T105" fmla="*/ 0 h 1851"/>
                <a:gd name="T106" fmla="*/ 0 w 2257"/>
                <a:gd name="T107" fmla="*/ 0 h 1851"/>
                <a:gd name="T108" fmla="*/ 0 w 2257"/>
                <a:gd name="T109" fmla="*/ 0 h 1851"/>
                <a:gd name="T110" fmla="*/ 0 w 2257"/>
                <a:gd name="T111" fmla="*/ 0 h 1851"/>
                <a:gd name="T112" fmla="*/ 0 w 2257"/>
                <a:gd name="T113" fmla="*/ 0 h 1851"/>
                <a:gd name="T114" fmla="*/ 0 w 2257"/>
                <a:gd name="T115" fmla="*/ 0 h 1851"/>
                <a:gd name="T116" fmla="*/ 0 w 2257"/>
                <a:gd name="T117" fmla="*/ 0 h 1851"/>
                <a:gd name="T118" fmla="*/ 0 w 2257"/>
                <a:gd name="T119" fmla="*/ 0 h 1851"/>
                <a:gd name="T120" fmla="*/ 0 w 2257"/>
                <a:gd name="T121" fmla="*/ 0 h 18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57"/>
                <a:gd name="T184" fmla="*/ 0 h 1851"/>
                <a:gd name="T185" fmla="*/ 2257 w 2257"/>
                <a:gd name="T186" fmla="*/ 1851 h 185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57" h="1851">
                  <a:moveTo>
                    <a:pt x="269" y="0"/>
                  </a:moveTo>
                  <a:lnTo>
                    <a:pt x="269" y="28"/>
                  </a:lnTo>
                  <a:lnTo>
                    <a:pt x="261" y="28"/>
                  </a:lnTo>
                  <a:lnTo>
                    <a:pt x="261" y="59"/>
                  </a:lnTo>
                  <a:lnTo>
                    <a:pt x="255" y="59"/>
                  </a:lnTo>
                  <a:lnTo>
                    <a:pt x="255" y="89"/>
                  </a:lnTo>
                  <a:lnTo>
                    <a:pt x="246" y="89"/>
                  </a:lnTo>
                  <a:lnTo>
                    <a:pt x="246" y="111"/>
                  </a:lnTo>
                  <a:lnTo>
                    <a:pt x="233" y="111"/>
                  </a:lnTo>
                  <a:lnTo>
                    <a:pt x="233" y="133"/>
                  </a:lnTo>
                  <a:lnTo>
                    <a:pt x="224" y="133"/>
                  </a:lnTo>
                  <a:lnTo>
                    <a:pt x="224" y="184"/>
                  </a:lnTo>
                  <a:lnTo>
                    <a:pt x="211" y="184"/>
                  </a:lnTo>
                  <a:lnTo>
                    <a:pt x="211" y="208"/>
                  </a:lnTo>
                  <a:lnTo>
                    <a:pt x="204" y="208"/>
                  </a:lnTo>
                  <a:lnTo>
                    <a:pt x="204" y="228"/>
                  </a:lnTo>
                  <a:lnTo>
                    <a:pt x="187" y="228"/>
                  </a:lnTo>
                  <a:lnTo>
                    <a:pt x="187" y="272"/>
                  </a:lnTo>
                  <a:lnTo>
                    <a:pt x="174" y="272"/>
                  </a:lnTo>
                  <a:lnTo>
                    <a:pt x="174" y="310"/>
                  </a:lnTo>
                  <a:lnTo>
                    <a:pt x="168" y="310"/>
                  </a:lnTo>
                  <a:lnTo>
                    <a:pt x="168" y="332"/>
                  </a:lnTo>
                  <a:lnTo>
                    <a:pt x="152" y="332"/>
                  </a:lnTo>
                  <a:lnTo>
                    <a:pt x="152" y="375"/>
                  </a:lnTo>
                  <a:lnTo>
                    <a:pt x="137" y="375"/>
                  </a:lnTo>
                  <a:lnTo>
                    <a:pt x="137" y="406"/>
                  </a:lnTo>
                  <a:lnTo>
                    <a:pt x="131" y="406"/>
                  </a:lnTo>
                  <a:lnTo>
                    <a:pt x="131" y="435"/>
                  </a:lnTo>
                  <a:lnTo>
                    <a:pt x="115" y="435"/>
                  </a:lnTo>
                  <a:lnTo>
                    <a:pt x="115" y="472"/>
                  </a:lnTo>
                  <a:lnTo>
                    <a:pt x="100" y="472"/>
                  </a:lnTo>
                  <a:lnTo>
                    <a:pt x="100" y="509"/>
                  </a:lnTo>
                  <a:lnTo>
                    <a:pt x="95" y="509"/>
                  </a:lnTo>
                  <a:lnTo>
                    <a:pt x="95" y="531"/>
                  </a:lnTo>
                  <a:lnTo>
                    <a:pt x="87" y="531"/>
                  </a:lnTo>
                  <a:lnTo>
                    <a:pt x="87" y="545"/>
                  </a:lnTo>
                  <a:lnTo>
                    <a:pt x="72" y="545"/>
                  </a:lnTo>
                  <a:lnTo>
                    <a:pt x="72" y="576"/>
                  </a:lnTo>
                  <a:lnTo>
                    <a:pt x="65" y="576"/>
                  </a:lnTo>
                  <a:lnTo>
                    <a:pt x="65" y="605"/>
                  </a:lnTo>
                  <a:lnTo>
                    <a:pt x="58" y="605"/>
                  </a:lnTo>
                  <a:lnTo>
                    <a:pt x="58" y="628"/>
                  </a:lnTo>
                  <a:lnTo>
                    <a:pt x="50" y="628"/>
                  </a:lnTo>
                  <a:lnTo>
                    <a:pt x="50" y="650"/>
                  </a:lnTo>
                  <a:lnTo>
                    <a:pt x="36" y="650"/>
                  </a:lnTo>
                  <a:lnTo>
                    <a:pt x="36" y="670"/>
                  </a:lnTo>
                  <a:lnTo>
                    <a:pt x="28" y="670"/>
                  </a:lnTo>
                  <a:lnTo>
                    <a:pt x="28" y="708"/>
                  </a:lnTo>
                  <a:lnTo>
                    <a:pt x="22" y="708"/>
                  </a:lnTo>
                  <a:lnTo>
                    <a:pt x="22" y="723"/>
                  </a:lnTo>
                  <a:lnTo>
                    <a:pt x="13" y="723"/>
                  </a:lnTo>
                  <a:lnTo>
                    <a:pt x="13" y="753"/>
                  </a:lnTo>
                  <a:lnTo>
                    <a:pt x="0" y="753"/>
                  </a:lnTo>
                  <a:lnTo>
                    <a:pt x="0" y="1388"/>
                  </a:lnTo>
                  <a:lnTo>
                    <a:pt x="22" y="1388"/>
                  </a:lnTo>
                  <a:lnTo>
                    <a:pt x="22" y="1403"/>
                  </a:lnTo>
                  <a:lnTo>
                    <a:pt x="95" y="1403"/>
                  </a:lnTo>
                  <a:lnTo>
                    <a:pt x="95" y="1417"/>
                  </a:lnTo>
                  <a:lnTo>
                    <a:pt x="137" y="1417"/>
                  </a:lnTo>
                  <a:lnTo>
                    <a:pt x="137" y="1425"/>
                  </a:lnTo>
                  <a:lnTo>
                    <a:pt x="174" y="1425"/>
                  </a:lnTo>
                  <a:lnTo>
                    <a:pt x="174" y="1431"/>
                  </a:lnTo>
                  <a:lnTo>
                    <a:pt x="211" y="1431"/>
                  </a:lnTo>
                  <a:lnTo>
                    <a:pt x="211" y="1440"/>
                  </a:lnTo>
                  <a:lnTo>
                    <a:pt x="246" y="1440"/>
                  </a:lnTo>
                  <a:lnTo>
                    <a:pt x="246" y="1446"/>
                  </a:lnTo>
                  <a:lnTo>
                    <a:pt x="283" y="1446"/>
                  </a:lnTo>
                  <a:lnTo>
                    <a:pt x="283" y="1462"/>
                  </a:lnTo>
                  <a:lnTo>
                    <a:pt x="328" y="1462"/>
                  </a:lnTo>
                  <a:lnTo>
                    <a:pt x="328" y="1468"/>
                  </a:lnTo>
                  <a:lnTo>
                    <a:pt x="364" y="1468"/>
                  </a:lnTo>
                  <a:lnTo>
                    <a:pt x="364" y="1477"/>
                  </a:lnTo>
                  <a:lnTo>
                    <a:pt x="400" y="1477"/>
                  </a:lnTo>
                  <a:lnTo>
                    <a:pt x="400" y="1482"/>
                  </a:lnTo>
                  <a:lnTo>
                    <a:pt x="437" y="1482"/>
                  </a:lnTo>
                  <a:lnTo>
                    <a:pt x="437" y="1499"/>
                  </a:lnTo>
                  <a:lnTo>
                    <a:pt x="479" y="1499"/>
                  </a:lnTo>
                  <a:lnTo>
                    <a:pt x="479" y="1505"/>
                  </a:lnTo>
                  <a:lnTo>
                    <a:pt x="516" y="1505"/>
                  </a:lnTo>
                  <a:lnTo>
                    <a:pt x="516" y="1513"/>
                  </a:lnTo>
                  <a:lnTo>
                    <a:pt x="552" y="1513"/>
                  </a:lnTo>
                  <a:lnTo>
                    <a:pt x="552" y="1519"/>
                  </a:lnTo>
                  <a:lnTo>
                    <a:pt x="583" y="1519"/>
                  </a:lnTo>
                  <a:lnTo>
                    <a:pt x="583" y="1536"/>
                  </a:lnTo>
                  <a:lnTo>
                    <a:pt x="662" y="1536"/>
                  </a:lnTo>
                  <a:lnTo>
                    <a:pt x="662" y="1550"/>
                  </a:lnTo>
                  <a:lnTo>
                    <a:pt x="698" y="1550"/>
                  </a:lnTo>
                  <a:lnTo>
                    <a:pt x="698" y="1556"/>
                  </a:lnTo>
                  <a:lnTo>
                    <a:pt x="735" y="1556"/>
                  </a:lnTo>
                  <a:lnTo>
                    <a:pt x="735" y="1565"/>
                  </a:lnTo>
                  <a:lnTo>
                    <a:pt x="779" y="1565"/>
                  </a:lnTo>
                  <a:lnTo>
                    <a:pt x="779" y="1579"/>
                  </a:lnTo>
                  <a:lnTo>
                    <a:pt x="824" y="1579"/>
                  </a:lnTo>
                  <a:lnTo>
                    <a:pt x="824" y="1587"/>
                  </a:lnTo>
                  <a:lnTo>
                    <a:pt x="860" y="1587"/>
                  </a:lnTo>
                  <a:lnTo>
                    <a:pt x="860" y="1594"/>
                  </a:lnTo>
                  <a:lnTo>
                    <a:pt x="897" y="1594"/>
                  </a:lnTo>
                  <a:lnTo>
                    <a:pt x="897" y="1601"/>
                  </a:lnTo>
                  <a:lnTo>
                    <a:pt x="933" y="1601"/>
                  </a:lnTo>
                  <a:lnTo>
                    <a:pt x="933" y="1616"/>
                  </a:lnTo>
                  <a:lnTo>
                    <a:pt x="975" y="1616"/>
                  </a:lnTo>
                  <a:lnTo>
                    <a:pt x="975" y="1624"/>
                  </a:lnTo>
                  <a:lnTo>
                    <a:pt x="1012" y="1624"/>
                  </a:lnTo>
                  <a:lnTo>
                    <a:pt x="1012" y="1638"/>
                  </a:lnTo>
                  <a:lnTo>
                    <a:pt x="1085" y="1638"/>
                  </a:lnTo>
                  <a:lnTo>
                    <a:pt x="1085" y="1647"/>
                  </a:lnTo>
                  <a:lnTo>
                    <a:pt x="1114" y="1647"/>
                  </a:lnTo>
                  <a:lnTo>
                    <a:pt x="1114" y="1653"/>
                  </a:lnTo>
                  <a:lnTo>
                    <a:pt x="1166" y="1653"/>
                  </a:lnTo>
                  <a:lnTo>
                    <a:pt x="1166" y="1667"/>
                  </a:lnTo>
                  <a:lnTo>
                    <a:pt x="1203" y="1667"/>
                  </a:lnTo>
                  <a:lnTo>
                    <a:pt x="1203" y="1675"/>
                  </a:lnTo>
                  <a:lnTo>
                    <a:pt x="1231" y="1675"/>
                  </a:lnTo>
                  <a:lnTo>
                    <a:pt x="1231" y="1684"/>
                  </a:lnTo>
                  <a:lnTo>
                    <a:pt x="1267" y="1684"/>
                  </a:lnTo>
                  <a:lnTo>
                    <a:pt x="1267" y="1698"/>
                  </a:lnTo>
                  <a:lnTo>
                    <a:pt x="1318" y="1698"/>
                  </a:lnTo>
                  <a:lnTo>
                    <a:pt x="1318" y="1704"/>
                  </a:lnTo>
                  <a:lnTo>
                    <a:pt x="1349" y="1704"/>
                  </a:lnTo>
                  <a:lnTo>
                    <a:pt x="1349" y="1712"/>
                  </a:lnTo>
                  <a:lnTo>
                    <a:pt x="1384" y="1712"/>
                  </a:lnTo>
                  <a:lnTo>
                    <a:pt x="1384" y="1720"/>
                  </a:lnTo>
                  <a:lnTo>
                    <a:pt x="1421" y="1720"/>
                  </a:lnTo>
                  <a:lnTo>
                    <a:pt x="1421" y="1735"/>
                  </a:lnTo>
                  <a:lnTo>
                    <a:pt x="1464" y="1735"/>
                  </a:lnTo>
                  <a:lnTo>
                    <a:pt x="1464" y="1741"/>
                  </a:lnTo>
                  <a:lnTo>
                    <a:pt x="1500" y="1741"/>
                  </a:lnTo>
                  <a:lnTo>
                    <a:pt x="1500" y="1757"/>
                  </a:lnTo>
                  <a:lnTo>
                    <a:pt x="1573" y="1757"/>
                  </a:lnTo>
                  <a:lnTo>
                    <a:pt x="1573" y="1763"/>
                  </a:lnTo>
                  <a:lnTo>
                    <a:pt x="1617" y="1763"/>
                  </a:lnTo>
                  <a:lnTo>
                    <a:pt x="1617" y="1772"/>
                  </a:lnTo>
                  <a:lnTo>
                    <a:pt x="1654" y="1772"/>
                  </a:lnTo>
                  <a:lnTo>
                    <a:pt x="1654" y="1786"/>
                  </a:lnTo>
                  <a:lnTo>
                    <a:pt x="1691" y="1786"/>
                  </a:lnTo>
                  <a:lnTo>
                    <a:pt x="1691" y="1794"/>
                  </a:lnTo>
                  <a:lnTo>
                    <a:pt x="1732" y="1794"/>
                  </a:lnTo>
                  <a:lnTo>
                    <a:pt x="1732" y="1800"/>
                  </a:lnTo>
                  <a:lnTo>
                    <a:pt x="1769" y="1800"/>
                  </a:lnTo>
                  <a:lnTo>
                    <a:pt x="1769" y="1814"/>
                  </a:lnTo>
                  <a:lnTo>
                    <a:pt x="1806" y="1814"/>
                  </a:lnTo>
                  <a:lnTo>
                    <a:pt x="1806" y="1823"/>
                  </a:lnTo>
                  <a:lnTo>
                    <a:pt x="1850" y="1823"/>
                  </a:lnTo>
                  <a:lnTo>
                    <a:pt x="1850" y="1829"/>
                  </a:lnTo>
                  <a:lnTo>
                    <a:pt x="1887" y="1829"/>
                  </a:lnTo>
                  <a:lnTo>
                    <a:pt x="1887" y="1845"/>
                  </a:lnTo>
                  <a:lnTo>
                    <a:pt x="1915" y="1845"/>
                  </a:lnTo>
                  <a:lnTo>
                    <a:pt x="1915" y="1851"/>
                  </a:lnTo>
                  <a:lnTo>
                    <a:pt x="1967" y="1851"/>
                  </a:lnTo>
                  <a:lnTo>
                    <a:pt x="1967" y="1845"/>
                  </a:lnTo>
                  <a:lnTo>
                    <a:pt x="1974" y="1845"/>
                  </a:lnTo>
                  <a:lnTo>
                    <a:pt x="1974" y="1800"/>
                  </a:lnTo>
                  <a:lnTo>
                    <a:pt x="1982" y="1800"/>
                  </a:lnTo>
                  <a:lnTo>
                    <a:pt x="1982" y="1772"/>
                  </a:lnTo>
                  <a:lnTo>
                    <a:pt x="1987" y="1772"/>
                  </a:lnTo>
                  <a:lnTo>
                    <a:pt x="1987" y="1757"/>
                  </a:lnTo>
                  <a:lnTo>
                    <a:pt x="2004" y="1757"/>
                  </a:lnTo>
                  <a:lnTo>
                    <a:pt x="2004" y="1712"/>
                  </a:lnTo>
                  <a:lnTo>
                    <a:pt x="2010" y="1712"/>
                  </a:lnTo>
                  <a:lnTo>
                    <a:pt x="2010" y="1684"/>
                  </a:lnTo>
                  <a:lnTo>
                    <a:pt x="2024" y="1684"/>
                  </a:lnTo>
                  <a:lnTo>
                    <a:pt x="2024" y="1667"/>
                  </a:lnTo>
                  <a:lnTo>
                    <a:pt x="2032" y="1667"/>
                  </a:lnTo>
                  <a:lnTo>
                    <a:pt x="2032" y="1638"/>
                  </a:lnTo>
                  <a:lnTo>
                    <a:pt x="2041" y="1638"/>
                  </a:lnTo>
                  <a:lnTo>
                    <a:pt x="2041" y="1624"/>
                  </a:lnTo>
                  <a:lnTo>
                    <a:pt x="2046" y="1624"/>
                  </a:lnTo>
                  <a:lnTo>
                    <a:pt x="2046" y="1587"/>
                  </a:lnTo>
                  <a:lnTo>
                    <a:pt x="2061" y="1587"/>
                  </a:lnTo>
                  <a:lnTo>
                    <a:pt x="2061" y="1565"/>
                  </a:lnTo>
                  <a:lnTo>
                    <a:pt x="2069" y="1565"/>
                  </a:lnTo>
                  <a:lnTo>
                    <a:pt x="2069" y="1536"/>
                  </a:lnTo>
                  <a:lnTo>
                    <a:pt x="2083" y="1536"/>
                  </a:lnTo>
                  <a:lnTo>
                    <a:pt x="2083" y="1482"/>
                  </a:lnTo>
                  <a:lnTo>
                    <a:pt x="2097" y="1482"/>
                  </a:lnTo>
                  <a:lnTo>
                    <a:pt x="2097" y="1468"/>
                  </a:lnTo>
                  <a:lnTo>
                    <a:pt x="2105" y="1468"/>
                  </a:lnTo>
                  <a:lnTo>
                    <a:pt x="2105" y="1440"/>
                  </a:lnTo>
                  <a:lnTo>
                    <a:pt x="2113" y="1440"/>
                  </a:lnTo>
                  <a:lnTo>
                    <a:pt x="2113" y="1425"/>
                  </a:lnTo>
                  <a:lnTo>
                    <a:pt x="2119" y="1425"/>
                  </a:lnTo>
                  <a:lnTo>
                    <a:pt x="2119" y="1403"/>
                  </a:lnTo>
                  <a:lnTo>
                    <a:pt x="2133" y="1403"/>
                  </a:lnTo>
                  <a:lnTo>
                    <a:pt x="2133" y="1380"/>
                  </a:lnTo>
                  <a:lnTo>
                    <a:pt x="2142" y="1380"/>
                  </a:lnTo>
                  <a:lnTo>
                    <a:pt x="2142" y="1357"/>
                  </a:lnTo>
                  <a:lnTo>
                    <a:pt x="2148" y="1357"/>
                  </a:lnTo>
                  <a:lnTo>
                    <a:pt x="2148" y="1321"/>
                  </a:lnTo>
                  <a:lnTo>
                    <a:pt x="2164" y="1321"/>
                  </a:lnTo>
                  <a:lnTo>
                    <a:pt x="2164" y="1297"/>
                  </a:lnTo>
                  <a:lnTo>
                    <a:pt x="2170" y="1297"/>
                  </a:lnTo>
                  <a:lnTo>
                    <a:pt x="2170" y="1261"/>
                  </a:lnTo>
                  <a:lnTo>
                    <a:pt x="2178" y="1261"/>
                  </a:lnTo>
                  <a:lnTo>
                    <a:pt x="2178" y="1240"/>
                  </a:lnTo>
                  <a:lnTo>
                    <a:pt x="2185" y="1240"/>
                  </a:lnTo>
                  <a:lnTo>
                    <a:pt x="2185" y="1224"/>
                  </a:lnTo>
                  <a:lnTo>
                    <a:pt x="2200" y="1224"/>
                  </a:lnTo>
                  <a:lnTo>
                    <a:pt x="2200" y="1196"/>
                  </a:lnTo>
                  <a:lnTo>
                    <a:pt x="2207" y="1196"/>
                  </a:lnTo>
                  <a:lnTo>
                    <a:pt x="2207" y="1181"/>
                  </a:lnTo>
                  <a:lnTo>
                    <a:pt x="2215" y="1181"/>
                  </a:lnTo>
                  <a:lnTo>
                    <a:pt x="2215" y="1145"/>
                  </a:lnTo>
                  <a:lnTo>
                    <a:pt x="2220" y="1145"/>
                  </a:lnTo>
                  <a:lnTo>
                    <a:pt x="2220" y="1121"/>
                  </a:lnTo>
                  <a:lnTo>
                    <a:pt x="2229" y="1121"/>
                  </a:lnTo>
                  <a:lnTo>
                    <a:pt x="2229" y="1108"/>
                  </a:lnTo>
                  <a:lnTo>
                    <a:pt x="2237" y="1108"/>
                  </a:lnTo>
                  <a:lnTo>
                    <a:pt x="2237" y="1077"/>
                  </a:lnTo>
                  <a:lnTo>
                    <a:pt x="2243" y="1077"/>
                  </a:lnTo>
                  <a:lnTo>
                    <a:pt x="2243" y="1048"/>
                  </a:lnTo>
                  <a:lnTo>
                    <a:pt x="2257" y="1048"/>
                  </a:lnTo>
                  <a:lnTo>
                    <a:pt x="2257" y="450"/>
                  </a:lnTo>
                  <a:lnTo>
                    <a:pt x="2237" y="450"/>
                  </a:lnTo>
                  <a:lnTo>
                    <a:pt x="2237" y="435"/>
                  </a:lnTo>
                  <a:lnTo>
                    <a:pt x="2164" y="435"/>
                  </a:lnTo>
                  <a:lnTo>
                    <a:pt x="2164" y="421"/>
                  </a:lnTo>
                  <a:lnTo>
                    <a:pt x="2119" y="421"/>
                  </a:lnTo>
                  <a:lnTo>
                    <a:pt x="2119" y="413"/>
                  </a:lnTo>
                  <a:lnTo>
                    <a:pt x="2083" y="413"/>
                  </a:lnTo>
                  <a:lnTo>
                    <a:pt x="2083" y="406"/>
                  </a:lnTo>
                  <a:lnTo>
                    <a:pt x="2041" y="406"/>
                  </a:lnTo>
                  <a:lnTo>
                    <a:pt x="2041" y="391"/>
                  </a:lnTo>
                  <a:lnTo>
                    <a:pt x="2004" y="391"/>
                  </a:lnTo>
                  <a:lnTo>
                    <a:pt x="2004" y="384"/>
                  </a:lnTo>
                  <a:lnTo>
                    <a:pt x="1967" y="384"/>
                  </a:lnTo>
                  <a:lnTo>
                    <a:pt x="1967" y="375"/>
                  </a:lnTo>
                  <a:lnTo>
                    <a:pt x="1915" y="375"/>
                  </a:lnTo>
                  <a:lnTo>
                    <a:pt x="1915" y="369"/>
                  </a:lnTo>
                  <a:lnTo>
                    <a:pt x="1887" y="369"/>
                  </a:lnTo>
                  <a:lnTo>
                    <a:pt x="1887" y="355"/>
                  </a:lnTo>
                  <a:lnTo>
                    <a:pt x="1836" y="355"/>
                  </a:lnTo>
                  <a:lnTo>
                    <a:pt x="1836" y="347"/>
                  </a:lnTo>
                  <a:lnTo>
                    <a:pt x="1800" y="347"/>
                  </a:lnTo>
                  <a:lnTo>
                    <a:pt x="1800" y="338"/>
                  </a:lnTo>
                  <a:lnTo>
                    <a:pt x="1754" y="338"/>
                  </a:lnTo>
                  <a:lnTo>
                    <a:pt x="1754" y="332"/>
                  </a:lnTo>
                  <a:lnTo>
                    <a:pt x="1719" y="332"/>
                  </a:lnTo>
                  <a:lnTo>
                    <a:pt x="1719" y="324"/>
                  </a:lnTo>
                  <a:lnTo>
                    <a:pt x="1676" y="324"/>
                  </a:lnTo>
                  <a:lnTo>
                    <a:pt x="1676" y="318"/>
                  </a:lnTo>
                  <a:lnTo>
                    <a:pt x="1639" y="318"/>
                  </a:lnTo>
                  <a:lnTo>
                    <a:pt x="1639" y="310"/>
                  </a:lnTo>
                  <a:lnTo>
                    <a:pt x="1595" y="310"/>
                  </a:lnTo>
                  <a:lnTo>
                    <a:pt x="1595" y="296"/>
                  </a:lnTo>
                  <a:lnTo>
                    <a:pt x="1558" y="296"/>
                  </a:lnTo>
                  <a:lnTo>
                    <a:pt x="1558" y="287"/>
                  </a:lnTo>
                  <a:lnTo>
                    <a:pt x="1514" y="287"/>
                  </a:lnTo>
                  <a:lnTo>
                    <a:pt x="1514" y="272"/>
                  </a:lnTo>
                  <a:lnTo>
                    <a:pt x="1436" y="272"/>
                  </a:lnTo>
                  <a:lnTo>
                    <a:pt x="1436" y="259"/>
                  </a:lnTo>
                  <a:lnTo>
                    <a:pt x="1399" y="259"/>
                  </a:lnTo>
                  <a:lnTo>
                    <a:pt x="1399" y="250"/>
                  </a:lnTo>
                  <a:lnTo>
                    <a:pt x="1362" y="250"/>
                  </a:lnTo>
                  <a:lnTo>
                    <a:pt x="1362" y="236"/>
                  </a:lnTo>
                  <a:lnTo>
                    <a:pt x="1318" y="236"/>
                  </a:lnTo>
                  <a:lnTo>
                    <a:pt x="1318" y="228"/>
                  </a:lnTo>
                  <a:lnTo>
                    <a:pt x="1281" y="228"/>
                  </a:lnTo>
                  <a:lnTo>
                    <a:pt x="1281" y="222"/>
                  </a:lnTo>
                  <a:lnTo>
                    <a:pt x="1231" y="222"/>
                  </a:lnTo>
                  <a:lnTo>
                    <a:pt x="1231" y="213"/>
                  </a:lnTo>
                  <a:lnTo>
                    <a:pt x="1203" y="213"/>
                  </a:lnTo>
                  <a:lnTo>
                    <a:pt x="1203" y="208"/>
                  </a:lnTo>
                  <a:lnTo>
                    <a:pt x="1149" y="208"/>
                  </a:lnTo>
                  <a:lnTo>
                    <a:pt x="1149" y="199"/>
                  </a:lnTo>
                  <a:lnTo>
                    <a:pt x="1114" y="199"/>
                  </a:lnTo>
                  <a:lnTo>
                    <a:pt x="1114" y="184"/>
                  </a:lnTo>
                  <a:lnTo>
                    <a:pt x="1071" y="184"/>
                  </a:lnTo>
                  <a:lnTo>
                    <a:pt x="1071" y="177"/>
                  </a:lnTo>
                  <a:lnTo>
                    <a:pt x="1034" y="177"/>
                  </a:lnTo>
                  <a:lnTo>
                    <a:pt x="1034" y="171"/>
                  </a:lnTo>
                  <a:lnTo>
                    <a:pt x="990" y="171"/>
                  </a:lnTo>
                  <a:lnTo>
                    <a:pt x="990" y="154"/>
                  </a:lnTo>
                  <a:lnTo>
                    <a:pt x="953" y="154"/>
                  </a:lnTo>
                  <a:lnTo>
                    <a:pt x="953" y="148"/>
                  </a:lnTo>
                  <a:lnTo>
                    <a:pt x="911" y="148"/>
                  </a:lnTo>
                  <a:lnTo>
                    <a:pt x="911" y="140"/>
                  </a:lnTo>
                  <a:lnTo>
                    <a:pt x="874" y="140"/>
                  </a:lnTo>
                  <a:lnTo>
                    <a:pt x="874" y="133"/>
                  </a:lnTo>
                  <a:lnTo>
                    <a:pt x="829" y="133"/>
                  </a:lnTo>
                  <a:lnTo>
                    <a:pt x="829" y="118"/>
                  </a:lnTo>
                  <a:lnTo>
                    <a:pt x="794" y="118"/>
                  </a:lnTo>
                  <a:lnTo>
                    <a:pt x="794" y="111"/>
                  </a:lnTo>
                  <a:lnTo>
                    <a:pt x="714" y="111"/>
                  </a:lnTo>
                  <a:lnTo>
                    <a:pt x="714" y="96"/>
                  </a:lnTo>
                  <a:lnTo>
                    <a:pt x="662" y="96"/>
                  </a:lnTo>
                  <a:lnTo>
                    <a:pt x="662" y="89"/>
                  </a:lnTo>
                  <a:lnTo>
                    <a:pt x="633" y="89"/>
                  </a:lnTo>
                  <a:lnTo>
                    <a:pt x="633" y="80"/>
                  </a:lnTo>
                  <a:lnTo>
                    <a:pt x="583" y="80"/>
                  </a:lnTo>
                  <a:lnTo>
                    <a:pt x="583" y="66"/>
                  </a:lnTo>
                  <a:lnTo>
                    <a:pt x="552" y="66"/>
                  </a:lnTo>
                  <a:lnTo>
                    <a:pt x="552" y="59"/>
                  </a:lnTo>
                  <a:lnTo>
                    <a:pt x="502" y="59"/>
                  </a:lnTo>
                  <a:lnTo>
                    <a:pt x="502" y="52"/>
                  </a:lnTo>
                  <a:lnTo>
                    <a:pt x="465" y="52"/>
                  </a:lnTo>
                  <a:lnTo>
                    <a:pt x="465" y="37"/>
                  </a:lnTo>
                  <a:lnTo>
                    <a:pt x="422" y="37"/>
                  </a:lnTo>
                  <a:lnTo>
                    <a:pt x="422" y="28"/>
                  </a:lnTo>
                  <a:lnTo>
                    <a:pt x="387" y="28"/>
                  </a:lnTo>
                  <a:lnTo>
                    <a:pt x="387" y="23"/>
                  </a:lnTo>
                  <a:lnTo>
                    <a:pt x="350" y="23"/>
                  </a:lnTo>
                  <a:lnTo>
                    <a:pt x="350" y="15"/>
                  </a:lnTo>
                  <a:lnTo>
                    <a:pt x="305" y="15"/>
                  </a:lnTo>
                  <a:lnTo>
                    <a:pt x="305" y="0"/>
                  </a:lnTo>
                  <a:lnTo>
                    <a:pt x="269" y="0"/>
                  </a:lnTo>
                  <a:close/>
                </a:path>
              </a:pathLst>
            </a:custGeom>
            <a:solidFill>
              <a:srgbClr val="020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86" name="Freeform 340"/>
            <p:cNvSpPr>
              <a:spLocks/>
            </p:cNvSpPr>
            <p:nvPr/>
          </p:nvSpPr>
          <p:spPr bwMode="auto">
            <a:xfrm>
              <a:off x="3912" y="1907"/>
              <a:ext cx="212" cy="142"/>
            </a:xfrm>
            <a:custGeom>
              <a:avLst/>
              <a:gdLst>
                <a:gd name="T0" fmla="*/ 0 w 2127"/>
                <a:gd name="T1" fmla="*/ 0 h 1851"/>
                <a:gd name="T2" fmla="*/ 0 w 2127"/>
                <a:gd name="T3" fmla="*/ 0 h 1851"/>
                <a:gd name="T4" fmla="*/ 0 w 2127"/>
                <a:gd name="T5" fmla="*/ 0 h 1851"/>
                <a:gd name="T6" fmla="*/ 0 w 2127"/>
                <a:gd name="T7" fmla="*/ 0 h 1851"/>
                <a:gd name="T8" fmla="*/ 0 w 2127"/>
                <a:gd name="T9" fmla="*/ 0 h 1851"/>
                <a:gd name="T10" fmla="*/ 0 w 2127"/>
                <a:gd name="T11" fmla="*/ 0 h 1851"/>
                <a:gd name="T12" fmla="*/ 0 w 2127"/>
                <a:gd name="T13" fmla="*/ 0 h 1851"/>
                <a:gd name="T14" fmla="*/ 0 w 2127"/>
                <a:gd name="T15" fmla="*/ 0 h 1851"/>
                <a:gd name="T16" fmla="*/ 0 w 2127"/>
                <a:gd name="T17" fmla="*/ 0 h 1851"/>
                <a:gd name="T18" fmla="*/ 0 w 2127"/>
                <a:gd name="T19" fmla="*/ 0 h 1851"/>
                <a:gd name="T20" fmla="*/ 0 w 2127"/>
                <a:gd name="T21" fmla="*/ 0 h 1851"/>
                <a:gd name="T22" fmla="*/ 0 w 2127"/>
                <a:gd name="T23" fmla="*/ 0 h 1851"/>
                <a:gd name="T24" fmla="*/ 0 w 2127"/>
                <a:gd name="T25" fmla="*/ 0 h 1851"/>
                <a:gd name="T26" fmla="*/ 0 w 2127"/>
                <a:gd name="T27" fmla="*/ 0 h 1851"/>
                <a:gd name="T28" fmla="*/ 0 w 2127"/>
                <a:gd name="T29" fmla="*/ 0 h 1851"/>
                <a:gd name="T30" fmla="*/ 0 w 2127"/>
                <a:gd name="T31" fmla="*/ 0 h 1851"/>
                <a:gd name="T32" fmla="*/ 0 w 2127"/>
                <a:gd name="T33" fmla="*/ 0 h 1851"/>
                <a:gd name="T34" fmla="*/ 0 w 2127"/>
                <a:gd name="T35" fmla="*/ 0 h 1851"/>
                <a:gd name="T36" fmla="*/ 0 w 2127"/>
                <a:gd name="T37" fmla="*/ 0 h 1851"/>
                <a:gd name="T38" fmla="*/ 0 w 2127"/>
                <a:gd name="T39" fmla="*/ 0 h 1851"/>
                <a:gd name="T40" fmla="*/ 0 w 2127"/>
                <a:gd name="T41" fmla="*/ 0 h 1851"/>
                <a:gd name="T42" fmla="*/ 0 w 2127"/>
                <a:gd name="T43" fmla="*/ 0 h 1851"/>
                <a:gd name="T44" fmla="*/ 0 w 2127"/>
                <a:gd name="T45" fmla="*/ 0 h 1851"/>
                <a:gd name="T46" fmla="*/ 0 w 2127"/>
                <a:gd name="T47" fmla="*/ 0 h 1851"/>
                <a:gd name="T48" fmla="*/ 0 w 2127"/>
                <a:gd name="T49" fmla="*/ 0 h 1851"/>
                <a:gd name="T50" fmla="*/ 0 w 2127"/>
                <a:gd name="T51" fmla="*/ 0 h 1851"/>
                <a:gd name="T52" fmla="*/ 0 w 2127"/>
                <a:gd name="T53" fmla="*/ 0 h 1851"/>
                <a:gd name="T54" fmla="*/ 0 w 2127"/>
                <a:gd name="T55" fmla="*/ 0 h 1851"/>
                <a:gd name="T56" fmla="*/ 0 w 2127"/>
                <a:gd name="T57" fmla="*/ 0 h 1851"/>
                <a:gd name="T58" fmla="*/ 0 w 2127"/>
                <a:gd name="T59" fmla="*/ 0 h 1851"/>
                <a:gd name="T60" fmla="*/ 0 w 2127"/>
                <a:gd name="T61" fmla="*/ 0 h 1851"/>
                <a:gd name="T62" fmla="*/ 0 w 2127"/>
                <a:gd name="T63" fmla="*/ 0 h 1851"/>
                <a:gd name="T64" fmla="*/ 0 w 2127"/>
                <a:gd name="T65" fmla="*/ 0 h 1851"/>
                <a:gd name="T66" fmla="*/ 0 w 2127"/>
                <a:gd name="T67" fmla="*/ 0 h 1851"/>
                <a:gd name="T68" fmla="*/ 0 w 2127"/>
                <a:gd name="T69" fmla="*/ 0 h 1851"/>
                <a:gd name="T70" fmla="*/ 0 w 2127"/>
                <a:gd name="T71" fmla="*/ 0 h 1851"/>
                <a:gd name="T72" fmla="*/ 0 w 2127"/>
                <a:gd name="T73" fmla="*/ 0 h 1851"/>
                <a:gd name="T74" fmla="*/ 0 w 2127"/>
                <a:gd name="T75" fmla="*/ 0 h 1851"/>
                <a:gd name="T76" fmla="*/ 0 w 2127"/>
                <a:gd name="T77" fmla="*/ 0 h 1851"/>
                <a:gd name="T78" fmla="*/ 0 w 2127"/>
                <a:gd name="T79" fmla="*/ 0 h 1851"/>
                <a:gd name="T80" fmla="*/ 0 w 2127"/>
                <a:gd name="T81" fmla="*/ 0 h 1851"/>
                <a:gd name="T82" fmla="*/ 0 w 2127"/>
                <a:gd name="T83" fmla="*/ 0 h 1851"/>
                <a:gd name="T84" fmla="*/ 0 w 2127"/>
                <a:gd name="T85" fmla="*/ 0 h 1851"/>
                <a:gd name="T86" fmla="*/ 0 w 2127"/>
                <a:gd name="T87" fmla="*/ 0 h 1851"/>
                <a:gd name="T88" fmla="*/ 0 w 2127"/>
                <a:gd name="T89" fmla="*/ 0 h 1851"/>
                <a:gd name="T90" fmla="*/ 0 w 2127"/>
                <a:gd name="T91" fmla="*/ 0 h 1851"/>
                <a:gd name="T92" fmla="*/ 0 w 2127"/>
                <a:gd name="T93" fmla="*/ 0 h 1851"/>
                <a:gd name="T94" fmla="*/ 0 w 2127"/>
                <a:gd name="T95" fmla="*/ 0 h 1851"/>
                <a:gd name="T96" fmla="*/ 0 w 2127"/>
                <a:gd name="T97" fmla="*/ 0 h 1851"/>
                <a:gd name="T98" fmla="*/ 0 w 2127"/>
                <a:gd name="T99" fmla="*/ 0 h 1851"/>
                <a:gd name="T100" fmla="*/ 0 w 2127"/>
                <a:gd name="T101" fmla="*/ 0 h 1851"/>
                <a:gd name="T102" fmla="*/ 0 w 2127"/>
                <a:gd name="T103" fmla="*/ 0 h 1851"/>
                <a:gd name="T104" fmla="*/ 0 w 2127"/>
                <a:gd name="T105" fmla="*/ 0 h 1851"/>
                <a:gd name="T106" fmla="*/ 0 w 2127"/>
                <a:gd name="T107" fmla="*/ 0 h 18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27"/>
                <a:gd name="T163" fmla="*/ 0 h 1851"/>
                <a:gd name="T164" fmla="*/ 2127 w 2127"/>
                <a:gd name="T165" fmla="*/ 1851 h 18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27" h="1851">
                  <a:moveTo>
                    <a:pt x="211" y="0"/>
                  </a:moveTo>
                  <a:lnTo>
                    <a:pt x="211" y="28"/>
                  </a:lnTo>
                  <a:lnTo>
                    <a:pt x="203" y="28"/>
                  </a:lnTo>
                  <a:lnTo>
                    <a:pt x="203" y="59"/>
                  </a:lnTo>
                  <a:lnTo>
                    <a:pt x="197" y="59"/>
                  </a:lnTo>
                  <a:lnTo>
                    <a:pt x="197" y="89"/>
                  </a:lnTo>
                  <a:lnTo>
                    <a:pt x="188" y="89"/>
                  </a:lnTo>
                  <a:lnTo>
                    <a:pt x="188" y="111"/>
                  </a:lnTo>
                  <a:lnTo>
                    <a:pt x="175" y="111"/>
                  </a:lnTo>
                  <a:lnTo>
                    <a:pt x="175" y="133"/>
                  </a:lnTo>
                  <a:lnTo>
                    <a:pt x="166" y="133"/>
                  </a:lnTo>
                  <a:lnTo>
                    <a:pt x="166" y="184"/>
                  </a:lnTo>
                  <a:lnTo>
                    <a:pt x="153" y="184"/>
                  </a:lnTo>
                  <a:lnTo>
                    <a:pt x="153" y="208"/>
                  </a:lnTo>
                  <a:lnTo>
                    <a:pt x="146" y="208"/>
                  </a:lnTo>
                  <a:lnTo>
                    <a:pt x="146" y="228"/>
                  </a:lnTo>
                  <a:lnTo>
                    <a:pt x="129" y="228"/>
                  </a:lnTo>
                  <a:lnTo>
                    <a:pt x="129" y="272"/>
                  </a:lnTo>
                  <a:lnTo>
                    <a:pt x="116" y="272"/>
                  </a:lnTo>
                  <a:lnTo>
                    <a:pt x="116" y="310"/>
                  </a:lnTo>
                  <a:lnTo>
                    <a:pt x="110" y="310"/>
                  </a:lnTo>
                  <a:lnTo>
                    <a:pt x="110" y="332"/>
                  </a:lnTo>
                  <a:lnTo>
                    <a:pt x="94" y="332"/>
                  </a:lnTo>
                  <a:lnTo>
                    <a:pt x="94" y="375"/>
                  </a:lnTo>
                  <a:lnTo>
                    <a:pt x="79" y="375"/>
                  </a:lnTo>
                  <a:lnTo>
                    <a:pt x="79" y="406"/>
                  </a:lnTo>
                  <a:lnTo>
                    <a:pt x="73" y="406"/>
                  </a:lnTo>
                  <a:lnTo>
                    <a:pt x="73" y="435"/>
                  </a:lnTo>
                  <a:lnTo>
                    <a:pt x="57" y="435"/>
                  </a:lnTo>
                  <a:lnTo>
                    <a:pt x="57" y="472"/>
                  </a:lnTo>
                  <a:lnTo>
                    <a:pt x="42" y="472"/>
                  </a:lnTo>
                  <a:lnTo>
                    <a:pt x="42" y="509"/>
                  </a:lnTo>
                  <a:lnTo>
                    <a:pt x="37" y="509"/>
                  </a:lnTo>
                  <a:lnTo>
                    <a:pt x="37" y="531"/>
                  </a:lnTo>
                  <a:lnTo>
                    <a:pt x="29" y="531"/>
                  </a:lnTo>
                  <a:lnTo>
                    <a:pt x="29" y="545"/>
                  </a:lnTo>
                  <a:lnTo>
                    <a:pt x="14" y="545"/>
                  </a:lnTo>
                  <a:lnTo>
                    <a:pt x="14" y="576"/>
                  </a:lnTo>
                  <a:lnTo>
                    <a:pt x="7" y="576"/>
                  </a:lnTo>
                  <a:lnTo>
                    <a:pt x="7" y="605"/>
                  </a:lnTo>
                  <a:lnTo>
                    <a:pt x="0" y="605"/>
                  </a:lnTo>
                  <a:lnTo>
                    <a:pt x="0" y="1403"/>
                  </a:lnTo>
                  <a:lnTo>
                    <a:pt x="37" y="1403"/>
                  </a:lnTo>
                  <a:lnTo>
                    <a:pt x="37" y="1417"/>
                  </a:lnTo>
                  <a:lnTo>
                    <a:pt x="79" y="1417"/>
                  </a:lnTo>
                  <a:lnTo>
                    <a:pt x="79" y="1425"/>
                  </a:lnTo>
                  <a:lnTo>
                    <a:pt x="116" y="1425"/>
                  </a:lnTo>
                  <a:lnTo>
                    <a:pt x="116" y="1431"/>
                  </a:lnTo>
                  <a:lnTo>
                    <a:pt x="153" y="1431"/>
                  </a:lnTo>
                  <a:lnTo>
                    <a:pt x="153" y="1440"/>
                  </a:lnTo>
                  <a:lnTo>
                    <a:pt x="188" y="1440"/>
                  </a:lnTo>
                  <a:lnTo>
                    <a:pt x="188" y="1446"/>
                  </a:lnTo>
                  <a:lnTo>
                    <a:pt x="225" y="1446"/>
                  </a:lnTo>
                  <a:lnTo>
                    <a:pt x="225" y="1462"/>
                  </a:lnTo>
                  <a:lnTo>
                    <a:pt x="270" y="1462"/>
                  </a:lnTo>
                  <a:lnTo>
                    <a:pt x="270" y="1468"/>
                  </a:lnTo>
                  <a:lnTo>
                    <a:pt x="306" y="1468"/>
                  </a:lnTo>
                  <a:lnTo>
                    <a:pt x="306" y="1477"/>
                  </a:lnTo>
                  <a:lnTo>
                    <a:pt x="342" y="1477"/>
                  </a:lnTo>
                  <a:lnTo>
                    <a:pt x="342" y="1482"/>
                  </a:lnTo>
                  <a:lnTo>
                    <a:pt x="379" y="1482"/>
                  </a:lnTo>
                  <a:lnTo>
                    <a:pt x="379" y="1499"/>
                  </a:lnTo>
                  <a:lnTo>
                    <a:pt x="421" y="1499"/>
                  </a:lnTo>
                  <a:lnTo>
                    <a:pt x="421" y="1505"/>
                  </a:lnTo>
                  <a:lnTo>
                    <a:pt x="458" y="1505"/>
                  </a:lnTo>
                  <a:lnTo>
                    <a:pt x="458" y="1513"/>
                  </a:lnTo>
                  <a:lnTo>
                    <a:pt x="494" y="1513"/>
                  </a:lnTo>
                  <a:lnTo>
                    <a:pt x="494" y="1519"/>
                  </a:lnTo>
                  <a:lnTo>
                    <a:pt x="525" y="1519"/>
                  </a:lnTo>
                  <a:lnTo>
                    <a:pt x="525" y="1536"/>
                  </a:lnTo>
                  <a:lnTo>
                    <a:pt x="604" y="1536"/>
                  </a:lnTo>
                  <a:lnTo>
                    <a:pt x="604" y="1550"/>
                  </a:lnTo>
                  <a:lnTo>
                    <a:pt x="640" y="1550"/>
                  </a:lnTo>
                  <a:lnTo>
                    <a:pt x="640" y="1556"/>
                  </a:lnTo>
                  <a:lnTo>
                    <a:pt x="677" y="1556"/>
                  </a:lnTo>
                  <a:lnTo>
                    <a:pt x="677" y="1565"/>
                  </a:lnTo>
                  <a:lnTo>
                    <a:pt x="721" y="1565"/>
                  </a:lnTo>
                  <a:lnTo>
                    <a:pt x="721" y="1579"/>
                  </a:lnTo>
                  <a:lnTo>
                    <a:pt x="766" y="1579"/>
                  </a:lnTo>
                  <a:lnTo>
                    <a:pt x="766" y="1587"/>
                  </a:lnTo>
                  <a:lnTo>
                    <a:pt x="802" y="1587"/>
                  </a:lnTo>
                  <a:lnTo>
                    <a:pt x="802" y="1594"/>
                  </a:lnTo>
                  <a:lnTo>
                    <a:pt x="839" y="1594"/>
                  </a:lnTo>
                  <a:lnTo>
                    <a:pt x="839" y="1601"/>
                  </a:lnTo>
                  <a:lnTo>
                    <a:pt x="875" y="1601"/>
                  </a:lnTo>
                  <a:lnTo>
                    <a:pt x="875" y="1616"/>
                  </a:lnTo>
                  <a:lnTo>
                    <a:pt x="917" y="1616"/>
                  </a:lnTo>
                  <a:lnTo>
                    <a:pt x="917" y="1624"/>
                  </a:lnTo>
                  <a:lnTo>
                    <a:pt x="954" y="1624"/>
                  </a:lnTo>
                  <a:lnTo>
                    <a:pt x="954" y="1638"/>
                  </a:lnTo>
                  <a:lnTo>
                    <a:pt x="1027" y="1638"/>
                  </a:lnTo>
                  <a:lnTo>
                    <a:pt x="1027" y="1647"/>
                  </a:lnTo>
                  <a:lnTo>
                    <a:pt x="1056" y="1647"/>
                  </a:lnTo>
                  <a:lnTo>
                    <a:pt x="1056" y="1653"/>
                  </a:lnTo>
                  <a:lnTo>
                    <a:pt x="1108" y="1653"/>
                  </a:lnTo>
                  <a:lnTo>
                    <a:pt x="1108" y="1667"/>
                  </a:lnTo>
                  <a:lnTo>
                    <a:pt x="1145" y="1667"/>
                  </a:lnTo>
                  <a:lnTo>
                    <a:pt x="1145" y="1675"/>
                  </a:lnTo>
                  <a:lnTo>
                    <a:pt x="1173" y="1675"/>
                  </a:lnTo>
                  <a:lnTo>
                    <a:pt x="1173" y="1684"/>
                  </a:lnTo>
                  <a:lnTo>
                    <a:pt x="1209" y="1684"/>
                  </a:lnTo>
                  <a:lnTo>
                    <a:pt x="1209" y="1698"/>
                  </a:lnTo>
                  <a:lnTo>
                    <a:pt x="1260" y="1698"/>
                  </a:lnTo>
                  <a:lnTo>
                    <a:pt x="1260" y="1704"/>
                  </a:lnTo>
                  <a:lnTo>
                    <a:pt x="1291" y="1704"/>
                  </a:lnTo>
                  <a:lnTo>
                    <a:pt x="1291" y="1712"/>
                  </a:lnTo>
                  <a:lnTo>
                    <a:pt x="1326" y="1712"/>
                  </a:lnTo>
                  <a:lnTo>
                    <a:pt x="1326" y="1720"/>
                  </a:lnTo>
                  <a:lnTo>
                    <a:pt x="1363" y="1720"/>
                  </a:lnTo>
                  <a:lnTo>
                    <a:pt x="1363" y="1735"/>
                  </a:lnTo>
                  <a:lnTo>
                    <a:pt x="1406" y="1735"/>
                  </a:lnTo>
                  <a:lnTo>
                    <a:pt x="1406" y="1741"/>
                  </a:lnTo>
                  <a:lnTo>
                    <a:pt x="1442" y="1741"/>
                  </a:lnTo>
                  <a:lnTo>
                    <a:pt x="1442" y="1757"/>
                  </a:lnTo>
                  <a:lnTo>
                    <a:pt x="1515" y="1757"/>
                  </a:lnTo>
                  <a:lnTo>
                    <a:pt x="1515" y="1763"/>
                  </a:lnTo>
                  <a:lnTo>
                    <a:pt x="1559" y="1763"/>
                  </a:lnTo>
                  <a:lnTo>
                    <a:pt x="1559" y="1772"/>
                  </a:lnTo>
                  <a:lnTo>
                    <a:pt x="1596" y="1772"/>
                  </a:lnTo>
                  <a:lnTo>
                    <a:pt x="1596" y="1786"/>
                  </a:lnTo>
                  <a:lnTo>
                    <a:pt x="1633" y="1786"/>
                  </a:lnTo>
                  <a:lnTo>
                    <a:pt x="1633" y="1794"/>
                  </a:lnTo>
                  <a:lnTo>
                    <a:pt x="1674" y="1794"/>
                  </a:lnTo>
                  <a:lnTo>
                    <a:pt x="1674" y="1800"/>
                  </a:lnTo>
                  <a:lnTo>
                    <a:pt x="1711" y="1800"/>
                  </a:lnTo>
                  <a:lnTo>
                    <a:pt x="1711" y="1814"/>
                  </a:lnTo>
                  <a:lnTo>
                    <a:pt x="1748" y="1814"/>
                  </a:lnTo>
                  <a:lnTo>
                    <a:pt x="1748" y="1823"/>
                  </a:lnTo>
                  <a:lnTo>
                    <a:pt x="1792" y="1823"/>
                  </a:lnTo>
                  <a:lnTo>
                    <a:pt x="1792" y="1829"/>
                  </a:lnTo>
                  <a:lnTo>
                    <a:pt x="1829" y="1829"/>
                  </a:lnTo>
                  <a:lnTo>
                    <a:pt x="1829" y="1845"/>
                  </a:lnTo>
                  <a:lnTo>
                    <a:pt x="1857" y="1845"/>
                  </a:lnTo>
                  <a:lnTo>
                    <a:pt x="1857" y="1851"/>
                  </a:lnTo>
                  <a:lnTo>
                    <a:pt x="1909" y="1851"/>
                  </a:lnTo>
                  <a:lnTo>
                    <a:pt x="1909" y="1845"/>
                  </a:lnTo>
                  <a:lnTo>
                    <a:pt x="1916" y="1845"/>
                  </a:lnTo>
                  <a:lnTo>
                    <a:pt x="1916" y="1800"/>
                  </a:lnTo>
                  <a:lnTo>
                    <a:pt x="1924" y="1800"/>
                  </a:lnTo>
                  <a:lnTo>
                    <a:pt x="1924" y="1772"/>
                  </a:lnTo>
                  <a:lnTo>
                    <a:pt x="1929" y="1772"/>
                  </a:lnTo>
                  <a:lnTo>
                    <a:pt x="1929" y="1757"/>
                  </a:lnTo>
                  <a:lnTo>
                    <a:pt x="1946" y="1757"/>
                  </a:lnTo>
                  <a:lnTo>
                    <a:pt x="1946" y="1712"/>
                  </a:lnTo>
                  <a:lnTo>
                    <a:pt x="1952" y="1712"/>
                  </a:lnTo>
                  <a:lnTo>
                    <a:pt x="1952" y="1684"/>
                  </a:lnTo>
                  <a:lnTo>
                    <a:pt x="1966" y="1684"/>
                  </a:lnTo>
                  <a:lnTo>
                    <a:pt x="1966" y="1667"/>
                  </a:lnTo>
                  <a:lnTo>
                    <a:pt x="1974" y="1667"/>
                  </a:lnTo>
                  <a:lnTo>
                    <a:pt x="1974" y="1638"/>
                  </a:lnTo>
                  <a:lnTo>
                    <a:pt x="1983" y="1638"/>
                  </a:lnTo>
                  <a:lnTo>
                    <a:pt x="1983" y="1624"/>
                  </a:lnTo>
                  <a:lnTo>
                    <a:pt x="1988" y="1624"/>
                  </a:lnTo>
                  <a:lnTo>
                    <a:pt x="1988" y="1587"/>
                  </a:lnTo>
                  <a:lnTo>
                    <a:pt x="2003" y="1587"/>
                  </a:lnTo>
                  <a:lnTo>
                    <a:pt x="2003" y="1565"/>
                  </a:lnTo>
                  <a:lnTo>
                    <a:pt x="2011" y="1565"/>
                  </a:lnTo>
                  <a:lnTo>
                    <a:pt x="2011" y="1536"/>
                  </a:lnTo>
                  <a:lnTo>
                    <a:pt x="2025" y="1536"/>
                  </a:lnTo>
                  <a:lnTo>
                    <a:pt x="2025" y="1482"/>
                  </a:lnTo>
                  <a:lnTo>
                    <a:pt x="2039" y="1482"/>
                  </a:lnTo>
                  <a:lnTo>
                    <a:pt x="2039" y="1468"/>
                  </a:lnTo>
                  <a:lnTo>
                    <a:pt x="2047" y="1468"/>
                  </a:lnTo>
                  <a:lnTo>
                    <a:pt x="2047" y="1440"/>
                  </a:lnTo>
                  <a:lnTo>
                    <a:pt x="2055" y="1440"/>
                  </a:lnTo>
                  <a:lnTo>
                    <a:pt x="2055" y="1425"/>
                  </a:lnTo>
                  <a:lnTo>
                    <a:pt x="2061" y="1425"/>
                  </a:lnTo>
                  <a:lnTo>
                    <a:pt x="2061" y="1403"/>
                  </a:lnTo>
                  <a:lnTo>
                    <a:pt x="2075" y="1403"/>
                  </a:lnTo>
                  <a:lnTo>
                    <a:pt x="2075" y="1380"/>
                  </a:lnTo>
                  <a:lnTo>
                    <a:pt x="2084" y="1380"/>
                  </a:lnTo>
                  <a:lnTo>
                    <a:pt x="2084" y="1357"/>
                  </a:lnTo>
                  <a:lnTo>
                    <a:pt x="2090" y="1357"/>
                  </a:lnTo>
                  <a:lnTo>
                    <a:pt x="2090" y="1321"/>
                  </a:lnTo>
                  <a:lnTo>
                    <a:pt x="2106" y="1321"/>
                  </a:lnTo>
                  <a:lnTo>
                    <a:pt x="2106" y="1297"/>
                  </a:lnTo>
                  <a:lnTo>
                    <a:pt x="2112" y="1297"/>
                  </a:lnTo>
                  <a:lnTo>
                    <a:pt x="2112" y="1261"/>
                  </a:lnTo>
                  <a:lnTo>
                    <a:pt x="2120" y="1261"/>
                  </a:lnTo>
                  <a:lnTo>
                    <a:pt x="2120" y="1240"/>
                  </a:lnTo>
                  <a:lnTo>
                    <a:pt x="2127" y="1240"/>
                  </a:lnTo>
                  <a:lnTo>
                    <a:pt x="2127" y="435"/>
                  </a:lnTo>
                  <a:lnTo>
                    <a:pt x="2106" y="435"/>
                  </a:lnTo>
                  <a:lnTo>
                    <a:pt x="2106" y="421"/>
                  </a:lnTo>
                  <a:lnTo>
                    <a:pt x="2061" y="421"/>
                  </a:lnTo>
                  <a:lnTo>
                    <a:pt x="2061" y="413"/>
                  </a:lnTo>
                  <a:lnTo>
                    <a:pt x="2025" y="413"/>
                  </a:lnTo>
                  <a:lnTo>
                    <a:pt x="2025" y="406"/>
                  </a:lnTo>
                  <a:lnTo>
                    <a:pt x="1983" y="406"/>
                  </a:lnTo>
                  <a:lnTo>
                    <a:pt x="1983" y="391"/>
                  </a:lnTo>
                  <a:lnTo>
                    <a:pt x="1946" y="391"/>
                  </a:lnTo>
                  <a:lnTo>
                    <a:pt x="1946" y="384"/>
                  </a:lnTo>
                  <a:lnTo>
                    <a:pt x="1909" y="384"/>
                  </a:lnTo>
                  <a:lnTo>
                    <a:pt x="1909" y="375"/>
                  </a:lnTo>
                  <a:lnTo>
                    <a:pt x="1857" y="375"/>
                  </a:lnTo>
                  <a:lnTo>
                    <a:pt x="1857" y="369"/>
                  </a:lnTo>
                  <a:lnTo>
                    <a:pt x="1829" y="369"/>
                  </a:lnTo>
                  <a:lnTo>
                    <a:pt x="1829" y="355"/>
                  </a:lnTo>
                  <a:lnTo>
                    <a:pt x="1778" y="355"/>
                  </a:lnTo>
                  <a:lnTo>
                    <a:pt x="1778" y="347"/>
                  </a:lnTo>
                  <a:lnTo>
                    <a:pt x="1742" y="347"/>
                  </a:lnTo>
                  <a:lnTo>
                    <a:pt x="1742" y="338"/>
                  </a:lnTo>
                  <a:lnTo>
                    <a:pt x="1696" y="338"/>
                  </a:lnTo>
                  <a:lnTo>
                    <a:pt x="1696" y="332"/>
                  </a:lnTo>
                  <a:lnTo>
                    <a:pt x="1661" y="332"/>
                  </a:lnTo>
                  <a:lnTo>
                    <a:pt x="1661" y="324"/>
                  </a:lnTo>
                  <a:lnTo>
                    <a:pt x="1618" y="324"/>
                  </a:lnTo>
                  <a:lnTo>
                    <a:pt x="1618" y="318"/>
                  </a:lnTo>
                  <a:lnTo>
                    <a:pt x="1581" y="318"/>
                  </a:lnTo>
                  <a:lnTo>
                    <a:pt x="1581" y="310"/>
                  </a:lnTo>
                  <a:lnTo>
                    <a:pt x="1537" y="310"/>
                  </a:lnTo>
                  <a:lnTo>
                    <a:pt x="1537" y="296"/>
                  </a:lnTo>
                  <a:lnTo>
                    <a:pt x="1500" y="296"/>
                  </a:lnTo>
                  <a:lnTo>
                    <a:pt x="1500" y="287"/>
                  </a:lnTo>
                  <a:lnTo>
                    <a:pt x="1456" y="287"/>
                  </a:lnTo>
                  <a:lnTo>
                    <a:pt x="1456" y="272"/>
                  </a:lnTo>
                  <a:lnTo>
                    <a:pt x="1378" y="272"/>
                  </a:lnTo>
                  <a:lnTo>
                    <a:pt x="1378" y="259"/>
                  </a:lnTo>
                  <a:lnTo>
                    <a:pt x="1341" y="259"/>
                  </a:lnTo>
                  <a:lnTo>
                    <a:pt x="1341" y="250"/>
                  </a:lnTo>
                  <a:lnTo>
                    <a:pt x="1304" y="250"/>
                  </a:lnTo>
                  <a:lnTo>
                    <a:pt x="1304" y="236"/>
                  </a:lnTo>
                  <a:lnTo>
                    <a:pt x="1260" y="236"/>
                  </a:lnTo>
                  <a:lnTo>
                    <a:pt x="1260" y="228"/>
                  </a:lnTo>
                  <a:lnTo>
                    <a:pt x="1223" y="228"/>
                  </a:lnTo>
                  <a:lnTo>
                    <a:pt x="1223" y="222"/>
                  </a:lnTo>
                  <a:lnTo>
                    <a:pt x="1173" y="222"/>
                  </a:lnTo>
                  <a:lnTo>
                    <a:pt x="1173" y="213"/>
                  </a:lnTo>
                  <a:lnTo>
                    <a:pt x="1145" y="213"/>
                  </a:lnTo>
                  <a:lnTo>
                    <a:pt x="1145" y="208"/>
                  </a:lnTo>
                  <a:lnTo>
                    <a:pt x="1091" y="208"/>
                  </a:lnTo>
                  <a:lnTo>
                    <a:pt x="1091" y="199"/>
                  </a:lnTo>
                  <a:lnTo>
                    <a:pt x="1056" y="199"/>
                  </a:lnTo>
                  <a:lnTo>
                    <a:pt x="1056" y="184"/>
                  </a:lnTo>
                  <a:lnTo>
                    <a:pt x="1013" y="184"/>
                  </a:lnTo>
                  <a:lnTo>
                    <a:pt x="1013" y="177"/>
                  </a:lnTo>
                  <a:lnTo>
                    <a:pt x="976" y="177"/>
                  </a:lnTo>
                  <a:lnTo>
                    <a:pt x="976" y="171"/>
                  </a:lnTo>
                  <a:lnTo>
                    <a:pt x="932" y="171"/>
                  </a:lnTo>
                  <a:lnTo>
                    <a:pt x="932" y="154"/>
                  </a:lnTo>
                  <a:lnTo>
                    <a:pt x="895" y="154"/>
                  </a:lnTo>
                  <a:lnTo>
                    <a:pt x="895" y="148"/>
                  </a:lnTo>
                  <a:lnTo>
                    <a:pt x="853" y="148"/>
                  </a:lnTo>
                  <a:lnTo>
                    <a:pt x="853" y="140"/>
                  </a:lnTo>
                  <a:lnTo>
                    <a:pt x="816" y="140"/>
                  </a:lnTo>
                  <a:lnTo>
                    <a:pt x="816" y="133"/>
                  </a:lnTo>
                  <a:lnTo>
                    <a:pt x="771" y="133"/>
                  </a:lnTo>
                  <a:lnTo>
                    <a:pt x="771" y="118"/>
                  </a:lnTo>
                  <a:lnTo>
                    <a:pt x="736" y="118"/>
                  </a:lnTo>
                  <a:lnTo>
                    <a:pt x="736" y="111"/>
                  </a:lnTo>
                  <a:lnTo>
                    <a:pt x="656" y="111"/>
                  </a:lnTo>
                  <a:lnTo>
                    <a:pt x="656" y="96"/>
                  </a:lnTo>
                  <a:lnTo>
                    <a:pt x="604" y="96"/>
                  </a:lnTo>
                  <a:lnTo>
                    <a:pt x="604" y="89"/>
                  </a:lnTo>
                  <a:lnTo>
                    <a:pt x="575" y="89"/>
                  </a:lnTo>
                  <a:lnTo>
                    <a:pt x="575" y="80"/>
                  </a:lnTo>
                  <a:lnTo>
                    <a:pt x="525" y="80"/>
                  </a:lnTo>
                  <a:lnTo>
                    <a:pt x="525" y="66"/>
                  </a:lnTo>
                  <a:lnTo>
                    <a:pt x="494" y="66"/>
                  </a:lnTo>
                  <a:lnTo>
                    <a:pt x="494" y="59"/>
                  </a:lnTo>
                  <a:lnTo>
                    <a:pt x="444" y="59"/>
                  </a:lnTo>
                  <a:lnTo>
                    <a:pt x="444" y="52"/>
                  </a:lnTo>
                  <a:lnTo>
                    <a:pt x="407" y="52"/>
                  </a:lnTo>
                  <a:lnTo>
                    <a:pt x="407" y="37"/>
                  </a:lnTo>
                  <a:lnTo>
                    <a:pt x="364" y="37"/>
                  </a:lnTo>
                  <a:lnTo>
                    <a:pt x="364" y="28"/>
                  </a:lnTo>
                  <a:lnTo>
                    <a:pt x="329" y="28"/>
                  </a:lnTo>
                  <a:lnTo>
                    <a:pt x="329" y="23"/>
                  </a:lnTo>
                  <a:lnTo>
                    <a:pt x="292" y="23"/>
                  </a:lnTo>
                  <a:lnTo>
                    <a:pt x="292" y="15"/>
                  </a:lnTo>
                  <a:lnTo>
                    <a:pt x="247" y="15"/>
                  </a:lnTo>
                  <a:lnTo>
                    <a:pt x="247" y="0"/>
                  </a:lnTo>
                  <a:lnTo>
                    <a:pt x="211" y="0"/>
                  </a:lnTo>
                  <a:close/>
                </a:path>
              </a:pathLst>
            </a:custGeom>
            <a:solidFill>
              <a:srgbClr val="0202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87" name="Freeform 341"/>
            <p:cNvSpPr>
              <a:spLocks/>
            </p:cNvSpPr>
            <p:nvPr/>
          </p:nvSpPr>
          <p:spPr bwMode="auto">
            <a:xfrm>
              <a:off x="3919" y="1907"/>
              <a:ext cx="199" cy="142"/>
            </a:xfrm>
            <a:custGeom>
              <a:avLst/>
              <a:gdLst>
                <a:gd name="T0" fmla="*/ 0 w 1988"/>
                <a:gd name="T1" fmla="*/ 0 h 1851"/>
                <a:gd name="T2" fmla="*/ 0 w 1988"/>
                <a:gd name="T3" fmla="*/ 0 h 1851"/>
                <a:gd name="T4" fmla="*/ 0 w 1988"/>
                <a:gd name="T5" fmla="*/ 0 h 1851"/>
                <a:gd name="T6" fmla="*/ 0 w 1988"/>
                <a:gd name="T7" fmla="*/ 0 h 1851"/>
                <a:gd name="T8" fmla="*/ 0 w 1988"/>
                <a:gd name="T9" fmla="*/ 0 h 1851"/>
                <a:gd name="T10" fmla="*/ 0 w 1988"/>
                <a:gd name="T11" fmla="*/ 0 h 1851"/>
                <a:gd name="T12" fmla="*/ 0 w 1988"/>
                <a:gd name="T13" fmla="*/ 0 h 1851"/>
                <a:gd name="T14" fmla="*/ 0 w 1988"/>
                <a:gd name="T15" fmla="*/ 0 h 1851"/>
                <a:gd name="T16" fmla="*/ 0 w 1988"/>
                <a:gd name="T17" fmla="*/ 0 h 1851"/>
                <a:gd name="T18" fmla="*/ 0 w 1988"/>
                <a:gd name="T19" fmla="*/ 0 h 1851"/>
                <a:gd name="T20" fmla="*/ 0 w 1988"/>
                <a:gd name="T21" fmla="*/ 0 h 1851"/>
                <a:gd name="T22" fmla="*/ 0 w 1988"/>
                <a:gd name="T23" fmla="*/ 0 h 1851"/>
                <a:gd name="T24" fmla="*/ 0 w 1988"/>
                <a:gd name="T25" fmla="*/ 0 h 1851"/>
                <a:gd name="T26" fmla="*/ 0 w 1988"/>
                <a:gd name="T27" fmla="*/ 0 h 1851"/>
                <a:gd name="T28" fmla="*/ 0 w 1988"/>
                <a:gd name="T29" fmla="*/ 0 h 1851"/>
                <a:gd name="T30" fmla="*/ 0 w 1988"/>
                <a:gd name="T31" fmla="*/ 0 h 1851"/>
                <a:gd name="T32" fmla="*/ 0 w 1988"/>
                <a:gd name="T33" fmla="*/ 0 h 1851"/>
                <a:gd name="T34" fmla="*/ 0 w 1988"/>
                <a:gd name="T35" fmla="*/ 0 h 1851"/>
                <a:gd name="T36" fmla="*/ 0 w 1988"/>
                <a:gd name="T37" fmla="*/ 0 h 1851"/>
                <a:gd name="T38" fmla="*/ 0 w 1988"/>
                <a:gd name="T39" fmla="*/ 0 h 1851"/>
                <a:gd name="T40" fmla="*/ 0 w 1988"/>
                <a:gd name="T41" fmla="*/ 0 h 1851"/>
                <a:gd name="T42" fmla="*/ 0 w 1988"/>
                <a:gd name="T43" fmla="*/ 0 h 1851"/>
                <a:gd name="T44" fmla="*/ 0 w 1988"/>
                <a:gd name="T45" fmla="*/ 0 h 1851"/>
                <a:gd name="T46" fmla="*/ 0 w 1988"/>
                <a:gd name="T47" fmla="*/ 0 h 1851"/>
                <a:gd name="T48" fmla="*/ 0 w 1988"/>
                <a:gd name="T49" fmla="*/ 0 h 1851"/>
                <a:gd name="T50" fmla="*/ 0 w 1988"/>
                <a:gd name="T51" fmla="*/ 0 h 1851"/>
                <a:gd name="T52" fmla="*/ 0 w 1988"/>
                <a:gd name="T53" fmla="*/ 0 h 1851"/>
                <a:gd name="T54" fmla="*/ 0 w 1988"/>
                <a:gd name="T55" fmla="*/ 0 h 1851"/>
                <a:gd name="T56" fmla="*/ 0 w 1988"/>
                <a:gd name="T57" fmla="*/ 0 h 1851"/>
                <a:gd name="T58" fmla="*/ 0 w 1988"/>
                <a:gd name="T59" fmla="*/ 0 h 1851"/>
                <a:gd name="T60" fmla="*/ 0 w 1988"/>
                <a:gd name="T61" fmla="*/ 0 h 1851"/>
                <a:gd name="T62" fmla="*/ 0 w 1988"/>
                <a:gd name="T63" fmla="*/ 0 h 1851"/>
                <a:gd name="T64" fmla="*/ 0 w 1988"/>
                <a:gd name="T65" fmla="*/ 0 h 1851"/>
                <a:gd name="T66" fmla="*/ 0 w 1988"/>
                <a:gd name="T67" fmla="*/ 0 h 1851"/>
                <a:gd name="T68" fmla="*/ 0 w 1988"/>
                <a:gd name="T69" fmla="*/ 0 h 1851"/>
                <a:gd name="T70" fmla="*/ 0 w 1988"/>
                <a:gd name="T71" fmla="*/ 0 h 1851"/>
                <a:gd name="T72" fmla="*/ 0 w 1988"/>
                <a:gd name="T73" fmla="*/ 0 h 1851"/>
                <a:gd name="T74" fmla="*/ 0 w 1988"/>
                <a:gd name="T75" fmla="*/ 0 h 1851"/>
                <a:gd name="T76" fmla="*/ 0 w 1988"/>
                <a:gd name="T77" fmla="*/ 0 h 1851"/>
                <a:gd name="T78" fmla="*/ 0 w 1988"/>
                <a:gd name="T79" fmla="*/ 0 h 1851"/>
                <a:gd name="T80" fmla="*/ 0 w 1988"/>
                <a:gd name="T81" fmla="*/ 0 h 1851"/>
                <a:gd name="T82" fmla="*/ 0 w 1988"/>
                <a:gd name="T83" fmla="*/ 0 h 1851"/>
                <a:gd name="T84" fmla="*/ 0 w 1988"/>
                <a:gd name="T85" fmla="*/ 0 h 1851"/>
                <a:gd name="T86" fmla="*/ 0 w 1988"/>
                <a:gd name="T87" fmla="*/ 0 h 1851"/>
                <a:gd name="T88" fmla="*/ 0 w 1988"/>
                <a:gd name="T89" fmla="*/ 0 h 1851"/>
                <a:gd name="T90" fmla="*/ 0 w 1988"/>
                <a:gd name="T91" fmla="*/ 0 h 1851"/>
                <a:gd name="T92" fmla="*/ 0 w 1988"/>
                <a:gd name="T93" fmla="*/ 0 h 1851"/>
                <a:gd name="T94" fmla="*/ 0 w 1988"/>
                <a:gd name="T95" fmla="*/ 0 h 1851"/>
                <a:gd name="T96" fmla="*/ 0 w 1988"/>
                <a:gd name="T97" fmla="*/ 0 h 1851"/>
                <a:gd name="T98" fmla="*/ 0 w 1988"/>
                <a:gd name="T99" fmla="*/ 0 h 1851"/>
                <a:gd name="T100" fmla="*/ 0 w 1988"/>
                <a:gd name="T101" fmla="*/ 0 h 1851"/>
                <a:gd name="T102" fmla="*/ 0 w 1988"/>
                <a:gd name="T103" fmla="*/ 0 h 1851"/>
                <a:gd name="T104" fmla="*/ 0 w 1988"/>
                <a:gd name="T105" fmla="*/ 0 h 1851"/>
                <a:gd name="T106" fmla="*/ 0 w 1988"/>
                <a:gd name="T107" fmla="*/ 0 h 1851"/>
                <a:gd name="T108" fmla="*/ 0 w 1988"/>
                <a:gd name="T109" fmla="*/ 0 h 1851"/>
                <a:gd name="T110" fmla="*/ 0 w 1988"/>
                <a:gd name="T111" fmla="*/ 0 h 1851"/>
                <a:gd name="T112" fmla="*/ 0 w 1988"/>
                <a:gd name="T113" fmla="*/ 0 h 1851"/>
                <a:gd name="T114" fmla="*/ 0 w 1988"/>
                <a:gd name="T115" fmla="*/ 0 h 1851"/>
                <a:gd name="T116" fmla="*/ 0 w 1988"/>
                <a:gd name="T117" fmla="*/ 0 h 18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88"/>
                <a:gd name="T178" fmla="*/ 0 h 1851"/>
                <a:gd name="T179" fmla="*/ 1988 w 1988"/>
                <a:gd name="T180" fmla="*/ 1851 h 18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88" h="1851">
                  <a:moveTo>
                    <a:pt x="138" y="0"/>
                  </a:moveTo>
                  <a:lnTo>
                    <a:pt x="138" y="28"/>
                  </a:lnTo>
                  <a:lnTo>
                    <a:pt x="130" y="28"/>
                  </a:lnTo>
                  <a:lnTo>
                    <a:pt x="130" y="59"/>
                  </a:lnTo>
                  <a:lnTo>
                    <a:pt x="124" y="59"/>
                  </a:lnTo>
                  <a:lnTo>
                    <a:pt x="124" y="89"/>
                  </a:lnTo>
                  <a:lnTo>
                    <a:pt x="115" y="89"/>
                  </a:lnTo>
                  <a:lnTo>
                    <a:pt x="115" y="111"/>
                  </a:lnTo>
                  <a:lnTo>
                    <a:pt x="102" y="111"/>
                  </a:lnTo>
                  <a:lnTo>
                    <a:pt x="102" y="133"/>
                  </a:lnTo>
                  <a:lnTo>
                    <a:pt x="93" y="133"/>
                  </a:lnTo>
                  <a:lnTo>
                    <a:pt x="93" y="184"/>
                  </a:lnTo>
                  <a:lnTo>
                    <a:pt x="80" y="184"/>
                  </a:lnTo>
                  <a:lnTo>
                    <a:pt x="80" y="208"/>
                  </a:lnTo>
                  <a:lnTo>
                    <a:pt x="73" y="208"/>
                  </a:lnTo>
                  <a:lnTo>
                    <a:pt x="73" y="228"/>
                  </a:lnTo>
                  <a:lnTo>
                    <a:pt x="56" y="228"/>
                  </a:lnTo>
                  <a:lnTo>
                    <a:pt x="56" y="272"/>
                  </a:lnTo>
                  <a:lnTo>
                    <a:pt x="43" y="272"/>
                  </a:lnTo>
                  <a:lnTo>
                    <a:pt x="43" y="310"/>
                  </a:lnTo>
                  <a:lnTo>
                    <a:pt x="37" y="310"/>
                  </a:lnTo>
                  <a:lnTo>
                    <a:pt x="37" y="332"/>
                  </a:lnTo>
                  <a:lnTo>
                    <a:pt x="21" y="332"/>
                  </a:lnTo>
                  <a:lnTo>
                    <a:pt x="21" y="375"/>
                  </a:lnTo>
                  <a:lnTo>
                    <a:pt x="6" y="375"/>
                  </a:lnTo>
                  <a:lnTo>
                    <a:pt x="6" y="406"/>
                  </a:lnTo>
                  <a:lnTo>
                    <a:pt x="0" y="406"/>
                  </a:lnTo>
                  <a:lnTo>
                    <a:pt x="0" y="1417"/>
                  </a:lnTo>
                  <a:lnTo>
                    <a:pt x="6" y="1417"/>
                  </a:lnTo>
                  <a:lnTo>
                    <a:pt x="6" y="1425"/>
                  </a:lnTo>
                  <a:lnTo>
                    <a:pt x="43" y="1425"/>
                  </a:lnTo>
                  <a:lnTo>
                    <a:pt x="43" y="1431"/>
                  </a:lnTo>
                  <a:lnTo>
                    <a:pt x="80" y="1431"/>
                  </a:lnTo>
                  <a:lnTo>
                    <a:pt x="80" y="1440"/>
                  </a:lnTo>
                  <a:lnTo>
                    <a:pt x="115" y="1440"/>
                  </a:lnTo>
                  <a:lnTo>
                    <a:pt x="115" y="1446"/>
                  </a:lnTo>
                  <a:lnTo>
                    <a:pt x="152" y="1446"/>
                  </a:lnTo>
                  <a:lnTo>
                    <a:pt x="152" y="1462"/>
                  </a:lnTo>
                  <a:lnTo>
                    <a:pt x="197" y="1462"/>
                  </a:lnTo>
                  <a:lnTo>
                    <a:pt x="197" y="1468"/>
                  </a:lnTo>
                  <a:lnTo>
                    <a:pt x="233" y="1468"/>
                  </a:lnTo>
                  <a:lnTo>
                    <a:pt x="233" y="1477"/>
                  </a:lnTo>
                  <a:lnTo>
                    <a:pt x="269" y="1477"/>
                  </a:lnTo>
                  <a:lnTo>
                    <a:pt x="269" y="1482"/>
                  </a:lnTo>
                  <a:lnTo>
                    <a:pt x="306" y="1482"/>
                  </a:lnTo>
                  <a:lnTo>
                    <a:pt x="306" y="1499"/>
                  </a:lnTo>
                  <a:lnTo>
                    <a:pt x="348" y="1499"/>
                  </a:lnTo>
                  <a:lnTo>
                    <a:pt x="348" y="1505"/>
                  </a:lnTo>
                  <a:lnTo>
                    <a:pt x="385" y="1505"/>
                  </a:lnTo>
                  <a:lnTo>
                    <a:pt x="385" y="1513"/>
                  </a:lnTo>
                  <a:lnTo>
                    <a:pt x="421" y="1513"/>
                  </a:lnTo>
                  <a:lnTo>
                    <a:pt x="421" y="1519"/>
                  </a:lnTo>
                  <a:lnTo>
                    <a:pt x="452" y="1519"/>
                  </a:lnTo>
                  <a:lnTo>
                    <a:pt x="452" y="1536"/>
                  </a:lnTo>
                  <a:lnTo>
                    <a:pt x="531" y="1536"/>
                  </a:lnTo>
                  <a:lnTo>
                    <a:pt x="531" y="1550"/>
                  </a:lnTo>
                  <a:lnTo>
                    <a:pt x="567" y="1550"/>
                  </a:lnTo>
                  <a:lnTo>
                    <a:pt x="567" y="1556"/>
                  </a:lnTo>
                  <a:lnTo>
                    <a:pt x="604" y="1556"/>
                  </a:lnTo>
                  <a:lnTo>
                    <a:pt x="604" y="1565"/>
                  </a:lnTo>
                  <a:lnTo>
                    <a:pt x="648" y="1565"/>
                  </a:lnTo>
                  <a:lnTo>
                    <a:pt x="648" y="1579"/>
                  </a:lnTo>
                  <a:lnTo>
                    <a:pt x="693" y="1579"/>
                  </a:lnTo>
                  <a:lnTo>
                    <a:pt x="693" y="1587"/>
                  </a:lnTo>
                  <a:lnTo>
                    <a:pt x="729" y="1587"/>
                  </a:lnTo>
                  <a:lnTo>
                    <a:pt x="729" y="1594"/>
                  </a:lnTo>
                  <a:lnTo>
                    <a:pt x="766" y="1594"/>
                  </a:lnTo>
                  <a:lnTo>
                    <a:pt x="766" y="1601"/>
                  </a:lnTo>
                  <a:lnTo>
                    <a:pt x="802" y="1601"/>
                  </a:lnTo>
                  <a:lnTo>
                    <a:pt x="802" y="1616"/>
                  </a:lnTo>
                  <a:lnTo>
                    <a:pt x="844" y="1616"/>
                  </a:lnTo>
                  <a:lnTo>
                    <a:pt x="844" y="1624"/>
                  </a:lnTo>
                  <a:lnTo>
                    <a:pt x="881" y="1624"/>
                  </a:lnTo>
                  <a:lnTo>
                    <a:pt x="881" y="1638"/>
                  </a:lnTo>
                  <a:lnTo>
                    <a:pt x="954" y="1638"/>
                  </a:lnTo>
                  <a:lnTo>
                    <a:pt x="954" y="1647"/>
                  </a:lnTo>
                  <a:lnTo>
                    <a:pt x="983" y="1647"/>
                  </a:lnTo>
                  <a:lnTo>
                    <a:pt x="983" y="1653"/>
                  </a:lnTo>
                  <a:lnTo>
                    <a:pt x="1035" y="1653"/>
                  </a:lnTo>
                  <a:lnTo>
                    <a:pt x="1035" y="1667"/>
                  </a:lnTo>
                  <a:lnTo>
                    <a:pt x="1072" y="1667"/>
                  </a:lnTo>
                  <a:lnTo>
                    <a:pt x="1072" y="1675"/>
                  </a:lnTo>
                  <a:lnTo>
                    <a:pt x="1100" y="1675"/>
                  </a:lnTo>
                  <a:lnTo>
                    <a:pt x="1100" y="1684"/>
                  </a:lnTo>
                  <a:lnTo>
                    <a:pt x="1136" y="1684"/>
                  </a:lnTo>
                  <a:lnTo>
                    <a:pt x="1136" y="1698"/>
                  </a:lnTo>
                  <a:lnTo>
                    <a:pt x="1187" y="1698"/>
                  </a:lnTo>
                  <a:lnTo>
                    <a:pt x="1187" y="1704"/>
                  </a:lnTo>
                  <a:lnTo>
                    <a:pt x="1218" y="1704"/>
                  </a:lnTo>
                  <a:lnTo>
                    <a:pt x="1218" y="1712"/>
                  </a:lnTo>
                  <a:lnTo>
                    <a:pt x="1253" y="1712"/>
                  </a:lnTo>
                  <a:lnTo>
                    <a:pt x="1253" y="1720"/>
                  </a:lnTo>
                  <a:lnTo>
                    <a:pt x="1290" y="1720"/>
                  </a:lnTo>
                  <a:lnTo>
                    <a:pt x="1290" y="1735"/>
                  </a:lnTo>
                  <a:lnTo>
                    <a:pt x="1333" y="1735"/>
                  </a:lnTo>
                  <a:lnTo>
                    <a:pt x="1333" y="1741"/>
                  </a:lnTo>
                  <a:lnTo>
                    <a:pt x="1369" y="1741"/>
                  </a:lnTo>
                  <a:lnTo>
                    <a:pt x="1369" y="1757"/>
                  </a:lnTo>
                  <a:lnTo>
                    <a:pt x="1442" y="1757"/>
                  </a:lnTo>
                  <a:lnTo>
                    <a:pt x="1442" y="1763"/>
                  </a:lnTo>
                  <a:lnTo>
                    <a:pt x="1486" y="1763"/>
                  </a:lnTo>
                  <a:lnTo>
                    <a:pt x="1486" y="1772"/>
                  </a:lnTo>
                  <a:lnTo>
                    <a:pt x="1523" y="1772"/>
                  </a:lnTo>
                  <a:lnTo>
                    <a:pt x="1523" y="1786"/>
                  </a:lnTo>
                  <a:lnTo>
                    <a:pt x="1560" y="1786"/>
                  </a:lnTo>
                  <a:lnTo>
                    <a:pt x="1560" y="1794"/>
                  </a:lnTo>
                  <a:lnTo>
                    <a:pt x="1601" y="1794"/>
                  </a:lnTo>
                  <a:lnTo>
                    <a:pt x="1601" y="1800"/>
                  </a:lnTo>
                  <a:lnTo>
                    <a:pt x="1638" y="1800"/>
                  </a:lnTo>
                  <a:lnTo>
                    <a:pt x="1638" y="1814"/>
                  </a:lnTo>
                  <a:lnTo>
                    <a:pt x="1675" y="1814"/>
                  </a:lnTo>
                  <a:lnTo>
                    <a:pt x="1675" y="1823"/>
                  </a:lnTo>
                  <a:lnTo>
                    <a:pt x="1719" y="1823"/>
                  </a:lnTo>
                  <a:lnTo>
                    <a:pt x="1719" y="1829"/>
                  </a:lnTo>
                  <a:lnTo>
                    <a:pt x="1756" y="1829"/>
                  </a:lnTo>
                  <a:lnTo>
                    <a:pt x="1756" y="1845"/>
                  </a:lnTo>
                  <a:lnTo>
                    <a:pt x="1784" y="1845"/>
                  </a:lnTo>
                  <a:lnTo>
                    <a:pt x="1784" y="1851"/>
                  </a:lnTo>
                  <a:lnTo>
                    <a:pt x="1836" y="1851"/>
                  </a:lnTo>
                  <a:lnTo>
                    <a:pt x="1836" y="1845"/>
                  </a:lnTo>
                  <a:lnTo>
                    <a:pt x="1843" y="1845"/>
                  </a:lnTo>
                  <a:lnTo>
                    <a:pt x="1843" y="1800"/>
                  </a:lnTo>
                  <a:lnTo>
                    <a:pt x="1851" y="1800"/>
                  </a:lnTo>
                  <a:lnTo>
                    <a:pt x="1851" y="1772"/>
                  </a:lnTo>
                  <a:lnTo>
                    <a:pt x="1856" y="1772"/>
                  </a:lnTo>
                  <a:lnTo>
                    <a:pt x="1856" y="1757"/>
                  </a:lnTo>
                  <a:lnTo>
                    <a:pt x="1873" y="1757"/>
                  </a:lnTo>
                  <a:lnTo>
                    <a:pt x="1873" y="1712"/>
                  </a:lnTo>
                  <a:lnTo>
                    <a:pt x="1879" y="1712"/>
                  </a:lnTo>
                  <a:lnTo>
                    <a:pt x="1879" y="1684"/>
                  </a:lnTo>
                  <a:lnTo>
                    <a:pt x="1893" y="1684"/>
                  </a:lnTo>
                  <a:lnTo>
                    <a:pt x="1893" y="1667"/>
                  </a:lnTo>
                  <a:lnTo>
                    <a:pt x="1901" y="1667"/>
                  </a:lnTo>
                  <a:lnTo>
                    <a:pt x="1901" y="1638"/>
                  </a:lnTo>
                  <a:lnTo>
                    <a:pt x="1910" y="1638"/>
                  </a:lnTo>
                  <a:lnTo>
                    <a:pt x="1910" y="1624"/>
                  </a:lnTo>
                  <a:lnTo>
                    <a:pt x="1915" y="1624"/>
                  </a:lnTo>
                  <a:lnTo>
                    <a:pt x="1915" y="1587"/>
                  </a:lnTo>
                  <a:lnTo>
                    <a:pt x="1930" y="1587"/>
                  </a:lnTo>
                  <a:lnTo>
                    <a:pt x="1930" y="1565"/>
                  </a:lnTo>
                  <a:lnTo>
                    <a:pt x="1938" y="1565"/>
                  </a:lnTo>
                  <a:lnTo>
                    <a:pt x="1938" y="1536"/>
                  </a:lnTo>
                  <a:lnTo>
                    <a:pt x="1952" y="1536"/>
                  </a:lnTo>
                  <a:lnTo>
                    <a:pt x="1952" y="1482"/>
                  </a:lnTo>
                  <a:lnTo>
                    <a:pt x="1966" y="1482"/>
                  </a:lnTo>
                  <a:lnTo>
                    <a:pt x="1966" y="1468"/>
                  </a:lnTo>
                  <a:lnTo>
                    <a:pt x="1974" y="1468"/>
                  </a:lnTo>
                  <a:lnTo>
                    <a:pt x="1974" y="1440"/>
                  </a:lnTo>
                  <a:lnTo>
                    <a:pt x="1982" y="1440"/>
                  </a:lnTo>
                  <a:lnTo>
                    <a:pt x="1982" y="1425"/>
                  </a:lnTo>
                  <a:lnTo>
                    <a:pt x="1988" y="1425"/>
                  </a:lnTo>
                  <a:lnTo>
                    <a:pt x="1988" y="413"/>
                  </a:lnTo>
                  <a:lnTo>
                    <a:pt x="1952" y="413"/>
                  </a:lnTo>
                  <a:lnTo>
                    <a:pt x="1952" y="406"/>
                  </a:lnTo>
                  <a:lnTo>
                    <a:pt x="1910" y="406"/>
                  </a:lnTo>
                  <a:lnTo>
                    <a:pt x="1910" y="391"/>
                  </a:lnTo>
                  <a:lnTo>
                    <a:pt x="1873" y="391"/>
                  </a:lnTo>
                  <a:lnTo>
                    <a:pt x="1873" y="384"/>
                  </a:lnTo>
                  <a:lnTo>
                    <a:pt x="1836" y="384"/>
                  </a:lnTo>
                  <a:lnTo>
                    <a:pt x="1836" y="375"/>
                  </a:lnTo>
                  <a:lnTo>
                    <a:pt x="1784" y="375"/>
                  </a:lnTo>
                  <a:lnTo>
                    <a:pt x="1784" y="369"/>
                  </a:lnTo>
                  <a:lnTo>
                    <a:pt x="1756" y="369"/>
                  </a:lnTo>
                  <a:lnTo>
                    <a:pt x="1756" y="355"/>
                  </a:lnTo>
                  <a:lnTo>
                    <a:pt x="1705" y="355"/>
                  </a:lnTo>
                  <a:lnTo>
                    <a:pt x="1705" y="347"/>
                  </a:lnTo>
                  <a:lnTo>
                    <a:pt x="1669" y="347"/>
                  </a:lnTo>
                  <a:lnTo>
                    <a:pt x="1669" y="338"/>
                  </a:lnTo>
                  <a:lnTo>
                    <a:pt x="1623" y="338"/>
                  </a:lnTo>
                  <a:lnTo>
                    <a:pt x="1623" y="332"/>
                  </a:lnTo>
                  <a:lnTo>
                    <a:pt x="1588" y="332"/>
                  </a:lnTo>
                  <a:lnTo>
                    <a:pt x="1588" y="324"/>
                  </a:lnTo>
                  <a:lnTo>
                    <a:pt x="1545" y="324"/>
                  </a:lnTo>
                  <a:lnTo>
                    <a:pt x="1545" y="318"/>
                  </a:lnTo>
                  <a:lnTo>
                    <a:pt x="1508" y="318"/>
                  </a:lnTo>
                  <a:lnTo>
                    <a:pt x="1508" y="310"/>
                  </a:lnTo>
                  <a:lnTo>
                    <a:pt x="1464" y="310"/>
                  </a:lnTo>
                  <a:lnTo>
                    <a:pt x="1464" y="296"/>
                  </a:lnTo>
                  <a:lnTo>
                    <a:pt x="1427" y="296"/>
                  </a:lnTo>
                  <a:lnTo>
                    <a:pt x="1427" y="287"/>
                  </a:lnTo>
                  <a:lnTo>
                    <a:pt x="1383" y="287"/>
                  </a:lnTo>
                  <a:lnTo>
                    <a:pt x="1383" y="272"/>
                  </a:lnTo>
                  <a:lnTo>
                    <a:pt x="1305" y="272"/>
                  </a:lnTo>
                  <a:lnTo>
                    <a:pt x="1305" y="259"/>
                  </a:lnTo>
                  <a:lnTo>
                    <a:pt x="1268" y="259"/>
                  </a:lnTo>
                  <a:lnTo>
                    <a:pt x="1268" y="250"/>
                  </a:lnTo>
                  <a:lnTo>
                    <a:pt x="1231" y="250"/>
                  </a:lnTo>
                  <a:lnTo>
                    <a:pt x="1231" y="236"/>
                  </a:lnTo>
                  <a:lnTo>
                    <a:pt x="1187" y="236"/>
                  </a:lnTo>
                  <a:lnTo>
                    <a:pt x="1187" y="228"/>
                  </a:lnTo>
                  <a:lnTo>
                    <a:pt x="1150" y="228"/>
                  </a:lnTo>
                  <a:lnTo>
                    <a:pt x="1150" y="222"/>
                  </a:lnTo>
                  <a:lnTo>
                    <a:pt x="1100" y="222"/>
                  </a:lnTo>
                  <a:lnTo>
                    <a:pt x="1100" y="213"/>
                  </a:lnTo>
                  <a:lnTo>
                    <a:pt x="1072" y="213"/>
                  </a:lnTo>
                  <a:lnTo>
                    <a:pt x="1072" y="208"/>
                  </a:lnTo>
                  <a:lnTo>
                    <a:pt x="1018" y="208"/>
                  </a:lnTo>
                  <a:lnTo>
                    <a:pt x="1018" y="199"/>
                  </a:lnTo>
                  <a:lnTo>
                    <a:pt x="983" y="199"/>
                  </a:lnTo>
                  <a:lnTo>
                    <a:pt x="983" y="184"/>
                  </a:lnTo>
                  <a:lnTo>
                    <a:pt x="940" y="184"/>
                  </a:lnTo>
                  <a:lnTo>
                    <a:pt x="940" y="177"/>
                  </a:lnTo>
                  <a:lnTo>
                    <a:pt x="903" y="177"/>
                  </a:lnTo>
                  <a:lnTo>
                    <a:pt x="903" y="171"/>
                  </a:lnTo>
                  <a:lnTo>
                    <a:pt x="859" y="171"/>
                  </a:lnTo>
                  <a:lnTo>
                    <a:pt x="859" y="154"/>
                  </a:lnTo>
                  <a:lnTo>
                    <a:pt x="822" y="154"/>
                  </a:lnTo>
                  <a:lnTo>
                    <a:pt x="822" y="148"/>
                  </a:lnTo>
                  <a:lnTo>
                    <a:pt x="780" y="148"/>
                  </a:lnTo>
                  <a:lnTo>
                    <a:pt x="780" y="140"/>
                  </a:lnTo>
                  <a:lnTo>
                    <a:pt x="743" y="140"/>
                  </a:lnTo>
                  <a:lnTo>
                    <a:pt x="743" y="133"/>
                  </a:lnTo>
                  <a:lnTo>
                    <a:pt x="698" y="133"/>
                  </a:lnTo>
                  <a:lnTo>
                    <a:pt x="698" y="118"/>
                  </a:lnTo>
                  <a:lnTo>
                    <a:pt x="663" y="118"/>
                  </a:lnTo>
                  <a:lnTo>
                    <a:pt x="663" y="111"/>
                  </a:lnTo>
                  <a:lnTo>
                    <a:pt x="583" y="111"/>
                  </a:lnTo>
                  <a:lnTo>
                    <a:pt x="583" y="96"/>
                  </a:lnTo>
                  <a:lnTo>
                    <a:pt x="531" y="96"/>
                  </a:lnTo>
                  <a:lnTo>
                    <a:pt x="531" y="89"/>
                  </a:lnTo>
                  <a:lnTo>
                    <a:pt x="502" y="89"/>
                  </a:lnTo>
                  <a:lnTo>
                    <a:pt x="502" y="80"/>
                  </a:lnTo>
                  <a:lnTo>
                    <a:pt x="452" y="80"/>
                  </a:lnTo>
                  <a:lnTo>
                    <a:pt x="452" y="66"/>
                  </a:lnTo>
                  <a:lnTo>
                    <a:pt x="421" y="66"/>
                  </a:lnTo>
                  <a:lnTo>
                    <a:pt x="421" y="59"/>
                  </a:lnTo>
                  <a:lnTo>
                    <a:pt x="371" y="59"/>
                  </a:lnTo>
                  <a:lnTo>
                    <a:pt x="371" y="52"/>
                  </a:lnTo>
                  <a:lnTo>
                    <a:pt x="334" y="52"/>
                  </a:lnTo>
                  <a:lnTo>
                    <a:pt x="334" y="37"/>
                  </a:lnTo>
                  <a:lnTo>
                    <a:pt x="291" y="37"/>
                  </a:lnTo>
                  <a:lnTo>
                    <a:pt x="291" y="28"/>
                  </a:lnTo>
                  <a:lnTo>
                    <a:pt x="256" y="28"/>
                  </a:lnTo>
                  <a:lnTo>
                    <a:pt x="256" y="23"/>
                  </a:lnTo>
                  <a:lnTo>
                    <a:pt x="219" y="23"/>
                  </a:lnTo>
                  <a:lnTo>
                    <a:pt x="219" y="15"/>
                  </a:lnTo>
                  <a:lnTo>
                    <a:pt x="174" y="15"/>
                  </a:lnTo>
                  <a:lnTo>
                    <a:pt x="174" y="0"/>
                  </a:lnTo>
                  <a:lnTo>
                    <a:pt x="138" y="0"/>
                  </a:lnTo>
                  <a:close/>
                </a:path>
              </a:pathLst>
            </a:custGeom>
            <a:solidFill>
              <a:srgbClr val="0202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88" name="Freeform 342"/>
            <p:cNvSpPr>
              <a:spLocks/>
            </p:cNvSpPr>
            <p:nvPr/>
          </p:nvSpPr>
          <p:spPr bwMode="auto">
            <a:xfrm>
              <a:off x="3925" y="1907"/>
              <a:ext cx="185" cy="142"/>
            </a:xfrm>
            <a:custGeom>
              <a:avLst/>
              <a:gdLst>
                <a:gd name="T0" fmla="*/ 0 w 1859"/>
                <a:gd name="T1" fmla="*/ 0 h 1851"/>
                <a:gd name="T2" fmla="*/ 0 w 1859"/>
                <a:gd name="T3" fmla="*/ 0 h 1851"/>
                <a:gd name="T4" fmla="*/ 0 w 1859"/>
                <a:gd name="T5" fmla="*/ 0 h 1851"/>
                <a:gd name="T6" fmla="*/ 0 w 1859"/>
                <a:gd name="T7" fmla="*/ 0 h 1851"/>
                <a:gd name="T8" fmla="*/ 0 w 1859"/>
                <a:gd name="T9" fmla="*/ 0 h 1851"/>
                <a:gd name="T10" fmla="*/ 0 w 1859"/>
                <a:gd name="T11" fmla="*/ 0 h 1851"/>
                <a:gd name="T12" fmla="*/ 0 w 1859"/>
                <a:gd name="T13" fmla="*/ 0 h 1851"/>
                <a:gd name="T14" fmla="*/ 0 w 1859"/>
                <a:gd name="T15" fmla="*/ 0 h 1851"/>
                <a:gd name="T16" fmla="*/ 0 w 1859"/>
                <a:gd name="T17" fmla="*/ 0 h 1851"/>
                <a:gd name="T18" fmla="*/ 0 w 1859"/>
                <a:gd name="T19" fmla="*/ 0 h 1851"/>
                <a:gd name="T20" fmla="*/ 0 w 1859"/>
                <a:gd name="T21" fmla="*/ 0 h 1851"/>
                <a:gd name="T22" fmla="*/ 0 w 1859"/>
                <a:gd name="T23" fmla="*/ 0 h 1851"/>
                <a:gd name="T24" fmla="*/ 0 w 1859"/>
                <a:gd name="T25" fmla="*/ 0 h 1851"/>
                <a:gd name="T26" fmla="*/ 0 w 1859"/>
                <a:gd name="T27" fmla="*/ 0 h 1851"/>
                <a:gd name="T28" fmla="*/ 0 w 1859"/>
                <a:gd name="T29" fmla="*/ 0 h 1851"/>
                <a:gd name="T30" fmla="*/ 0 w 1859"/>
                <a:gd name="T31" fmla="*/ 0 h 1851"/>
                <a:gd name="T32" fmla="*/ 0 w 1859"/>
                <a:gd name="T33" fmla="*/ 0 h 1851"/>
                <a:gd name="T34" fmla="*/ 0 w 1859"/>
                <a:gd name="T35" fmla="*/ 0 h 1851"/>
                <a:gd name="T36" fmla="*/ 0 w 1859"/>
                <a:gd name="T37" fmla="*/ 0 h 1851"/>
                <a:gd name="T38" fmla="*/ 0 w 1859"/>
                <a:gd name="T39" fmla="*/ 0 h 1851"/>
                <a:gd name="T40" fmla="*/ 0 w 1859"/>
                <a:gd name="T41" fmla="*/ 0 h 1851"/>
                <a:gd name="T42" fmla="*/ 0 w 1859"/>
                <a:gd name="T43" fmla="*/ 0 h 1851"/>
                <a:gd name="T44" fmla="*/ 0 w 1859"/>
                <a:gd name="T45" fmla="*/ 0 h 1851"/>
                <a:gd name="T46" fmla="*/ 0 w 1859"/>
                <a:gd name="T47" fmla="*/ 0 h 1851"/>
                <a:gd name="T48" fmla="*/ 0 w 1859"/>
                <a:gd name="T49" fmla="*/ 0 h 1851"/>
                <a:gd name="T50" fmla="*/ 0 w 1859"/>
                <a:gd name="T51" fmla="*/ 0 h 1851"/>
                <a:gd name="T52" fmla="*/ 0 w 1859"/>
                <a:gd name="T53" fmla="*/ 0 h 1851"/>
                <a:gd name="T54" fmla="*/ 0 w 1859"/>
                <a:gd name="T55" fmla="*/ 0 h 1851"/>
                <a:gd name="T56" fmla="*/ 0 w 1859"/>
                <a:gd name="T57" fmla="*/ 0 h 1851"/>
                <a:gd name="T58" fmla="*/ 0 w 1859"/>
                <a:gd name="T59" fmla="*/ 0 h 1851"/>
                <a:gd name="T60" fmla="*/ 0 w 1859"/>
                <a:gd name="T61" fmla="*/ 0 h 1851"/>
                <a:gd name="T62" fmla="*/ 0 w 1859"/>
                <a:gd name="T63" fmla="*/ 0 h 1851"/>
                <a:gd name="T64" fmla="*/ 0 w 1859"/>
                <a:gd name="T65" fmla="*/ 0 h 1851"/>
                <a:gd name="T66" fmla="*/ 0 w 1859"/>
                <a:gd name="T67" fmla="*/ 0 h 1851"/>
                <a:gd name="T68" fmla="*/ 0 w 1859"/>
                <a:gd name="T69" fmla="*/ 0 h 1851"/>
                <a:gd name="T70" fmla="*/ 0 w 1859"/>
                <a:gd name="T71" fmla="*/ 0 h 1851"/>
                <a:gd name="T72" fmla="*/ 0 w 1859"/>
                <a:gd name="T73" fmla="*/ 0 h 1851"/>
                <a:gd name="T74" fmla="*/ 0 w 1859"/>
                <a:gd name="T75" fmla="*/ 0 h 1851"/>
                <a:gd name="T76" fmla="*/ 0 w 1859"/>
                <a:gd name="T77" fmla="*/ 0 h 1851"/>
                <a:gd name="T78" fmla="*/ 0 w 1859"/>
                <a:gd name="T79" fmla="*/ 0 h 1851"/>
                <a:gd name="T80" fmla="*/ 0 w 1859"/>
                <a:gd name="T81" fmla="*/ 0 h 1851"/>
                <a:gd name="T82" fmla="*/ 0 w 1859"/>
                <a:gd name="T83" fmla="*/ 0 h 1851"/>
                <a:gd name="T84" fmla="*/ 0 w 1859"/>
                <a:gd name="T85" fmla="*/ 0 h 1851"/>
                <a:gd name="T86" fmla="*/ 0 w 1859"/>
                <a:gd name="T87" fmla="*/ 0 h 1851"/>
                <a:gd name="T88" fmla="*/ 0 w 1859"/>
                <a:gd name="T89" fmla="*/ 0 h 1851"/>
                <a:gd name="T90" fmla="*/ 0 w 1859"/>
                <a:gd name="T91" fmla="*/ 0 h 1851"/>
                <a:gd name="T92" fmla="*/ 0 w 1859"/>
                <a:gd name="T93" fmla="*/ 0 h 1851"/>
                <a:gd name="T94" fmla="*/ 0 w 1859"/>
                <a:gd name="T95" fmla="*/ 0 h 1851"/>
                <a:gd name="T96" fmla="*/ 0 w 1859"/>
                <a:gd name="T97" fmla="*/ 0 h 1851"/>
                <a:gd name="T98" fmla="*/ 0 w 1859"/>
                <a:gd name="T99" fmla="*/ 0 h 1851"/>
                <a:gd name="T100" fmla="*/ 0 w 1859"/>
                <a:gd name="T101" fmla="*/ 0 h 1851"/>
                <a:gd name="T102" fmla="*/ 0 w 1859"/>
                <a:gd name="T103" fmla="*/ 0 h 18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59"/>
                <a:gd name="T157" fmla="*/ 0 h 1851"/>
                <a:gd name="T158" fmla="*/ 1859 w 1859"/>
                <a:gd name="T159" fmla="*/ 1851 h 18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59" h="1851">
                  <a:moveTo>
                    <a:pt x="82" y="0"/>
                  </a:moveTo>
                  <a:lnTo>
                    <a:pt x="82" y="28"/>
                  </a:lnTo>
                  <a:lnTo>
                    <a:pt x="74" y="28"/>
                  </a:lnTo>
                  <a:lnTo>
                    <a:pt x="74" y="59"/>
                  </a:lnTo>
                  <a:lnTo>
                    <a:pt x="68" y="59"/>
                  </a:lnTo>
                  <a:lnTo>
                    <a:pt x="68" y="89"/>
                  </a:lnTo>
                  <a:lnTo>
                    <a:pt x="59" y="89"/>
                  </a:lnTo>
                  <a:lnTo>
                    <a:pt x="59" y="111"/>
                  </a:lnTo>
                  <a:lnTo>
                    <a:pt x="46" y="111"/>
                  </a:lnTo>
                  <a:lnTo>
                    <a:pt x="46" y="133"/>
                  </a:lnTo>
                  <a:lnTo>
                    <a:pt x="37" y="133"/>
                  </a:lnTo>
                  <a:lnTo>
                    <a:pt x="37" y="184"/>
                  </a:lnTo>
                  <a:lnTo>
                    <a:pt x="24" y="184"/>
                  </a:lnTo>
                  <a:lnTo>
                    <a:pt x="24" y="208"/>
                  </a:lnTo>
                  <a:lnTo>
                    <a:pt x="17" y="208"/>
                  </a:lnTo>
                  <a:lnTo>
                    <a:pt x="17" y="228"/>
                  </a:lnTo>
                  <a:lnTo>
                    <a:pt x="0" y="228"/>
                  </a:lnTo>
                  <a:lnTo>
                    <a:pt x="0" y="1431"/>
                  </a:lnTo>
                  <a:lnTo>
                    <a:pt x="24" y="1431"/>
                  </a:lnTo>
                  <a:lnTo>
                    <a:pt x="24" y="1440"/>
                  </a:lnTo>
                  <a:lnTo>
                    <a:pt x="59" y="1440"/>
                  </a:lnTo>
                  <a:lnTo>
                    <a:pt x="59" y="1446"/>
                  </a:lnTo>
                  <a:lnTo>
                    <a:pt x="96" y="1446"/>
                  </a:lnTo>
                  <a:lnTo>
                    <a:pt x="96" y="1462"/>
                  </a:lnTo>
                  <a:lnTo>
                    <a:pt x="141" y="1462"/>
                  </a:lnTo>
                  <a:lnTo>
                    <a:pt x="141" y="1468"/>
                  </a:lnTo>
                  <a:lnTo>
                    <a:pt x="177" y="1468"/>
                  </a:lnTo>
                  <a:lnTo>
                    <a:pt x="177" y="1477"/>
                  </a:lnTo>
                  <a:lnTo>
                    <a:pt x="213" y="1477"/>
                  </a:lnTo>
                  <a:lnTo>
                    <a:pt x="213" y="1482"/>
                  </a:lnTo>
                  <a:lnTo>
                    <a:pt x="250" y="1482"/>
                  </a:lnTo>
                  <a:lnTo>
                    <a:pt x="250" y="1499"/>
                  </a:lnTo>
                  <a:lnTo>
                    <a:pt x="292" y="1499"/>
                  </a:lnTo>
                  <a:lnTo>
                    <a:pt x="292" y="1505"/>
                  </a:lnTo>
                  <a:lnTo>
                    <a:pt x="329" y="1505"/>
                  </a:lnTo>
                  <a:lnTo>
                    <a:pt x="329" y="1513"/>
                  </a:lnTo>
                  <a:lnTo>
                    <a:pt x="365" y="1513"/>
                  </a:lnTo>
                  <a:lnTo>
                    <a:pt x="365" y="1519"/>
                  </a:lnTo>
                  <a:lnTo>
                    <a:pt x="396" y="1519"/>
                  </a:lnTo>
                  <a:lnTo>
                    <a:pt x="396" y="1536"/>
                  </a:lnTo>
                  <a:lnTo>
                    <a:pt x="475" y="1536"/>
                  </a:lnTo>
                  <a:lnTo>
                    <a:pt x="475" y="1550"/>
                  </a:lnTo>
                  <a:lnTo>
                    <a:pt x="511" y="1550"/>
                  </a:lnTo>
                  <a:lnTo>
                    <a:pt x="511" y="1556"/>
                  </a:lnTo>
                  <a:lnTo>
                    <a:pt x="548" y="1556"/>
                  </a:lnTo>
                  <a:lnTo>
                    <a:pt x="548" y="1565"/>
                  </a:lnTo>
                  <a:lnTo>
                    <a:pt x="592" y="1565"/>
                  </a:lnTo>
                  <a:lnTo>
                    <a:pt x="592" y="1579"/>
                  </a:lnTo>
                  <a:lnTo>
                    <a:pt x="637" y="1579"/>
                  </a:lnTo>
                  <a:lnTo>
                    <a:pt x="637" y="1587"/>
                  </a:lnTo>
                  <a:lnTo>
                    <a:pt x="673" y="1587"/>
                  </a:lnTo>
                  <a:lnTo>
                    <a:pt x="673" y="1594"/>
                  </a:lnTo>
                  <a:lnTo>
                    <a:pt x="710" y="1594"/>
                  </a:lnTo>
                  <a:lnTo>
                    <a:pt x="710" y="1601"/>
                  </a:lnTo>
                  <a:lnTo>
                    <a:pt x="746" y="1601"/>
                  </a:lnTo>
                  <a:lnTo>
                    <a:pt x="746" y="1616"/>
                  </a:lnTo>
                  <a:lnTo>
                    <a:pt x="788" y="1616"/>
                  </a:lnTo>
                  <a:lnTo>
                    <a:pt x="788" y="1624"/>
                  </a:lnTo>
                  <a:lnTo>
                    <a:pt x="825" y="1624"/>
                  </a:lnTo>
                  <a:lnTo>
                    <a:pt x="825" y="1638"/>
                  </a:lnTo>
                  <a:lnTo>
                    <a:pt x="898" y="1638"/>
                  </a:lnTo>
                  <a:lnTo>
                    <a:pt x="898" y="1647"/>
                  </a:lnTo>
                  <a:lnTo>
                    <a:pt x="927" y="1647"/>
                  </a:lnTo>
                  <a:lnTo>
                    <a:pt x="927" y="1653"/>
                  </a:lnTo>
                  <a:lnTo>
                    <a:pt x="979" y="1653"/>
                  </a:lnTo>
                  <a:lnTo>
                    <a:pt x="979" y="1667"/>
                  </a:lnTo>
                  <a:lnTo>
                    <a:pt x="1016" y="1667"/>
                  </a:lnTo>
                  <a:lnTo>
                    <a:pt x="1016" y="1675"/>
                  </a:lnTo>
                  <a:lnTo>
                    <a:pt x="1044" y="1675"/>
                  </a:lnTo>
                  <a:lnTo>
                    <a:pt x="1044" y="1684"/>
                  </a:lnTo>
                  <a:lnTo>
                    <a:pt x="1080" y="1684"/>
                  </a:lnTo>
                  <a:lnTo>
                    <a:pt x="1080" y="1698"/>
                  </a:lnTo>
                  <a:lnTo>
                    <a:pt x="1131" y="1698"/>
                  </a:lnTo>
                  <a:lnTo>
                    <a:pt x="1131" y="1704"/>
                  </a:lnTo>
                  <a:lnTo>
                    <a:pt x="1162" y="1704"/>
                  </a:lnTo>
                  <a:lnTo>
                    <a:pt x="1162" y="1712"/>
                  </a:lnTo>
                  <a:lnTo>
                    <a:pt x="1197" y="1712"/>
                  </a:lnTo>
                  <a:lnTo>
                    <a:pt x="1197" y="1720"/>
                  </a:lnTo>
                  <a:lnTo>
                    <a:pt x="1234" y="1720"/>
                  </a:lnTo>
                  <a:lnTo>
                    <a:pt x="1234" y="1735"/>
                  </a:lnTo>
                  <a:lnTo>
                    <a:pt x="1277" y="1735"/>
                  </a:lnTo>
                  <a:lnTo>
                    <a:pt x="1277" y="1741"/>
                  </a:lnTo>
                  <a:lnTo>
                    <a:pt x="1313" y="1741"/>
                  </a:lnTo>
                  <a:lnTo>
                    <a:pt x="1313" y="1757"/>
                  </a:lnTo>
                  <a:lnTo>
                    <a:pt x="1386" y="1757"/>
                  </a:lnTo>
                  <a:lnTo>
                    <a:pt x="1386" y="1763"/>
                  </a:lnTo>
                  <a:lnTo>
                    <a:pt x="1430" y="1763"/>
                  </a:lnTo>
                  <a:lnTo>
                    <a:pt x="1430" y="1772"/>
                  </a:lnTo>
                  <a:lnTo>
                    <a:pt x="1467" y="1772"/>
                  </a:lnTo>
                  <a:lnTo>
                    <a:pt x="1467" y="1786"/>
                  </a:lnTo>
                  <a:lnTo>
                    <a:pt x="1504" y="1786"/>
                  </a:lnTo>
                  <a:lnTo>
                    <a:pt x="1504" y="1794"/>
                  </a:lnTo>
                  <a:lnTo>
                    <a:pt x="1545" y="1794"/>
                  </a:lnTo>
                  <a:lnTo>
                    <a:pt x="1545" y="1800"/>
                  </a:lnTo>
                  <a:lnTo>
                    <a:pt x="1582" y="1800"/>
                  </a:lnTo>
                  <a:lnTo>
                    <a:pt x="1582" y="1814"/>
                  </a:lnTo>
                  <a:lnTo>
                    <a:pt x="1619" y="1814"/>
                  </a:lnTo>
                  <a:lnTo>
                    <a:pt x="1619" y="1823"/>
                  </a:lnTo>
                  <a:lnTo>
                    <a:pt x="1663" y="1823"/>
                  </a:lnTo>
                  <a:lnTo>
                    <a:pt x="1663" y="1829"/>
                  </a:lnTo>
                  <a:lnTo>
                    <a:pt x="1700" y="1829"/>
                  </a:lnTo>
                  <a:lnTo>
                    <a:pt x="1700" y="1845"/>
                  </a:lnTo>
                  <a:lnTo>
                    <a:pt x="1728" y="1845"/>
                  </a:lnTo>
                  <a:lnTo>
                    <a:pt x="1728" y="1851"/>
                  </a:lnTo>
                  <a:lnTo>
                    <a:pt x="1780" y="1851"/>
                  </a:lnTo>
                  <a:lnTo>
                    <a:pt x="1780" y="1845"/>
                  </a:lnTo>
                  <a:lnTo>
                    <a:pt x="1787" y="1845"/>
                  </a:lnTo>
                  <a:lnTo>
                    <a:pt x="1787" y="1800"/>
                  </a:lnTo>
                  <a:lnTo>
                    <a:pt x="1795" y="1800"/>
                  </a:lnTo>
                  <a:lnTo>
                    <a:pt x="1795" y="1772"/>
                  </a:lnTo>
                  <a:lnTo>
                    <a:pt x="1800" y="1772"/>
                  </a:lnTo>
                  <a:lnTo>
                    <a:pt x="1800" y="1757"/>
                  </a:lnTo>
                  <a:lnTo>
                    <a:pt x="1817" y="1757"/>
                  </a:lnTo>
                  <a:lnTo>
                    <a:pt x="1817" y="1712"/>
                  </a:lnTo>
                  <a:lnTo>
                    <a:pt x="1823" y="1712"/>
                  </a:lnTo>
                  <a:lnTo>
                    <a:pt x="1823" y="1684"/>
                  </a:lnTo>
                  <a:lnTo>
                    <a:pt x="1837" y="1684"/>
                  </a:lnTo>
                  <a:lnTo>
                    <a:pt x="1837" y="1667"/>
                  </a:lnTo>
                  <a:lnTo>
                    <a:pt x="1845" y="1667"/>
                  </a:lnTo>
                  <a:lnTo>
                    <a:pt x="1845" y="1638"/>
                  </a:lnTo>
                  <a:lnTo>
                    <a:pt x="1854" y="1638"/>
                  </a:lnTo>
                  <a:lnTo>
                    <a:pt x="1854" y="1624"/>
                  </a:lnTo>
                  <a:lnTo>
                    <a:pt x="1859" y="1624"/>
                  </a:lnTo>
                  <a:lnTo>
                    <a:pt x="1859" y="406"/>
                  </a:lnTo>
                  <a:lnTo>
                    <a:pt x="1854" y="406"/>
                  </a:lnTo>
                  <a:lnTo>
                    <a:pt x="1854" y="391"/>
                  </a:lnTo>
                  <a:lnTo>
                    <a:pt x="1817" y="391"/>
                  </a:lnTo>
                  <a:lnTo>
                    <a:pt x="1817" y="384"/>
                  </a:lnTo>
                  <a:lnTo>
                    <a:pt x="1780" y="384"/>
                  </a:lnTo>
                  <a:lnTo>
                    <a:pt x="1780" y="375"/>
                  </a:lnTo>
                  <a:lnTo>
                    <a:pt x="1728" y="375"/>
                  </a:lnTo>
                  <a:lnTo>
                    <a:pt x="1728" y="369"/>
                  </a:lnTo>
                  <a:lnTo>
                    <a:pt x="1700" y="369"/>
                  </a:lnTo>
                  <a:lnTo>
                    <a:pt x="1700" y="355"/>
                  </a:lnTo>
                  <a:lnTo>
                    <a:pt x="1649" y="355"/>
                  </a:lnTo>
                  <a:lnTo>
                    <a:pt x="1649" y="347"/>
                  </a:lnTo>
                  <a:lnTo>
                    <a:pt x="1613" y="347"/>
                  </a:lnTo>
                  <a:lnTo>
                    <a:pt x="1613" y="338"/>
                  </a:lnTo>
                  <a:lnTo>
                    <a:pt x="1567" y="338"/>
                  </a:lnTo>
                  <a:lnTo>
                    <a:pt x="1567" y="332"/>
                  </a:lnTo>
                  <a:lnTo>
                    <a:pt x="1532" y="332"/>
                  </a:lnTo>
                  <a:lnTo>
                    <a:pt x="1532" y="324"/>
                  </a:lnTo>
                  <a:lnTo>
                    <a:pt x="1489" y="324"/>
                  </a:lnTo>
                  <a:lnTo>
                    <a:pt x="1489" y="318"/>
                  </a:lnTo>
                  <a:lnTo>
                    <a:pt x="1452" y="318"/>
                  </a:lnTo>
                  <a:lnTo>
                    <a:pt x="1452" y="310"/>
                  </a:lnTo>
                  <a:lnTo>
                    <a:pt x="1408" y="310"/>
                  </a:lnTo>
                  <a:lnTo>
                    <a:pt x="1408" y="296"/>
                  </a:lnTo>
                  <a:lnTo>
                    <a:pt x="1371" y="296"/>
                  </a:lnTo>
                  <a:lnTo>
                    <a:pt x="1371" y="287"/>
                  </a:lnTo>
                  <a:lnTo>
                    <a:pt x="1327" y="287"/>
                  </a:lnTo>
                  <a:lnTo>
                    <a:pt x="1327" y="272"/>
                  </a:lnTo>
                  <a:lnTo>
                    <a:pt x="1249" y="272"/>
                  </a:lnTo>
                  <a:lnTo>
                    <a:pt x="1249" y="259"/>
                  </a:lnTo>
                  <a:lnTo>
                    <a:pt x="1212" y="259"/>
                  </a:lnTo>
                  <a:lnTo>
                    <a:pt x="1212" y="250"/>
                  </a:lnTo>
                  <a:lnTo>
                    <a:pt x="1175" y="250"/>
                  </a:lnTo>
                  <a:lnTo>
                    <a:pt x="1175" y="236"/>
                  </a:lnTo>
                  <a:lnTo>
                    <a:pt x="1131" y="236"/>
                  </a:lnTo>
                  <a:lnTo>
                    <a:pt x="1131" y="228"/>
                  </a:lnTo>
                  <a:lnTo>
                    <a:pt x="1094" y="228"/>
                  </a:lnTo>
                  <a:lnTo>
                    <a:pt x="1094" y="222"/>
                  </a:lnTo>
                  <a:lnTo>
                    <a:pt x="1044" y="222"/>
                  </a:lnTo>
                  <a:lnTo>
                    <a:pt x="1044" y="213"/>
                  </a:lnTo>
                  <a:lnTo>
                    <a:pt x="1016" y="213"/>
                  </a:lnTo>
                  <a:lnTo>
                    <a:pt x="1016" y="208"/>
                  </a:lnTo>
                  <a:lnTo>
                    <a:pt x="962" y="208"/>
                  </a:lnTo>
                  <a:lnTo>
                    <a:pt x="962" y="199"/>
                  </a:lnTo>
                  <a:lnTo>
                    <a:pt x="927" y="199"/>
                  </a:lnTo>
                  <a:lnTo>
                    <a:pt x="927" y="184"/>
                  </a:lnTo>
                  <a:lnTo>
                    <a:pt x="884" y="184"/>
                  </a:lnTo>
                  <a:lnTo>
                    <a:pt x="884" y="177"/>
                  </a:lnTo>
                  <a:lnTo>
                    <a:pt x="847" y="177"/>
                  </a:lnTo>
                  <a:lnTo>
                    <a:pt x="847" y="171"/>
                  </a:lnTo>
                  <a:lnTo>
                    <a:pt x="803" y="171"/>
                  </a:lnTo>
                  <a:lnTo>
                    <a:pt x="803" y="154"/>
                  </a:lnTo>
                  <a:lnTo>
                    <a:pt x="766" y="154"/>
                  </a:lnTo>
                  <a:lnTo>
                    <a:pt x="766" y="148"/>
                  </a:lnTo>
                  <a:lnTo>
                    <a:pt x="724" y="148"/>
                  </a:lnTo>
                  <a:lnTo>
                    <a:pt x="724" y="140"/>
                  </a:lnTo>
                  <a:lnTo>
                    <a:pt x="687" y="140"/>
                  </a:lnTo>
                  <a:lnTo>
                    <a:pt x="687" y="133"/>
                  </a:lnTo>
                  <a:lnTo>
                    <a:pt x="642" y="133"/>
                  </a:lnTo>
                  <a:lnTo>
                    <a:pt x="642" y="118"/>
                  </a:lnTo>
                  <a:lnTo>
                    <a:pt x="607" y="118"/>
                  </a:lnTo>
                  <a:lnTo>
                    <a:pt x="607" y="111"/>
                  </a:lnTo>
                  <a:lnTo>
                    <a:pt x="527" y="111"/>
                  </a:lnTo>
                  <a:lnTo>
                    <a:pt x="527" y="96"/>
                  </a:lnTo>
                  <a:lnTo>
                    <a:pt x="475" y="96"/>
                  </a:lnTo>
                  <a:lnTo>
                    <a:pt x="475" y="89"/>
                  </a:lnTo>
                  <a:lnTo>
                    <a:pt x="446" y="89"/>
                  </a:lnTo>
                  <a:lnTo>
                    <a:pt x="446" y="80"/>
                  </a:lnTo>
                  <a:lnTo>
                    <a:pt x="396" y="80"/>
                  </a:lnTo>
                  <a:lnTo>
                    <a:pt x="396" y="66"/>
                  </a:lnTo>
                  <a:lnTo>
                    <a:pt x="365" y="66"/>
                  </a:lnTo>
                  <a:lnTo>
                    <a:pt x="365" y="59"/>
                  </a:lnTo>
                  <a:lnTo>
                    <a:pt x="315" y="59"/>
                  </a:lnTo>
                  <a:lnTo>
                    <a:pt x="315" y="52"/>
                  </a:lnTo>
                  <a:lnTo>
                    <a:pt x="278" y="52"/>
                  </a:lnTo>
                  <a:lnTo>
                    <a:pt x="278" y="37"/>
                  </a:lnTo>
                  <a:lnTo>
                    <a:pt x="235" y="37"/>
                  </a:lnTo>
                  <a:lnTo>
                    <a:pt x="235" y="28"/>
                  </a:lnTo>
                  <a:lnTo>
                    <a:pt x="200" y="28"/>
                  </a:lnTo>
                  <a:lnTo>
                    <a:pt x="200" y="23"/>
                  </a:lnTo>
                  <a:lnTo>
                    <a:pt x="163" y="23"/>
                  </a:lnTo>
                  <a:lnTo>
                    <a:pt x="163" y="15"/>
                  </a:lnTo>
                  <a:lnTo>
                    <a:pt x="118" y="15"/>
                  </a:lnTo>
                  <a:lnTo>
                    <a:pt x="118" y="0"/>
                  </a:lnTo>
                  <a:lnTo>
                    <a:pt x="82" y="0"/>
                  </a:lnTo>
                  <a:close/>
                </a:path>
              </a:pathLst>
            </a:custGeom>
            <a:solidFill>
              <a:srgbClr val="020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89" name="Freeform 343"/>
            <p:cNvSpPr>
              <a:spLocks/>
            </p:cNvSpPr>
            <p:nvPr/>
          </p:nvSpPr>
          <p:spPr bwMode="auto">
            <a:xfrm>
              <a:off x="3932" y="1912"/>
              <a:ext cx="173" cy="134"/>
            </a:xfrm>
            <a:custGeom>
              <a:avLst/>
              <a:gdLst>
                <a:gd name="T0" fmla="*/ 0 w 1726"/>
                <a:gd name="T1" fmla="*/ 0 h 1741"/>
                <a:gd name="T2" fmla="*/ 0 w 1726"/>
                <a:gd name="T3" fmla="*/ 0 h 1741"/>
                <a:gd name="T4" fmla="*/ 0 w 1726"/>
                <a:gd name="T5" fmla="*/ 0 h 1741"/>
                <a:gd name="T6" fmla="*/ 0 w 1726"/>
                <a:gd name="T7" fmla="*/ 0 h 1741"/>
                <a:gd name="T8" fmla="*/ 0 w 1726"/>
                <a:gd name="T9" fmla="*/ 0 h 1741"/>
                <a:gd name="T10" fmla="*/ 0 w 1726"/>
                <a:gd name="T11" fmla="*/ 0 h 1741"/>
                <a:gd name="T12" fmla="*/ 0 w 1726"/>
                <a:gd name="T13" fmla="*/ 0 h 1741"/>
                <a:gd name="T14" fmla="*/ 0 w 1726"/>
                <a:gd name="T15" fmla="*/ 0 h 1741"/>
                <a:gd name="T16" fmla="*/ 0 w 1726"/>
                <a:gd name="T17" fmla="*/ 0 h 1741"/>
                <a:gd name="T18" fmla="*/ 0 w 1726"/>
                <a:gd name="T19" fmla="*/ 0 h 1741"/>
                <a:gd name="T20" fmla="*/ 0 w 1726"/>
                <a:gd name="T21" fmla="*/ 0 h 1741"/>
                <a:gd name="T22" fmla="*/ 0 w 1726"/>
                <a:gd name="T23" fmla="*/ 0 h 1741"/>
                <a:gd name="T24" fmla="*/ 0 w 1726"/>
                <a:gd name="T25" fmla="*/ 0 h 1741"/>
                <a:gd name="T26" fmla="*/ 0 w 1726"/>
                <a:gd name="T27" fmla="*/ 0 h 1741"/>
                <a:gd name="T28" fmla="*/ 0 w 1726"/>
                <a:gd name="T29" fmla="*/ 0 h 1741"/>
                <a:gd name="T30" fmla="*/ 0 w 1726"/>
                <a:gd name="T31" fmla="*/ 0 h 1741"/>
                <a:gd name="T32" fmla="*/ 0 w 1726"/>
                <a:gd name="T33" fmla="*/ 0 h 1741"/>
                <a:gd name="T34" fmla="*/ 0 w 1726"/>
                <a:gd name="T35" fmla="*/ 0 h 1741"/>
                <a:gd name="T36" fmla="*/ 0 w 1726"/>
                <a:gd name="T37" fmla="*/ 0 h 1741"/>
                <a:gd name="T38" fmla="*/ 0 w 1726"/>
                <a:gd name="T39" fmla="*/ 0 h 1741"/>
                <a:gd name="T40" fmla="*/ 0 w 1726"/>
                <a:gd name="T41" fmla="*/ 0 h 1741"/>
                <a:gd name="T42" fmla="*/ 0 w 1726"/>
                <a:gd name="T43" fmla="*/ 0 h 1741"/>
                <a:gd name="T44" fmla="*/ 0 w 1726"/>
                <a:gd name="T45" fmla="*/ 0 h 1741"/>
                <a:gd name="T46" fmla="*/ 0 w 1726"/>
                <a:gd name="T47" fmla="*/ 0 h 1741"/>
                <a:gd name="T48" fmla="*/ 0 w 1726"/>
                <a:gd name="T49" fmla="*/ 0 h 1741"/>
                <a:gd name="T50" fmla="*/ 0 w 1726"/>
                <a:gd name="T51" fmla="*/ 0 h 1741"/>
                <a:gd name="T52" fmla="*/ 0 w 1726"/>
                <a:gd name="T53" fmla="*/ 0 h 1741"/>
                <a:gd name="T54" fmla="*/ 0 w 1726"/>
                <a:gd name="T55" fmla="*/ 0 h 1741"/>
                <a:gd name="T56" fmla="*/ 0 w 1726"/>
                <a:gd name="T57" fmla="*/ 0 h 1741"/>
                <a:gd name="T58" fmla="*/ 0 w 1726"/>
                <a:gd name="T59" fmla="*/ 0 h 1741"/>
                <a:gd name="T60" fmla="*/ 0 w 1726"/>
                <a:gd name="T61" fmla="*/ 0 h 1741"/>
                <a:gd name="T62" fmla="*/ 0 w 1726"/>
                <a:gd name="T63" fmla="*/ 0 h 1741"/>
                <a:gd name="T64" fmla="*/ 0 w 1726"/>
                <a:gd name="T65" fmla="*/ 0 h 1741"/>
                <a:gd name="T66" fmla="*/ 0 w 1726"/>
                <a:gd name="T67" fmla="*/ 0 h 1741"/>
                <a:gd name="T68" fmla="*/ 0 w 1726"/>
                <a:gd name="T69" fmla="*/ 0 h 1741"/>
                <a:gd name="T70" fmla="*/ 0 w 1726"/>
                <a:gd name="T71" fmla="*/ 0 h 1741"/>
                <a:gd name="T72" fmla="*/ 0 w 1726"/>
                <a:gd name="T73" fmla="*/ 0 h 1741"/>
                <a:gd name="T74" fmla="*/ 0 w 1726"/>
                <a:gd name="T75" fmla="*/ 0 h 1741"/>
                <a:gd name="T76" fmla="*/ 0 w 1726"/>
                <a:gd name="T77" fmla="*/ 0 h 1741"/>
                <a:gd name="T78" fmla="*/ 0 w 1726"/>
                <a:gd name="T79" fmla="*/ 0 h 1741"/>
                <a:gd name="T80" fmla="*/ 0 w 1726"/>
                <a:gd name="T81" fmla="*/ 0 h 1741"/>
                <a:gd name="T82" fmla="*/ 0 w 1726"/>
                <a:gd name="T83" fmla="*/ 0 h 1741"/>
                <a:gd name="T84" fmla="*/ 0 w 1726"/>
                <a:gd name="T85" fmla="*/ 0 h 1741"/>
                <a:gd name="T86" fmla="*/ 0 w 1726"/>
                <a:gd name="T87" fmla="*/ 0 h 1741"/>
                <a:gd name="T88" fmla="*/ 0 w 1726"/>
                <a:gd name="T89" fmla="*/ 0 h 1741"/>
                <a:gd name="T90" fmla="*/ 0 w 1726"/>
                <a:gd name="T91" fmla="*/ 0 h 1741"/>
                <a:gd name="T92" fmla="*/ 0 w 1726"/>
                <a:gd name="T93" fmla="*/ 0 h 1741"/>
                <a:gd name="T94" fmla="*/ 0 w 1726"/>
                <a:gd name="T95" fmla="*/ 0 h 1741"/>
                <a:gd name="T96" fmla="*/ 0 w 1726"/>
                <a:gd name="T97" fmla="*/ 0 h 17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26"/>
                <a:gd name="T148" fmla="*/ 0 h 1741"/>
                <a:gd name="T149" fmla="*/ 1726 w 1726"/>
                <a:gd name="T150" fmla="*/ 1741 h 174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26" h="1741">
                  <a:moveTo>
                    <a:pt x="0" y="0"/>
                  </a:moveTo>
                  <a:lnTo>
                    <a:pt x="0" y="1387"/>
                  </a:lnTo>
                  <a:lnTo>
                    <a:pt x="22" y="1387"/>
                  </a:lnTo>
                  <a:lnTo>
                    <a:pt x="22" y="1403"/>
                  </a:lnTo>
                  <a:lnTo>
                    <a:pt x="67" y="1403"/>
                  </a:lnTo>
                  <a:lnTo>
                    <a:pt x="67" y="1409"/>
                  </a:lnTo>
                  <a:lnTo>
                    <a:pt x="103" y="1409"/>
                  </a:lnTo>
                  <a:lnTo>
                    <a:pt x="103" y="1418"/>
                  </a:lnTo>
                  <a:lnTo>
                    <a:pt x="139" y="1418"/>
                  </a:lnTo>
                  <a:lnTo>
                    <a:pt x="139" y="1423"/>
                  </a:lnTo>
                  <a:lnTo>
                    <a:pt x="176" y="1423"/>
                  </a:lnTo>
                  <a:lnTo>
                    <a:pt x="176" y="1440"/>
                  </a:lnTo>
                  <a:lnTo>
                    <a:pt x="218" y="1440"/>
                  </a:lnTo>
                  <a:lnTo>
                    <a:pt x="218" y="1446"/>
                  </a:lnTo>
                  <a:lnTo>
                    <a:pt x="255" y="1446"/>
                  </a:lnTo>
                  <a:lnTo>
                    <a:pt x="255" y="1454"/>
                  </a:lnTo>
                  <a:lnTo>
                    <a:pt x="291" y="1454"/>
                  </a:lnTo>
                  <a:lnTo>
                    <a:pt x="291" y="1460"/>
                  </a:lnTo>
                  <a:lnTo>
                    <a:pt x="322" y="1460"/>
                  </a:lnTo>
                  <a:lnTo>
                    <a:pt x="322" y="1477"/>
                  </a:lnTo>
                  <a:lnTo>
                    <a:pt x="401" y="1477"/>
                  </a:lnTo>
                  <a:lnTo>
                    <a:pt x="401" y="1491"/>
                  </a:lnTo>
                  <a:lnTo>
                    <a:pt x="437" y="1491"/>
                  </a:lnTo>
                  <a:lnTo>
                    <a:pt x="437" y="1497"/>
                  </a:lnTo>
                  <a:lnTo>
                    <a:pt x="474" y="1497"/>
                  </a:lnTo>
                  <a:lnTo>
                    <a:pt x="474" y="1506"/>
                  </a:lnTo>
                  <a:lnTo>
                    <a:pt x="518" y="1506"/>
                  </a:lnTo>
                  <a:lnTo>
                    <a:pt x="518" y="1520"/>
                  </a:lnTo>
                  <a:lnTo>
                    <a:pt x="563" y="1520"/>
                  </a:lnTo>
                  <a:lnTo>
                    <a:pt x="563" y="1528"/>
                  </a:lnTo>
                  <a:lnTo>
                    <a:pt x="599" y="1528"/>
                  </a:lnTo>
                  <a:lnTo>
                    <a:pt x="599" y="1535"/>
                  </a:lnTo>
                  <a:lnTo>
                    <a:pt x="636" y="1535"/>
                  </a:lnTo>
                  <a:lnTo>
                    <a:pt x="636" y="1542"/>
                  </a:lnTo>
                  <a:lnTo>
                    <a:pt x="672" y="1542"/>
                  </a:lnTo>
                  <a:lnTo>
                    <a:pt x="672" y="1557"/>
                  </a:lnTo>
                  <a:lnTo>
                    <a:pt x="714" y="1557"/>
                  </a:lnTo>
                  <a:lnTo>
                    <a:pt x="714" y="1565"/>
                  </a:lnTo>
                  <a:lnTo>
                    <a:pt x="751" y="1565"/>
                  </a:lnTo>
                  <a:lnTo>
                    <a:pt x="751" y="1579"/>
                  </a:lnTo>
                  <a:lnTo>
                    <a:pt x="824" y="1579"/>
                  </a:lnTo>
                  <a:lnTo>
                    <a:pt x="824" y="1588"/>
                  </a:lnTo>
                  <a:lnTo>
                    <a:pt x="853" y="1588"/>
                  </a:lnTo>
                  <a:lnTo>
                    <a:pt x="853" y="1594"/>
                  </a:lnTo>
                  <a:lnTo>
                    <a:pt x="905" y="1594"/>
                  </a:lnTo>
                  <a:lnTo>
                    <a:pt x="905" y="1608"/>
                  </a:lnTo>
                  <a:lnTo>
                    <a:pt x="942" y="1608"/>
                  </a:lnTo>
                  <a:lnTo>
                    <a:pt x="942" y="1616"/>
                  </a:lnTo>
                  <a:lnTo>
                    <a:pt x="970" y="1616"/>
                  </a:lnTo>
                  <a:lnTo>
                    <a:pt x="970" y="1625"/>
                  </a:lnTo>
                  <a:lnTo>
                    <a:pt x="1006" y="1625"/>
                  </a:lnTo>
                  <a:lnTo>
                    <a:pt x="1006" y="1639"/>
                  </a:lnTo>
                  <a:lnTo>
                    <a:pt x="1057" y="1639"/>
                  </a:lnTo>
                  <a:lnTo>
                    <a:pt x="1057" y="1645"/>
                  </a:lnTo>
                  <a:lnTo>
                    <a:pt x="1088" y="1645"/>
                  </a:lnTo>
                  <a:lnTo>
                    <a:pt x="1088" y="1653"/>
                  </a:lnTo>
                  <a:lnTo>
                    <a:pt x="1123" y="1653"/>
                  </a:lnTo>
                  <a:lnTo>
                    <a:pt x="1123" y="1661"/>
                  </a:lnTo>
                  <a:lnTo>
                    <a:pt x="1160" y="1661"/>
                  </a:lnTo>
                  <a:lnTo>
                    <a:pt x="1160" y="1676"/>
                  </a:lnTo>
                  <a:lnTo>
                    <a:pt x="1203" y="1676"/>
                  </a:lnTo>
                  <a:lnTo>
                    <a:pt x="1203" y="1682"/>
                  </a:lnTo>
                  <a:lnTo>
                    <a:pt x="1239" y="1682"/>
                  </a:lnTo>
                  <a:lnTo>
                    <a:pt x="1239" y="1698"/>
                  </a:lnTo>
                  <a:lnTo>
                    <a:pt x="1312" y="1698"/>
                  </a:lnTo>
                  <a:lnTo>
                    <a:pt x="1312" y="1704"/>
                  </a:lnTo>
                  <a:lnTo>
                    <a:pt x="1356" y="1704"/>
                  </a:lnTo>
                  <a:lnTo>
                    <a:pt x="1356" y="1713"/>
                  </a:lnTo>
                  <a:lnTo>
                    <a:pt x="1393" y="1713"/>
                  </a:lnTo>
                  <a:lnTo>
                    <a:pt x="1393" y="1727"/>
                  </a:lnTo>
                  <a:lnTo>
                    <a:pt x="1430" y="1727"/>
                  </a:lnTo>
                  <a:lnTo>
                    <a:pt x="1430" y="1735"/>
                  </a:lnTo>
                  <a:lnTo>
                    <a:pt x="1471" y="1735"/>
                  </a:lnTo>
                  <a:lnTo>
                    <a:pt x="1471" y="1741"/>
                  </a:lnTo>
                  <a:lnTo>
                    <a:pt x="1721" y="1741"/>
                  </a:lnTo>
                  <a:lnTo>
                    <a:pt x="1721" y="1713"/>
                  </a:lnTo>
                  <a:lnTo>
                    <a:pt x="1726" y="1713"/>
                  </a:lnTo>
                  <a:lnTo>
                    <a:pt x="1726" y="325"/>
                  </a:lnTo>
                  <a:lnTo>
                    <a:pt x="1706" y="325"/>
                  </a:lnTo>
                  <a:lnTo>
                    <a:pt x="1706" y="316"/>
                  </a:lnTo>
                  <a:lnTo>
                    <a:pt x="1654" y="316"/>
                  </a:lnTo>
                  <a:lnTo>
                    <a:pt x="1654" y="310"/>
                  </a:lnTo>
                  <a:lnTo>
                    <a:pt x="1626" y="310"/>
                  </a:lnTo>
                  <a:lnTo>
                    <a:pt x="1626" y="296"/>
                  </a:lnTo>
                  <a:lnTo>
                    <a:pt x="1575" y="296"/>
                  </a:lnTo>
                  <a:lnTo>
                    <a:pt x="1575" y="288"/>
                  </a:lnTo>
                  <a:lnTo>
                    <a:pt x="1539" y="288"/>
                  </a:lnTo>
                  <a:lnTo>
                    <a:pt x="1539" y="279"/>
                  </a:lnTo>
                  <a:lnTo>
                    <a:pt x="1493" y="279"/>
                  </a:lnTo>
                  <a:lnTo>
                    <a:pt x="1493" y="273"/>
                  </a:lnTo>
                  <a:lnTo>
                    <a:pt x="1458" y="273"/>
                  </a:lnTo>
                  <a:lnTo>
                    <a:pt x="1458" y="265"/>
                  </a:lnTo>
                  <a:lnTo>
                    <a:pt x="1415" y="265"/>
                  </a:lnTo>
                  <a:lnTo>
                    <a:pt x="1415" y="259"/>
                  </a:lnTo>
                  <a:lnTo>
                    <a:pt x="1378" y="259"/>
                  </a:lnTo>
                  <a:lnTo>
                    <a:pt x="1378" y="251"/>
                  </a:lnTo>
                  <a:lnTo>
                    <a:pt x="1334" y="251"/>
                  </a:lnTo>
                  <a:lnTo>
                    <a:pt x="1334" y="237"/>
                  </a:lnTo>
                  <a:lnTo>
                    <a:pt x="1297" y="237"/>
                  </a:lnTo>
                  <a:lnTo>
                    <a:pt x="1297" y="228"/>
                  </a:lnTo>
                  <a:lnTo>
                    <a:pt x="1253" y="228"/>
                  </a:lnTo>
                  <a:lnTo>
                    <a:pt x="1253" y="213"/>
                  </a:lnTo>
                  <a:lnTo>
                    <a:pt x="1175" y="213"/>
                  </a:lnTo>
                  <a:lnTo>
                    <a:pt x="1175" y="200"/>
                  </a:lnTo>
                  <a:lnTo>
                    <a:pt x="1138" y="200"/>
                  </a:lnTo>
                  <a:lnTo>
                    <a:pt x="1138" y="191"/>
                  </a:lnTo>
                  <a:lnTo>
                    <a:pt x="1101" y="191"/>
                  </a:lnTo>
                  <a:lnTo>
                    <a:pt x="1101" y="177"/>
                  </a:lnTo>
                  <a:lnTo>
                    <a:pt x="1057" y="177"/>
                  </a:lnTo>
                  <a:lnTo>
                    <a:pt x="1057" y="169"/>
                  </a:lnTo>
                  <a:lnTo>
                    <a:pt x="1020" y="169"/>
                  </a:lnTo>
                  <a:lnTo>
                    <a:pt x="1020" y="163"/>
                  </a:lnTo>
                  <a:lnTo>
                    <a:pt x="970" y="163"/>
                  </a:lnTo>
                  <a:lnTo>
                    <a:pt x="970" y="154"/>
                  </a:lnTo>
                  <a:lnTo>
                    <a:pt x="942" y="154"/>
                  </a:lnTo>
                  <a:lnTo>
                    <a:pt x="942" y="149"/>
                  </a:lnTo>
                  <a:lnTo>
                    <a:pt x="888" y="149"/>
                  </a:lnTo>
                  <a:lnTo>
                    <a:pt x="888" y="140"/>
                  </a:lnTo>
                  <a:lnTo>
                    <a:pt x="853" y="140"/>
                  </a:lnTo>
                  <a:lnTo>
                    <a:pt x="853" y="125"/>
                  </a:lnTo>
                  <a:lnTo>
                    <a:pt x="810" y="125"/>
                  </a:lnTo>
                  <a:lnTo>
                    <a:pt x="810" y="118"/>
                  </a:lnTo>
                  <a:lnTo>
                    <a:pt x="773" y="118"/>
                  </a:lnTo>
                  <a:lnTo>
                    <a:pt x="773" y="112"/>
                  </a:lnTo>
                  <a:lnTo>
                    <a:pt x="729" y="112"/>
                  </a:lnTo>
                  <a:lnTo>
                    <a:pt x="729" y="95"/>
                  </a:lnTo>
                  <a:lnTo>
                    <a:pt x="692" y="95"/>
                  </a:lnTo>
                  <a:lnTo>
                    <a:pt x="692" y="89"/>
                  </a:lnTo>
                  <a:lnTo>
                    <a:pt x="650" y="89"/>
                  </a:lnTo>
                  <a:lnTo>
                    <a:pt x="650" y="81"/>
                  </a:lnTo>
                  <a:lnTo>
                    <a:pt x="613" y="81"/>
                  </a:lnTo>
                  <a:lnTo>
                    <a:pt x="613" y="74"/>
                  </a:lnTo>
                  <a:lnTo>
                    <a:pt x="568" y="74"/>
                  </a:lnTo>
                  <a:lnTo>
                    <a:pt x="568" y="59"/>
                  </a:lnTo>
                  <a:lnTo>
                    <a:pt x="533" y="59"/>
                  </a:lnTo>
                  <a:lnTo>
                    <a:pt x="533" y="52"/>
                  </a:lnTo>
                  <a:lnTo>
                    <a:pt x="453" y="52"/>
                  </a:lnTo>
                  <a:lnTo>
                    <a:pt x="453" y="37"/>
                  </a:lnTo>
                  <a:lnTo>
                    <a:pt x="401" y="37"/>
                  </a:lnTo>
                  <a:lnTo>
                    <a:pt x="401" y="30"/>
                  </a:lnTo>
                  <a:lnTo>
                    <a:pt x="372" y="30"/>
                  </a:lnTo>
                  <a:lnTo>
                    <a:pt x="372" y="21"/>
                  </a:lnTo>
                  <a:lnTo>
                    <a:pt x="322" y="21"/>
                  </a:lnTo>
                  <a:lnTo>
                    <a:pt x="322" y="7"/>
                  </a:lnTo>
                  <a:lnTo>
                    <a:pt x="291" y="7"/>
                  </a:lnTo>
                  <a:lnTo>
                    <a:pt x="291" y="0"/>
                  </a:lnTo>
                  <a:lnTo>
                    <a:pt x="0" y="0"/>
                  </a:lnTo>
                  <a:close/>
                </a:path>
              </a:pathLst>
            </a:custGeom>
            <a:solidFill>
              <a:srgbClr val="0202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90" name="Freeform 344"/>
            <p:cNvSpPr>
              <a:spLocks/>
            </p:cNvSpPr>
            <p:nvPr/>
          </p:nvSpPr>
          <p:spPr bwMode="auto">
            <a:xfrm>
              <a:off x="3939" y="1916"/>
              <a:ext cx="158" cy="125"/>
            </a:xfrm>
            <a:custGeom>
              <a:avLst/>
              <a:gdLst>
                <a:gd name="T0" fmla="*/ 0 w 1587"/>
                <a:gd name="T1" fmla="*/ 0 h 1617"/>
                <a:gd name="T2" fmla="*/ 0 w 1587"/>
                <a:gd name="T3" fmla="*/ 0 h 1617"/>
                <a:gd name="T4" fmla="*/ 0 w 1587"/>
                <a:gd name="T5" fmla="*/ 0 h 1617"/>
                <a:gd name="T6" fmla="*/ 0 w 1587"/>
                <a:gd name="T7" fmla="*/ 0 h 1617"/>
                <a:gd name="T8" fmla="*/ 0 w 1587"/>
                <a:gd name="T9" fmla="*/ 0 h 1617"/>
                <a:gd name="T10" fmla="*/ 0 w 1587"/>
                <a:gd name="T11" fmla="*/ 0 h 1617"/>
                <a:gd name="T12" fmla="*/ 0 w 1587"/>
                <a:gd name="T13" fmla="*/ 0 h 1617"/>
                <a:gd name="T14" fmla="*/ 0 w 1587"/>
                <a:gd name="T15" fmla="*/ 0 h 1617"/>
                <a:gd name="T16" fmla="*/ 0 w 1587"/>
                <a:gd name="T17" fmla="*/ 0 h 1617"/>
                <a:gd name="T18" fmla="*/ 0 w 1587"/>
                <a:gd name="T19" fmla="*/ 0 h 1617"/>
                <a:gd name="T20" fmla="*/ 0 w 1587"/>
                <a:gd name="T21" fmla="*/ 0 h 1617"/>
                <a:gd name="T22" fmla="*/ 0 w 1587"/>
                <a:gd name="T23" fmla="*/ 0 h 1617"/>
                <a:gd name="T24" fmla="*/ 0 w 1587"/>
                <a:gd name="T25" fmla="*/ 0 h 1617"/>
                <a:gd name="T26" fmla="*/ 0 w 1587"/>
                <a:gd name="T27" fmla="*/ 0 h 1617"/>
                <a:gd name="T28" fmla="*/ 0 w 1587"/>
                <a:gd name="T29" fmla="*/ 0 h 1617"/>
                <a:gd name="T30" fmla="*/ 0 w 1587"/>
                <a:gd name="T31" fmla="*/ 0 h 1617"/>
                <a:gd name="T32" fmla="*/ 0 w 1587"/>
                <a:gd name="T33" fmla="*/ 0 h 1617"/>
                <a:gd name="T34" fmla="*/ 0 w 1587"/>
                <a:gd name="T35" fmla="*/ 0 h 1617"/>
                <a:gd name="T36" fmla="*/ 0 w 1587"/>
                <a:gd name="T37" fmla="*/ 0 h 1617"/>
                <a:gd name="T38" fmla="*/ 0 w 1587"/>
                <a:gd name="T39" fmla="*/ 0 h 1617"/>
                <a:gd name="T40" fmla="*/ 0 w 1587"/>
                <a:gd name="T41" fmla="*/ 0 h 1617"/>
                <a:gd name="T42" fmla="*/ 0 w 1587"/>
                <a:gd name="T43" fmla="*/ 0 h 1617"/>
                <a:gd name="T44" fmla="*/ 0 w 1587"/>
                <a:gd name="T45" fmla="*/ 0 h 1617"/>
                <a:gd name="T46" fmla="*/ 0 w 1587"/>
                <a:gd name="T47" fmla="*/ 0 h 1617"/>
                <a:gd name="T48" fmla="*/ 0 w 1587"/>
                <a:gd name="T49" fmla="*/ 0 h 1617"/>
                <a:gd name="T50" fmla="*/ 0 w 1587"/>
                <a:gd name="T51" fmla="*/ 0 h 1617"/>
                <a:gd name="T52" fmla="*/ 0 w 1587"/>
                <a:gd name="T53" fmla="*/ 0 h 1617"/>
                <a:gd name="T54" fmla="*/ 0 w 1587"/>
                <a:gd name="T55" fmla="*/ 0 h 1617"/>
                <a:gd name="T56" fmla="*/ 0 w 1587"/>
                <a:gd name="T57" fmla="*/ 0 h 1617"/>
                <a:gd name="T58" fmla="*/ 0 w 1587"/>
                <a:gd name="T59" fmla="*/ 0 h 1617"/>
                <a:gd name="T60" fmla="*/ 0 w 1587"/>
                <a:gd name="T61" fmla="*/ 0 h 1617"/>
                <a:gd name="T62" fmla="*/ 0 w 1587"/>
                <a:gd name="T63" fmla="*/ 0 h 1617"/>
                <a:gd name="T64" fmla="*/ 0 w 1587"/>
                <a:gd name="T65" fmla="*/ 0 h 1617"/>
                <a:gd name="T66" fmla="*/ 0 w 1587"/>
                <a:gd name="T67" fmla="*/ 0 h 1617"/>
                <a:gd name="T68" fmla="*/ 0 w 1587"/>
                <a:gd name="T69" fmla="*/ 0 h 1617"/>
                <a:gd name="T70" fmla="*/ 0 w 1587"/>
                <a:gd name="T71" fmla="*/ 0 h 1617"/>
                <a:gd name="T72" fmla="*/ 0 w 1587"/>
                <a:gd name="T73" fmla="*/ 0 h 1617"/>
                <a:gd name="T74" fmla="*/ 0 w 1587"/>
                <a:gd name="T75" fmla="*/ 0 h 1617"/>
                <a:gd name="T76" fmla="*/ 0 w 1587"/>
                <a:gd name="T77" fmla="*/ 0 h 1617"/>
                <a:gd name="T78" fmla="*/ 0 w 1587"/>
                <a:gd name="T79" fmla="*/ 0 h 1617"/>
                <a:gd name="T80" fmla="*/ 0 w 1587"/>
                <a:gd name="T81" fmla="*/ 0 h 1617"/>
                <a:gd name="T82" fmla="*/ 0 w 1587"/>
                <a:gd name="T83" fmla="*/ 0 h 1617"/>
                <a:gd name="T84" fmla="*/ 0 w 1587"/>
                <a:gd name="T85" fmla="*/ 0 h 1617"/>
                <a:gd name="T86" fmla="*/ 0 w 1587"/>
                <a:gd name="T87" fmla="*/ 0 h 1617"/>
                <a:gd name="T88" fmla="*/ 0 w 1587"/>
                <a:gd name="T89" fmla="*/ 0 h 1617"/>
                <a:gd name="T90" fmla="*/ 0 w 1587"/>
                <a:gd name="T91" fmla="*/ 0 h 1617"/>
                <a:gd name="T92" fmla="*/ 0 w 1587"/>
                <a:gd name="T93" fmla="*/ 0 h 1617"/>
                <a:gd name="T94" fmla="*/ 0 w 1587"/>
                <a:gd name="T95" fmla="*/ 0 h 1617"/>
                <a:gd name="T96" fmla="*/ 0 w 1587"/>
                <a:gd name="T97" fmla="*/ 0 h 1617"/>
                <a:gd name="T98" fmla="*/ 0 w 1587"/>
                <a:gd name="T99" fmla="*/ 0 h 1617"/>
                <a:gd name="T100" fmla="*/ 0 w 1587"/>
                <a:gd name="T101" fmla="*/ 0 h 1617"/>
                <a:gd name="T102" fmla="*/ 0 w 1587"/>
                <a:gd name="T103" fmla="*/ 0 h 1617"/>
                <a:gd name="T104" fmla="*/ 0 w 1587"/>
                <a:gd name="T105" fmla="*/ 0 h 1617"/>
                <a:gd name="T106" fmla="*/ 0 w 1587"/>
                <a:gd name="T107" fmla="*/ 0 h 1617"/>
                <a:gd name="T108" fmla="*/ 0 w 1587"/>
                <a:gd name="T109" fmla="*/ 0 h 1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87"/>
                <a:gd name="T166" fmla="*/ 0 h 1617"/>
                <a:gd name="T167" fmla="*/ 1587 w 1587"/>
                <a:gd name="T168" fmla="*/ 1617 h 1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87" h="1617">
                  <a:moveTo>
                    <a:pt x="0" y="0"/>
                  </a:moveTo>
                  <a:lnTo>
                    <a:pt x="0" y="1350"/>
                  </a:lnTo>
                  <a:lnTo>
                    <a:pt x="36" y="1350"/>
                  </a:lnTo>
                  <a:lnTo>
                    <a:pt x="36" y="1359"/>
                  </a:lnTo>
                  <a:lnTo>
                    <a:pt x="72" y="1359"/>
                  </a:lnTo>
                  <a:lnTo>
                    <a:pt x="72" y="1364"/>
                  </a:lnTo>
                  <a:lnTo>
                    <a:pt x="109" y="1364"/>
                  </a:lnTo>
                  <a:lnTo>
                    <a:pt x="109" y="1381"/>
                  </a:lnTo>
                  <a:lnTo>
                    <a:pt x="151" y="1381"/>
                  </a:lnTo>
                  <a:lnTo>
                    <a:pt x="151" y="1387"/>
                  </a:lnTo>
                  <a:lnTo>
                    <a:pt x="188" y="1387"/>
                  </a:lnTo>
                  <a:lnTo>
                    <a:pt x="188" y="1395"/>
                  </a:lnTo>
                  <a:lnTo>
                    <a:pt x="224" y="1395"/>
                  </a:lnTo>
                  <a:lnTo>
                    <a:pt x="224" y="1401"/>
                  </a:lnTo>
                  <a:lnTo>
                    <a:pt x="255" y="1401"/>
                  </a:lnTo>
                  <a:lnTo>
                    <a:pt x="255" y="1418"/>
                  </a:lnTo>
                  <a:lnTo>
                    <a:pt x="334" y="1418"/>
                  </a:lnTo>
                  <a:lnTo>
                    <a:pt x="334" y="1432"/>
                  </a:lnTo>
                  <a:lnTo>
                    <a:pt x="370" y="1432"/>
                  </a:lnTo>
                  <a:lnTo>
                    <a:pt x="370" y="1438"/>
                  </a:lnTo>
                  <a:lnTo>
                    <a:pt x="407" y="1438"/>
                  </a:lnTo>
                  <a:lnTo>
                    <a:pt x="407" y="1447"/>
                  </a:lnTo>
                  <a:lnTo>
                    <a:pt x="451" y="1447"/>
                  </a:lnTo>
                  <a:lnTo>
                    <a:pt x="451" y="1461"/>
                  </a:lnTo>
                  <a:lnTo>
                    <a:pt x="496" y="1461"/>
                  </a:lnTo>
                  <a:lnTo>
                    <a:pt x="496" y="1469"/>
                  </a:lnTo>
                  <a:lnTo>
                    <a:pt x="532" y="1469"/>
                  </a:lnTo>
                  <a:lnTo>
                    <a:pt x="532" y="1476"/>
                  </a:lnTo>
                  <a:lnTo>
                    <a:pt x="569" y="1476"/>
                  </a:lnTo>
                  <a:lnTo>
                    <a:pt x="569" y="1483"/>
                  </a:lnTo>
                  <a:lnTo>
                    <a:pt x="605" y="1483"/>
                  </a:lnTo>
                  <a:lnTo>
                    <a:pt x="605" y="1498"/>
                  </a:lnTo>
                  <a:lnTo>
                    <a:pt x="647" y="1498"/>
                  </a:lnTo>
                  <a:lnTo>
                    <a:pt x="647" y="1506"/>
                  </a:lnTo>
                  <a:lnTo>
                    <a:pt x="684" y="1506"/>
                  </a:lnTo>
                  <a:lnTo>
                    <a:pt x="684" y="1520"/>
                  </a:lnTo>
                  <a:lnTo>
                    <a:pt x="757" y="1520"/>
                  </a:lnTo>
                  <a:lnTo>
                    <a:pt x="757" y="1529"/>
                  </a:lnTo>
                  <a:lnTo>
                    <a:pt x="786" y="1529"/>
                  </a:lnTo>
                  <a:lnTo>
                    <a:pt x="786" y="1535"/>
                  </a:lnTo>
                  <a:lnTo>
                    <a:pt x="838" y="1535"/>
                  </a:lnTo>
                  <a:lnTo>
                    <a:pt x="838" y="1549"/>
                  </a:lnTo>
                  <a:lnTo>
                    <a:pt x="875" y="1549"/>
                  </a:lnTo>
                  <a:lnTo>
                    <a:pt x="875" y="1557"/>
                  </a:lnTo>
                  <a:lnTo>
                    <a:pt x="903" y="1557"/>
                  </a:lnTo>
                  <a:lnTo>
                    <a:pt x="903" y="1566"/>
                  </a:lnTo>
                  <a:lnTo>
                    <a:pt x="939" y="1566"/>
                  </a:lnTo>
                  <a:lnTo>
                    <a:pt x="939" y="1580"/>
                  </a:lnTo>
                  <a:lnTo>
                    <a:pt x="990" y="1580"/>
                  </a:lnTo>
                  <a:lnTo>
                    <a:pt x="990" y="1586"/>
                  </a:lnTo>
                  <a:lnTo>
                    <a:pt x="1021" y="1586"/>
                  </a:lnTo>
                  <a:lnTo>
                    <a:pt x="1021" y="1594"/>
                  </a:lnTo>
                  <a:lnTo>
                    <a:pt x="1056" y="1594"/>
                  </a:lnTo>
                  <a:lnTo>
                    <a:pt x="1056" y="1602"/>
                  </a:lnTo>
                  <a:lnTo>
                    <a:pt x="1093" y="1602"/>
                  </a:lnTo>
                  <a:lnTo>
                    <a:pt x="1093" y="1617"/>
                  </a:lnTo>
                  <a:lnTo>
                    <a:pt x="1587" y="1617"/>
                  </a:lnTo>
                  <a:lnTo>
                    <a:pt x="1587" y="251"/>
                  </a:lnTo>
                  <a:lnTo>
                    <a:pt x="1559" y="251"/>
                  </a:lnTo>
                  <a:lnTo>
                    <a:pt x="1559" y="237"/>
                  </a:lnTo>
                  <a:lnTo>
                    <a:pt x="1508" y="237"/>
                  </a:lnTo>
                  <a:lnTo>
                    <a:pt x="1508" y="229"/>
                  </a:lnTo>
                  <a:lnTo>
                    <a:pt x="1472" y="229"/>
                  </a:lnTo>
                  <a:lnTo>
                    <a:pt x="1472" y="220"/>
                  </a:lnTo>
                  <a:lnTo>
                    <a:pt x="1426" y="220"/>
                  </a:lnTo>
                  <a:lnTo>
                    <a:pt x="1426" y="214"/>
                  </a:lnTo>
                  <a:lnTo>
                    <a:pt x="1391" y="214"/>
                  </a:lnTo>
                  <a:lnTo>
                    <a:pt x="1391" y="206"/>
                  </a:lnTo>
                  <a:lnTo>
                    <a:pt x="1348" y="206"/>
                  </a:lnTo>
                  <a:lnTo>
                    <a:pt x="1348" y="200"/>
                  </a:lnTo>
                  <a:lnTo>
                    <a:pt x="1311" y="200"/>
                  </a:lnTo>
                  <a:lnTo>
                    <a:pt x="1311" y="192"/>
                  </a:lnTo>
                  <a:lnTo>
                    <a:pt x="1267" y="192"/>
                  </a:lnTo>
                  <a:lnTo>
                    <a:pt x="1267" y="178"/>
                  </a:lnTo>
                  <a:lnTo>
                    <a:pt x="1230" y="178"/>
                  </a:lnTo>
                  <a:lnTo>
                    <a:pt x="1230" y="169"/>
                  </a:lnTo>
                  <a:lnTo>
                    <a:pt x="1186" y="169"/>
                  </a:lnTo>
                  <a:lnTo>
                    <a:pt x="1186" y="154"/>
                  </a:lnTo>
                  <a:lnTo>
                    <a:pt x="1108" y="154"/>
                  </a:lnTo>
                  <a:lnTo>
                    <a:pt x="1108" y="141"/>
                  </a:lnTo>
                  <a:lnTo>
                    <a:pt x="1071" y="141"/>
                  </a:lnTo>
                  <a:lnTo>
                    <a:pt x="1071" y="132"/>
                  </a:lnTo>
                  <a:lnTo>
                    <a:pt x="1034" y="132"/>
                  </a:lnTo>
                  <a:lnTo>
                    <a:pt x="1034" y="118"/>
                  </a:lnTo>
                  <a:lnTo>
                    <a:pt x="990" y="118"/>
                  </a:lnTo>
                  <a:lnTo>
                    <a:pt x="990" y="110"/>
                  </a:lnTo>
                  <a:lnTo>
                    <a:pt x="953" y="110"/>
                  </a:lnTo>
                  <a:lnTo>
                    <a:pt x="953" y="104"/>
                  </a:lnTo>
                  <a:lnTo>
                    <a:pt x="903" y="104"/>
                  </a:lnTo>
                  <a:lnTo>
                    <a:pt x="903" y="95"/>
                  </a:lnTo>
                  <a:lnTo>
                    <a:pt x="875" y="95"/>
                  </a:lnTo>
                  <a:lnTo>
                    <a:pt x="875" y="90"/>
                  </a:lnTo>
                  <a:lnTo>
                    <a:pt x="821" y="90"/>
                  </a:lnTo>
                  <a:lnTo>
                    <a:pt x="821" y="81"/>
                  </a:lnTo>
                  <a:lnTo>
                    <a:pt x="786" y="81"/>
                  </a:lnTo>
                  <a:lnTo>
                    <a:pt x="786" y="66"/>
                  </a:lnTo>
                  <a:lnTo>
                    <a:pt x="743" y="66"/>
                  </a:lnTo>
                  <a:lnTo>
                    <a:pt x="743" y="59"/>
                  </a:lnTo>
                  <a:lnTo>
                    <a:pt x="706" y="59"/>
                  </a:lnTo>
                  <a:lnTo>
                    <a:pt x="706" y="53"/>
                  </a:lnTo>
                  <a:lnTo>
                    <a:pt x="662" y="53"/>
                  </a:lnTo>
                  <a:lnTo>
                    <a:pt x="662" y="36"/>
                  </a:lnTo>
                  <a:lnTo>
                    <a:pt x="625" y="36"/>
                  </a:lnTo>
                  <a:lnTo>
                    <a:pt x="625" y="30"/>
                  </a:lnTo>
                  <a:lnTo>
                    <a:pt x="583" y="30"/>
                  </a:lnTo>
                  <a:lnTo>
                    <a:pt x="583" y="22"/>
                  </a:lnTo>
                  <a:lnTo>
                    <a:pt x="546" y="22"/>
                  </a:lnTo>
                  <a:lnTo>
                    <a:pt x="546" y="15"/>
                  </a:lnTo>
                  <a:lnTo>
                    <a:pt x="501" y="15"/>
                  </a:lnTo>
                  <a:lnTo>
                    <a:pt x="501" y="0"/>
                  </a:lnTo>
                  <a:lnTo>
                    <a:pt x="0" y="0"/>
                  </a:lnTo>
                  <a:close/>
                </a:path>
              </a:pathLst>
            </a:custGeom>
            <a:solidFill>
              <a:srgbClr val="0202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91" name="Freeform 345"/>
            <p:cNvSpPr>
              <a:spLocks/>
            </p:cNvSpPr>
            <p:nvPr/>
          </p:nvSpPr>
          <p:spPr bwMode="auto">
            <a:xfrm>
              <a:off x="3946" y="1922"/>
              <a:ext cx="145" cy="113"/>
            </a:xfrm>
            <a:custGeom>
              <a:avLst/>
              <a:gdLst>
                <a:gd name="T0" fmla="*/ 0 w 1450"/>
                <a:gd name="T1" fmla="*/ 0 h 1468"/>
                <a:gd name="T2" fmla="*/ 0 w 1450"/>
                <a:gd name="T3" fmla="*/ 0 h 1468"/>
                <a:gd name="T4" fmla="*/ 0 w 1450"/>
                <a:gd name="T5" fmla="*/ 0 h 1468"/>
                <a:gd name="T6" fmla="*/ 0 w 1450"/>
                <a:gd name="T7" fmla="*/ 0 h 1468"/>
                <a:gd name="T8" fmla="*/ 0 w 1450"/>
                <a:gd name="T9" fmla="*/ 0 h 1468"/>
                <a:gd name="T10" fmla="*/ 0 w 1450"/>
                <a:gd name="T11" fmla="*/ 0 h 1468"/>
                <a:gd name="T12" fmla="*/ 0 w 1450"/>
                <a:gd name="T13" fmla="*/ 0 h 1468"/>
                <a:gd name="T14" fmla="*/ 0 w 1450"/>
                <a:gd name="T15" fmla="*/ 0 h 1468"/>
                <a:gd name="T16" fmla="*/ 0 w 1450"/>
                <a:gd name="T17" fmla="*/ 0 h 1468"/>
                <a:gd name="T18" fmla="*/ 0 w 1450"/>
                <a:gd name="T19" fmla="*/ 0 h 1468"/>
                <a:gd name="T20" fmla="*/ 0 w 1450"/>
                <a:gd name="T21" fmla="*/ 0 h 1468"/>
                <a:gd name="T22" fmla="*/ 0 w 1450"/>
                <a:gd name="T23" fmla="*/ 0 h 1468"/>
                <a:gd name="T24" fmla="*/ 0 w 1450"/>
                <a:gd name="T25" fmla="*/ 0 h 1468"/>
                <a:gd name="T26" fmla="*/ 0 w 1450"/>
                <a:gd name="T27" fmla="*/ 0 h 1468"/>
                <a:gd name="T28" fmla="*/ 0 w 1450"/>
                <a:gd name="T29" fmla="*/ 0 h 1468"/>
                <a:gd name="T30" fmla="*/ 0 w 1450"/>
                <a:gd name="T31" fmla="*/ 0 h 1468"/>
                <a:gd name="T32" fmla="*/ 0 w 1450"/>
                <a:gd name="T33" fmla="*/ 0 h 1468"/>
                <a:gd name="T34" fmla="*/ 0 w 1450"/>
                <a:gd name="T35" fmla="*/ 0 h 1468"/>
                <a:gd name="T36" fmla="*/ 0 w 1450"/>
                <a:gd name="T37" fmla="*/ 0 h 1468"/>
                <a:gd name="T38" fmla="*/ 0 w 1450"/>
                <a:gd name="T39" fmla="*/ 0 h 1468"/>
                <a:gd name="T40" fmla="*/ 0 w 1450"/>
                <a:gd name="T41" fmla="*/ 0 h 1468"/>
                <a:gd name="T42" fmla="*/ 0 w 1450"/>
                <a:gd name="T43" fmla="*/ 0 h 1468"/>
                <a:gd name="T44" fmla="*/ 0 w 1450"/>
                <a:gd name="T45" fmla="*/ 0 h 1468"/>
                <a:gd name="T46" fmla="*/ 0 w 1450"/>
                <a:gd name="T47" fmla="*/ 0 h 1468"/>
                <a:gd name="T48" fmla="*/ 0 w 1450"/>
                <a:gd name="T49" fmla="*/ 0 h 1468"/>
                <a:gd name="T50" fmla="*/ 0 w 1450"/>
                <a:gd name="T51" fmla="*/ 0 h 1468"/>
                <a:gd name="T52" fmla="*/ 0 w 1450"/>
                <a:gd name="T53" fmla="*/ 0 h 1468"/>
                <a:gd name="T54" fmla="*/ 0 w 1450"/>
                <a:gd name="T55" fmla="*/ 0 h 1468"/>
                <a:gd name="T56" fmla="*/ 0 w 1450"/>
                <a:gd name="T57" fmla="*/ 0 h 1468"/>
                <a:gd name="T58" fmla="*/ 0 w 1450"/>
                <a:gd name="T59" fmla="*/ 0 h 1468"/>
                <a:gd name="T60" fmla="*/ 0 w 1450"/>
                <a:gd name="T61" fmla="*/ 0 h 1468"/>
                <a:gd name="T62" fmla="*/ 0 w 1450"/>
                <a:gd name="T63" fmla="*/ 0 h 1468"/>
                <a:gd name="T64" fmla="*/ 0 w 1450"/>
                <a:gd name="T65" fmla="*/ 0 h 1468"/>
                <a:gd name="T66" fmla="*/ 0 w 1450"/>
                <a:gd name="T67" fmla="*/ 0 h 1468"/>
                <a:gd name="T68" fmla="*/ 0 w 1450"/>
                <a:gd name="T69" fmla="*/ 0 h 1468"/>
                <a:gd name="T70" fmla="*/ 0 w 1450"/>
                <a:gd name="T71" fmla="*/ 0 h 1468"/>
                <a:gd name="T72" fmla="*/ 0 w 1450"/>
                <a:gd name="T73" fmla="*/ 0 h 14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0"/>
                <a:gd name="T112" fmla="*/ 0 h 1468"/>
                <a:gd name="T113" fmla="*/ 1450 w 1450"/>
                <a:gd name="T114" fmla="*/ 1468 h 14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0" h="1468">
                  <a:moveTo>
                    <a:pt x="0" y="0"/>
                  </a:moveTo>
                  <a:lnTo>
                    <a:pt x="0" y="1283"/>
                  </a:lnTo>
                  <a:lnTo>
                    <a:pt x="37" y="1283"/>
                  </a:lnTo>
                  <a:lnTo>
                    <a:pt x="37" y="1300"/>
                  </a:lnTo>
                  <a:lnTo>
                    <a:pt x="79" y="1300"/>
                  </a:lnTo>
                  <a:lnTo>
                    <a:pt x="79" y="1306"/>
                  </a:lnTo>
                  <a:lnTo>
                    <a:pt x="116" y="1306"/>
                  </a:lnTo>
                  <a:lnTo>
                    <a:pt x="116" y="1314"/>
                  </a:lnTo>
                  <a:lnTo>
                    <a:pt x="152" y="1314"/>
                  </a:lnTo>
                  <a:lnTo>
                    <a:pt x="152" y="1320"/>
                  </a:lnTo>
                  <a:lnTo>
                    <a:pt x="183" y="1320"/>
                  </a:lnTo>
                  <a:lnTo>
                    <a:pt x="183" y="1337"/>
                  </a:lnTo>
                  <a:lnTo>
                    <a:pt x="262" y="1337"/>
                  </a:lnTo>
                  <a:lnTo>
                    <a:pt x="262" y="1351"/>
                  </a:lnTo>
                  <a:lnTo>
                    <a:pt x="298" y="1351"/>
                  </a:lnTo>
                  <a:lnTo>
                    <a:pt x="298" y="1357"/>
                  </a:lnTo>
                  <a:lnTo>
                    <a:pt x="335" y="1357"/>
                  </a:lnTo>
                  <a:lnTo>
                    <a:pt x="335" y="1366"/>
                  </a:lnTo>
                  <a:lnTo>
                    <a:pt x="379" y="1366"/>
                  </a:lnTo>
                  <a:lnTo>
                    <a:pt x="379" y="1380"/>
                  </a:lnTo>
                  <a:lnTo>
                    <a:pt x="424" y="1380"/>
                  </a:lnTo>
                  <a:lnTo>
                    <a:pt x="424" y="1388"/>
                  </a:lnTo>
                  <a:lnTo>
                    <a:pt x="460" y="1388"/>
                  </a:lnTo>
                  <a:lnTo>
                    <a:pt x="460" y="1395"/>
                  </a:lnTo>
                  <a:lnTo>
                    <a:pt x="497" y="1395"/>
                  </a:lnTo>
                  <a:lnTo>
                    <a:pt x="497" y="1402"/>
                  </a:lnTo>
                  <a:lnTo>
                    <a:pt x="533" y="1402"/>
                  </a:lnTo>
                  <a:lnTo>
                    <a:pt x="533" y="1417"/>
                  </a:lnTo>
                  <a:lnTo>
                    <a:pt x="575" y="1417"/>
                  </a:lnTo>
                  <a:lnTo>
                    <a:pt x="575" y="1425"/>
                  </a:lnTo>
                  <a:lnTo>
                    <a:pt x="612" y="1425"/>
                  </a:lnTo>
                  <a:lnTo>
                    <a:pt x="612" y="1439"/>
                  </a:lnTo>
                  <a:lnTo>
                    <a:pt x="685" y="1439"/>
                  </a:lnTo>
                  <a:lnTo>
                    <a:pt x="685" y="1448"/>
                  </a:lnTo>
                  <a:lnTo>
                    <a:pt x="714" y="1448"/>
                  </a:lnTo>
                  <a:lnTo>
                    <a:pt x="714" y="1454"/>
                  </a:lnTo>
                  <a:lnTo>
                    <a:pt x="766" y="1454"/>
                  </a:lnTo>
                  <a:lnTo>
                    <a:pt x="766" y="1468"/>
                  </a:lnTo>
                  <a:lnTo>
                    <a:pt x="1450" y="1468"/>
                  </a:lnTo>
                  <a:lnTo>
                    <a:pt x="1450" y="156"/>
                  </a:lnTo>
                  <a:lnTo>
                    <a:pt x="1436" y="156"/>
                  </a:lnTo>
                  <a:lnTo>
                    <a:pt x="1436" y="148"/>
                  </a:lnTo>
                  <a:lnTo>
                    <a:pt x="1400" y="148"/>
                  </a:lnTo>
                  <a:lnTo>
                    <a:pt x="1400" y="139"/>
                  </a:lnTo>
                  <a:lnTo>
                    <a:pt x="1354" y="139"/>
                  </a:lnTo>
                  <a:lnTo>
                    <a:pt x="1354" y="133"/>
                  </a:lnTo>
                  <a:lnTo>
                    <a:pt x="1319" y="133"/>
                  </a:lnTo>
                  <a:lnTo>
                    <a:pt x="1319" y="125"/>
                  </a:lnTo>
                  <a:lnTo>
                    <a:pt x="1276" y="125"/>
                  </a:lnTo>
                  <a:lnTo>
                    <a:pt x="1276" y="119"/>
                  </a:lnTo>
                  <a:lnTo>
                    <a:pt x="1239" y="119"/>
                  </a:lnTo>
                  <a:lnTo>
                    <a:pt x="1239" y="111"/>
                  </a:lnTo>
                  <a:lnTo>
                    <a:pt x="1195" y="111"/>
                  </a:lnTo>
                  <a:lnTo>
                    <a:pt x="1195" y="97"/>
                  </a:lnTo>
                  <a:lnTo>
                    <a:pt x="1158" y="97"/>
                  </a:lnTo>
                  <a:lnTo>
                    <a:pt x="1158" y="88"/>
                  </a:lnTo>
                  <a:lnTo>
                    <a:pt x="1114" y="88"/>
                  </a:lnTo>
                  <a:lnTo>
                    <a:pt x="1114" y="73"/>
                  </a:lnTo>
                  <a:lnTo>
                    <a:pt x="1036" y="73"/>
                  </a:lnTo>
                  <a:lnTo>
                    <a:pt x="1036" y="60"/>
                  </a:lnTo>
                  <a:lnTo>
                    <a:pt x="999" y="60"/>
                  </a:lnTo>
                  <a:lnTo>
                    <a:pt x="999" y="51"/>
                  </a:lnTo>
                  <a:lnTo>
                    <a:pt x="962" y="51"/>
                  </a:lnTo>
                  <a:lnTo>
                    <a:pt x="962" y="37"/>
                  </a:lnTo>
                  <a:lnTo>
                    <a:pt x="918" y="37"/>
                  </a:lnTo>
                  <a:lnTo>
                    <a:pt x="918" y="29"/>
                  </a:lnTo>
                  <a:lnTo>
                    <a:pt x="881" y="29"/>
                  </a:lnTo>
                  <a:lnTo>
                    <a:pt x="881" y="23"/>
                  </a:lnTo>
                  <a:lnTo>
                    <a:pt x="831" y="23"/>
                  </a:lnTo>
                  <a:lnTo>
                    <a:pt x="831" y="14"/>
                  </a:lnTo>
                  <a:lnTo>
                    <a:pt x="803" y="14"/>
                  </a:lnTo>
                  <a:lnTo>
                    <a:pt x="803" y="9"/>
                  </a:lnTo>
                  <a:lnTo>
                    <a:pt x="749" y="9"/>
                  </a:lnTo>
                  <a:lnTo>
                    <a:pt x="749" y="0"/>
                  </a:lnTo>
                  <a:lnTo>
                    <a:pt x="0" y="0"/>
                  </a:lnTo>
                  <a:close/>
                </a:path>
              </a:pathLst>
            </a:custGeom>
            <a:solidFill>
              <a:srgbClr val="0202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92" name="Freeform 346"/>
            <p:cNvSpPr>
              <a:spLocks/>
            </p:cNvSpPr>
            <p:nvPr/>
          </p:nvSpPr>
          <p:spPr bwMode="auto">
            <a:xfrm>
              <a:off x="3952" y="1927"/>
              <a:ext cx="132" cy="103"/>
            </a:xfrm>
            <a:custGeom>
              <a:avLst/>
              <a:gdLst>
                <a:gd name="T0" fmla="*/ 0 w 1319"/>
                <a:gd name="T1" fmla="*/ 0 h 1335"/>
                <a:gd name="T2" fmla="*/ 0 w 1319"/>
                <a:gd name="T3" fmla="*/ 0 h 1335"/>
                <a:gd name="T4" fmla="*/ 0 w 1319"/>
                <a:gd name="T5" fmla="*/ 0 h 1335"/>
                <a:gd name="T6" fmla="*/ 0 w 1319"/>
                <a:gd name="T7" fmla="*/ 0 h 1335"/>
                <a:gd name="T8" fmla="*/ 0 w 1319"/>
                <a:gd name="T9" fmla="*/ 0 h 1335"/>
                <a:gd name="T10" fmla="*/ 0 w 1319"/>
                <a:gd name="T11" fmla="*/ 0 h 1335"/>
                <a:gd name="T12" fmla="*/ 0 w 1319"/>
                <a:gd name="T13" fmla="*/ 0 h 1335"/>
                <a:gd name="T14" fmla="*/ 0 w 1319"/>
                <a:gd name="T15" fmla="*/ 0 h 1335"/>
                <a:gd name="T16" fmla="*/ 0 w 1319"/>
                <a:gd name="T17" fmla="*/ 0 h 1335"/>
                <a:gd name="T18" fmla="*/ 0 w 1319"/>
                <a:gd name="T19" fmla="*/ 0 h 1335"/>
                <a:gd name="T20" fmla="*/ 0 w 1319"/>
                <a:gd name="T21" fmla="*/ 0 h 1335"/>
                <a:gd name="T22" fmla="*/ 0 w 1319"/>
                <a:gd name="T23" fmla="*/ 0 h 1335"/>
                <a:gd name="T24" fmla="*/ 0 w 1319"/>
                <a:gd name="T25" fmla="*/ 0 h 1335"/>
                <a:gd name="T26" fmla="*/ 0 w 1319"/>
                <a:gd name="T27" fmla="*/ 0 h 1335"/>
                <a:gd name="T28" fmla="*/ 0 w 1319"/>
                <a:gd name="T29" fmla="*/ 0 h 1335"/>
                <a:gd name="T30" fmla="*/ 0 w 1319"/>
                <a:gd name="T31" fmla="*/ 0 h 1335"/>
                <a:gd name="T32" fmla="*/ 0 w 1319"/>
                <a:gd name="T33" fmla="*/ 0 h 1335"/>
                <a:gd name="T34" fmla="*/ 0 w 1319"/>
                <a:gd name="T35" fmla="*/ 0 h 1335"/>
                <a:gd name="T36" fmla="*/ 0 w 1319"/>
                <a:gd name="T37" fmla="*/ 0 h 1335"/>
                <a:gd name="T38" fmla="*/ 0 w 1319"/>
                <a:gd name="T39" fmla="*/ 0 h 1335"/>
                <a:gd name="T40" fmla="*/ 0 w 1319"/>
                <a:gd name="T41" fmla="*/ 0 h 1335"/>
                <a:gd name="T42" fmla="*/ 0 w 1319"/>
                <a:gd name="T43" fmla="*/ 0 h 1335"/>
                <a:gd name="T44" fmla="*/ 0 w 1319"/>
                <a:gd name="T45" fmla="*/ 0 h 1335"/>
                <a:gd name="T46" fmla="*/ 0 w 1319"/>
                <a:gd name="T47" fmla="*/ 0 h 1335"/>
                <a:gd name="T48" fmla="*/ 0 w 1319"/>
                <a:gd name="T49" fmla="*/ 0 h 1335"/>
                <a:gd name="T50" fmla="*/ 0 w 1319"/>
                <a:gd name="T51" fmla="*/ 0 h 1335"/>
                <a:gd name="T52" fmla="*/ 0 w 1319"/>
                <a:gd name="T53" fmla="*/ 0 h 1335"/>
                <a:gd name="T54" fmla="*/ 0 w 1319"/>
                <a:gd name="T55" fmla="*/ 0 h 1335"/>
                <a:gd name="T56" fmla="*/ 0 w 1319"/>
                <a:gd name="T57" fmla="*/ 0 h 1335"/>
                <a:gd name="T58" fmla="*/ 0 w 1319"/>
                <a:gd name="T59" fmla="*/ 0 h 1335"/>
                <a:gd name="T60" fmla="*/ 0 w 1319"/>
                <a:gd name="T61" fmla="*/ 0 h 1335"/>
                <a:gd name="T62" fmla="*/ 0 w 1319"/>
                <a:gd name="T63" fmla="*/ 0 h 1335"/>
                <a:gd name="T64" fmla="*/ 0 w 1319"/>
                <a:gd name="T65" fmla="*/ 0 h 1335"/>
                <a:gd name="T66" fmla="*/ 0 w 1319"/>
                <a:gd name="T67" fmla="*/ 0 h 1335"/>
                <a:gd name="T68" fmla="*/ 0 w 1319"/>
                <a:gd name="T69" fmla="*/ 0 h 1335"/>
                <a:gd name="T70" fmla="*/ 0 w 1319"/>
                <a:gd name="T71" fmla="*/ 0 h 1335"/>
                <a:gd name="T72" fmla="*/ 0 w 1319"/>
                <a:gd name="T73" fmla="*/ 0 h 1335"/>
                <a:gd name="T74" fmla="*/ 0 w 1319"/>
                <a:gd name="T75" fmla="*/ 0 h 1335"/>
                <a:gd name="T76" fmla="*/ 0 w 1319"/>
                <a:gd name="T77" fmla="*/ 0 h 1335"/>
                <a:gd name="T78" fmla="*/ 0 w 1319"/>
                <a:gd name="T79" fmla="*/ 0 h 1335"/>
                <a:gd name="T80" fmla="*/ 0 w 1319"/>
                <a:gd name="T81" fmla="*/ 0 h 13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19"/>
                <a:gd name="T124" fmla="*/ 0 h 1335"/>
                <a:gd name="T125" fmla="*/ 1319 w 1319"/>
                <a:gd name="T126" fmla="*/ 1335 h 13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19" h="1335">
                  <a:moveTo>
                    <a:pt x="0" y="0"/>
                  </a:moveTo>
                  <a:lnTo>
                    <a:pt x="0" y="1240"/>
                  </a:lnTo>
                  <a:lnTo>
                    <a:pt x="20" y="1240"/>
                  </a:lnTo>
                  <a:lnTo>
                    <a:pt x="20" y="1246"/>
                  </a:lnTo>
                  <a:lnTo>
                    <a:pt x="57" y="1246"/>
                  </a:lnTo>
                  <a:lnTo>
                    <a:pt x="57" y="1254"/>
                  </a:lnTo>
                  <a:lnTo>
                    <a:pt x="93" y="1254"/>
                  </a:lnTo>
                  <a:lnTo>
                    <a:pt x="93" y="1260"/>
                  </a:lnTo>
                  <a:lnTo>
                    <a:pt x="124" y="1260"/>
                  </a:lnTo>
                  <a:lnTo>
                    <a:pt x="124" y="1277"/>
                  </a:lnTo>
                  <a:lnTo>
                    <a:pt x="203" y="1277"/>
                  </a:lnTo>
                  <a:lnTo>
                    <a:pt x="203" y="1291"/>
                  </a:lnTo>
                  <a:lnTo>
                    <a:pt x="239" y="1291"/>
                  </a:lnTo>
                  <a:lnTo>
                    <a:pt x="239" y="1297"/>
                  </a:lnTo>
                  <a:lnTo>
                    <a:pt x="276" y="1297"/>
                  </a:lnTo>
                  <a:lnTo>
                    <a:pt x="276" y="1306"/>
                  </a:lnTo>
                  <a:lnTo>
                    <a:pt x="320" y="1306"/>
                  </a:lnTo>
                  <a:lnTo>
                    <a:pt x="320" y="1320"/>
                  </a:lnTo>
                  <a:lnTo>
                    <a:pt x="365" y="1320"/>
                  </a:lnTo>
                  <a:lnTo>
                    <a:pt x="365" y="1328"/>
                  </a:lnTo>
                  <a:lnTo>
                    <a:pt x="401" y="1328"/>
                  </a:lnTo>
                  <a:lnTo>
                    <a:pt x="401" y="1335"/>
                  </a:lnTo>
                  <a:lnTo>
                    <a:pt x="1319" y="1335"/>
                  </a:lnTo>
                  <a:lnTo>
                    <a:pt x="1319" y="79"/>
                  </a:lnTo>
                  <a:lnTo>
                    <a:pt x="1295" y="79"/>
                  </a:lnTo>
                  <a:lnTo>
                    <a:pt x="1295" y="73"/>
                  </a:lnTo>
                  <a:lnTo>
                    <a:pt x="1260" y="73"/>
                  </a:lnTo>
                  <a:lnTo>
                    <a:pt x="1260" y="65"/>
                  </a:lnTo>
                  <a:lnTo>
                    <a:pt x="1217" y="65"/>
                  </a:lnTo>
                  <a:lnTo>
                    <a:pt x="1217" y="59"/>
                  </a:lnTo>
                  <a:lnTo>
                    <a:pt x="1180" y="59"/>
                  </a:lnTo>
                  <a:lnTo>
                    <a:pt x="1180" y="51"/>
                  </a:lnTo>
                  <a:lnTo>
                    <a:pt x="1136" y="51"/>
                  </a:lnTo>
                  <a:lnTo>
                    <a:pt x="1136" y="37"/>
                  </a:lnTo>
                  <a:lnTo>
                    <a:pt x="1099" y="37"/>
                  </a:lnTo>
                  <a:lnTo>
                    <a:pt x="1099" y="28"/>
                  </a:lnTo>
                  <a:lnTo>
                    <a:pt x="1055" y="28"/>
                  </a:lnTo>
                  <a:lnTo>
                    <a:pt x="1055" y="13"/>
                  </a:lnTo>
                  <a:lnTo>
                    <a:pt x="977" y="13"/>
                  </a:lnTo>
                  <a:lnTo>
                    <a:pt x="977" y="0"/>
                  </a:lnTo>
                  <a:lnTo>
                    <a:pt x="0" y="0"/>
                  </a:lnTo>
                  <a:close/>
                </a:path>
              </a:pathLst>
            </a:custGeom>
            <a:solidFill>
              <a:srgbClr val="0202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93" name="Freeform 347"/>
            <p:cNvSpPr>
              <a:spLocks/>
            </p:cNvSpPr>
            <p:nvPr/>
          </p:nvSpPr>
          <p:spPr bwMode="auto">
            <a:xfrm>
              <a:off x="3960" y="1933"/>
              <a:ext cx="118" cy="92"/>
            </a:xfrm>
            <a:custGeom>
              <a:avLst/>
              <a:gdLst>
                <a:gd name="T0" fmla="*/ 0 w 1181"/>
                <a:gd name="T1" fmla="*/ 0 h 1204"/>
                <a:gd name="T2" fmla="*/ 0 w 1181"/>
                <a:gd name="T3" fmla="*/ 0 h 1204"/>
                <a:gd name="T4" fmla="*/ 0 w 1181"/>
                <a:gd name="T5" fmla="*/ 0 h 1204"/>
                <a:gd name="T6" fmla="*/ 0 w 1181"/>
                <a:gd name="T7" fmla="*/ 0 h 1204"/>
                <a:gd name="T8" fmla="*/ 0 w 1181"/>
                <a:gd name="T9" fmla="*/ 0 h 1204"/>
                <a:gd name="T10" fmla="*/ 0 w 1181"/>
                <a:gd name="T11" fmla="*/ 0 h 1204"/>
                <a:gd name="T12" fmla="*/ 0 w 1181"/>
                <a:gd name="T13" fmla="*/ 0 h 1204"/>
                <a:gd name="T14" fmla="*/ 0 w 1181"/>
                <a:gd name="T15" fmla="*/ 0 h 1204"/>
                <a:gd name="T16" fmla="*/ 0 w 1181"/>
                <a:gd name="T17" fmla="*/ 0 h 1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1"/>
                <a:gd name="T28" fmla="*/ 0 h 1204"/>
                <a:gd name="T29" fmla="*/ 1181 w 1181"/>
                <a:gd name="T30" fmla="*/ 1204 h 1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1" h="1204">
                  <a:moveTo>
                    <a:pt x="0" y="0"/>
                  </a:moveTo>
                  <a:lnTo>
                    <a:pt x="0" y="1181"/>
                  </a:lnTo>
                  <a:lnTo>
                    <a:pt x="14" y="1181"/>
                  </a:lnTo>
                  <a:lnTo>
                    <a:pt x="14" y="1187"/>
                  </a:lnTo>
                  <a:lnTo>
                    <a:pt x="45" y="1187"/>
                  </a:lnTo>
                  <a:lnTo>
                    <a:pt x="45" y="1204"/>
                  </a:lnTo>
                  <a:lnTo>
                    <a:pt x="1181" y="1204"/>
                  </a:lnTo>
                  <a:lnTo>
                    <a:pt x="1181" y="0"/>
                  </a:lnTo>
                  <a:lnTo>
                    <a:pt x="0" y="0"/>
                  </a:lnTo>
                  <a:close/>
                </a:path>
              </a:pathLst>
            </a:custGeom>
            <a:solidFill>
              <a:srgbClr val="0202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94" name="Rectangle 348"/>
            <p:cNvSpPr>
              <a:spLocks noChangeArrowheads="1"/>
            </p:cNvSpPr>
            <p:nvPr/>
          </p:nvSpPr>
          <p:spPr bwMode="auto">
            <a:xfrm>
              <a:off x="3965" y="1937"/>
              <a:ext cx="104" cy="81"/>
            </a:xfrm>
            <a:prstGeom prst="rect">
              <a:avLst/>
            </a:prstGeom>
            <a:solidFill>
              <a:srgbClr val="0202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5" name="Rectangle 349"/>
            <p:cNvSpPr>
              <a:spLocks noChangeArrowheads="1"/>
            </p:cNvSpPr>
            <p:nvPr/>
          </p:nvSpPr>
          <p:spPr bwMode="auto">
            <a:xfrm>
              <a:off x="3972" y="1943"/>
              <a:ext cx="90" cy="70"/>
            </a:xfrm>
            <a:prstGeom prst="rect">
              <a:avLst/>
            </a:prstGeom>
            <a:solidFill>
              <a:srgbClr val="0202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6" name="Rectangle 350"/>
            <p:cNvSpPr>
              <a:spLocks noChangeArrowheads="1"/>
            </p:cNvSpPr>
            <p:nvPr/>
          </p:nvSpPr>
          <p:spPr bwMode="auto">
            <a:xfrm>
              <a:off x="3979" y="1948"/>
              <a:ext cx="77" cy="60"/>
            </a:xfrm>
            <a:prstGeom prst="rect">
              <a:avLst/>
            </a:prstGeom>
            <a:solidFill>
              <a:srgbClr val="0202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7" name="Rectangle 351"/>
            <p:cNvSpPr>
              <a:spLocks noChangeArrowheads="1"/>
            </p:cNvSpPr>
            <p:nvPr/>
          </p:nvSpPr>
          <p:spPr bwMode="auto">
            <a:xfrm>
              <a:off x="3986" y="1954"/>
              <a:ext cx="63" cy="48"/>
            </a:xfrm>
            <a:prstGeom prst="rect">
              <a:avLst/>
            </a:prstGeom>
            <a:solidFill>
              <a:srgbClr val="0202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8" name="Rectangle 352"/>
            <p:cNvSpPr>
              <a:spLocks noChangeArrowheads="1"/>
            </p:cNvSpPr>
            <p:nvPr/>
          </p:nvSpPr>
          <p:spPr bwMode="auto">
            <a:xfrm>
              <a:off x="3992" y="1959"/>
              <a:ext cx="50" cy="38"/>
            </a:xfrm>
            <a:prstGeom prst="rect">
              <a:avLst/>
            </a:prstGeom>
            <a:solidFill>
              <a:srgbClr val="0202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9" name="Rectangle 353"/>
            <p:cNvSpPr>
              <a:spLocks noChangeArrowheads="1"/>
            </p:cNvSpPr>
            <p:nvPr/>
          </p:nvSpPr>
          <p:spPr bwMode="auto">
            <a:xfrm>
              <a:off x="3999" y="1964"/>
              <a:ext cx="37" cy="28"/>
            </a:xfrm>
            <a:prstGeom prst="rect">
              <a:avLst/>
            </a:prstGeom>
            <a:solidFill>
              <a:srgbClr val="0202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500" name="Rectangle 354"/>
            <p:cNvSpPr>
              <a:spLocks noChangeArrowheads="1"/>
            </p:cNvSpPr>
            <p:nvPr/>
          </p:nvSpPr>
          <p:spPr bwMode="auto">
            <a:xfrm>
              <a:off x="4006" y="1969"/>
              <a:ext cx="22"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501" name="Freeform 355"/>
            <p:cNvSpPr>
              <a:spLocks/>
            </p:cNvSpPr>
            <p:nvPr/>
          </p:nvSpPr>
          <p:spPr bwMode="auto">
            <a:xfrm>
              <a:off x="3885" y="1907"/>
              <a:ext cx="265" cy="142"/>
            </a:xfrm>
            <a:custGeom>
              <a:avLst/>
              <a:gdLst>
                <a:gd name="T0" fmla="*/ 0 w 2644"/>
                <a:gd name="T1" fmla="*/ 0 h 1845"/>
                <a:gd name="T2" fmla="*/ 0 w 2644"/>
                <a:gd name="T3" fmla="*/ 0 h 1845"/>
                <a:gd name="T4" fmla="*/ 0 w 2644"/>
                <a:gd name="T5" fmla="*/ 0 h 1845"/>
                <a:gd name="T6" fmla="*/ 0 w 2644"/>
                <a:gd name="T7" fmla="*/ 0 h 1845"/>
                <a:gd name="T8" fmla="*/ 0 w 2644"/>
                <a:gd name="T9" fmla="*/ 0 h 1845"/>
                <a:gd name="T10" fmla="*/ 0 w 2644"/>
                <a:gd name="T11" fmla="*/ 0 h 1845"/>
                <a:gd name="T12" fmla="*/ 0 w 2644"/>
                <a:gd name="T13" fmla="*/ 0 h 1845"/>
                <a:gd name="T14" fmla="*/ 0 w 2644"/>
                <a:gd name="T15" fmla="*/ 0 h 1845"/>
                <a:gd name="T16" fmla="*/ 0 w 2644"/>
                <a:gd name="T17" fmla="*/ 0 h 1845"/>
                <a:gd name="T18" fmla="*/ 0 w 2644"/>
                <a:gd name="T19" fmla="*/ 0 h 1845"/>
                <a:gd name="T20" fmla="*/ 0 w 2644"/>
                <a:gd name="T21" fmla="*/ 0 h 1845"/>
                <a:gd name="T22" fmla="*/ 0 w 2644"/>
                <a:gd name="T23" fmla="*/ 0 h 1845"/>
                <a:gd name="T24" fmla="*/ 0 w 2644"/>
                <a:gd name="T25" fmla="*/ 0 h 1845"/>
                <a:gd name="T26" fmla="*/ 0 w 2644"/>
                <a:gd name="T27" fmla="*/ 0 h 1845"/>
                <a:gd name="T28" fmla="*/ 0 w 2644"/>
                <a:gd name="T29" fmla="*/ 0 h 1845"/>
                <a:gd name="T30" fmla="*/ 0 w 2644"/>
                <a:gd name="T31" fmla="*/ 0 h 1845"/>
                <a:gd name="T32" fmla="*/ 0 w 2644"/>
                <a:gd name="T33" fmla="*/ 0 h 1845"/>
                <a:gd name="T34" fmla="*/ 0 w 2644"/>
                <a:gd name="T35" fmla="*/ 0 h 1845"/>
                <a:gd name="T36" fmla="*/ 0 w 2644"/>
                <a:gd name="T37" fmla="*/ 0 h 1845"/>
                <a:gd name="T38" fmla="*/ 0 w 2644"/>
                <a:gd name="T39" fmla="*/ 0 h 1845"/>
                <a:gd name="T40" fmla="*/ 0 w 2644"/>
                <a:gd name="T41" fmla="*/ 0 h 1845"/>
                <a:gd name="T42" fmla="*/ 0 w 2644"/>
                <a:gd name="T43" fmla="*/ 0 h 1845"/>
                <a:gd name="T44" fmla="*/ 0 w 2644"/>
                <a:gd name="T45" fmla="*/ 0 h 1845"/>
                <a:gd name="T46" fmla="*/ 0 w 2644"/>
                <a:gd name="T47" fmla="*/ 0 h 1845"/>
                <a:gd name="T48" fmla="*/ 0 w 2644"/>
                <a:gd name="T49" fmla="*/ 0 h 1845"/>
                <a:gd name="T50" fmla="*/ 0 w 2644"/>
                <a:gd name="T51" fmla="*/ 0 h 1845"/>
                <a:gd name="T52" fmla="*/ 0 w 2644"/>
                <a:gd name="T53" fmla="*/ 0 h 1845"/>
                <a:gd name="T54" fmla="*/ 0 w 2644"/>
                <a:gd name="T55" fmla="*/ 0 h 1845"/>
                <a:gd name="T56" fmla="*/ 0 w 2644"/>
                <a:gd name="T57" fmla="*/ 0 h 1845"/>
                <a:gd name="T58" fmla="*/ 0 w 2644"/>
                <a:gd name="T59" fmla="*/ 0 h 1845"/>
                <a:gd name="T60" fmla="*/ 0 w 2644"/>
                <a:gd name="T61" fmla="*/ 0 h 1845"/>
                <a:gd name="T62" fmla="*/ 0 w 2644"/>
                <a:gd name="T63" fmla="*/ 0 h 1845"/>
                <a:gd name="T64" fmla="*/ 0 w 2644"/>
                <a:gd name="T65" fmla="*/ 0 h 1845"/>
                <a:gd name="T66" fmla="*/ 0 w 2644"/>
                <a:gd name="T67" fmla="*/ 0 h 1845"/>
                <a:gd name="T68" fmla="*/ 0 w 2644"/>
                <a:gd name="T69" fmla="*/ 0 h 18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44"/>
                <a:gd name="T106" fmla="*/ 0 h 1845"/>
                <a:gd name="T107" fmla="*/ 2644 w 2644"/>
                <a:gd name="T108" fmla="*/ 1845 h 18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44" h="1845">
                  <a:moveTo>
                    <a:pt x="474" y="0"/>
                  </a:moveTo>
                  <a:lnTo>
                    <a:pt x="0" y="1328"/>
                  </a:lnTo>
                  <a:lnTo>
                    <a:pt x="2157" y="1845"/>
                  </a:lnTo>
                  <a:lnTo>
                    <a:pt x="2172" y="1823"/>
                  </a:lnTo>
                  <a:lnTo>
                    <a:pt x="2172" y="1814"/>
                  </a:lnTo>
                  <a:lnTo>
                    <a:pt x="2179" y="1786"/>
                  </a:lnTo>
                  <a:lnTo>
                    <a:pt x="2187" y="1757"/>
                  </a:lnTo>
                  <a:lnTo>
                    <a:pt x="2209" y="1720"/>
                  </a:lnTo>
                  <a:lnTo>
                    <a:pt x="2209" y="1684"/>
                  </a:lnTo>
                  <a:lnTo>
                    <a:pt x="2229" y="1647"/>
                  </a:lnTo>
                  <a:lnTo>
                    <a:pt x="2246" y="1594"/>
                  </a:lnTo>
                  <a:lnTo>
                    <a:pt x="2266" y="1550"/>
                  </a:lnTo>
                  <a:lnTo>
                    <a:pt x="2288" y="1499"/>
                  </a:lnTo>
                  <a:lnTo>
                    <a:pt x="2302" y="1440"/>
                  </a:lnTo>
                  <a:lnTo>
                    <a:pt x="2324" y="1388"/>
                  </a:lnTo>
                  <a:lnTo>
                    <a:pt x="2347" y="1328"/>
                  </a:lnTo>
                  <a:lnTo>
                    <a:pt x="2369" y="1269"/>
                  </a:lnTo>
                  <a:lnTo>
                    <a:pt x="2390" y="1204"/>
                  </a:lnTo>
                  <a:lnTo>
                    <a:pt x="2412" y="1150"/>
                  </a:lnTo>
                  <a:lnTo>
                    <a:pt x="2434" y="1085"/>
                  </a:lnTo>
                  <a:lnTo>
                    <a:pt x="2448" y="1025"/>
                  </a:lnTo>
                  <a:lnTo>
                    <a:pt x="2484" y="965"/>
                  </a:lnTo>
                  <a:lnTo>
                    <a:pt x="2499" y="908"/>
                  </a:lnTo>
                  <a:lnTo>
                    <a:pt x="2521" y="849"/>
                  </a:lnTo>
                  <a:lnTo>
                    <a:pt x="2535" y="789"/>
                  </a:lnTo>
                  <a:lnTo>
                    <a:pt x="2551" y="753"/>
                  </a:lnTo>
                  <a:lnTo>
                    <a:pt x="2571" y="693"/>
                  </a:lnTo>
                  <a:lnTo>
                    <a:pt x="2588" y="657"/>
                  </a:lnTo>
                  <a:lnTo>
                    <a:pt x="2601" y="613"/>
                  </a:lnTo>
                  <a:lnTo>
                    <a:pt x="2616" y="576"/>
                  </a:lnTo>
                  <a:lnTo>
                    <a:pt x="2624" y="545"/>
                  </a:lnTo>
                  <a:lnTo>
                    <a:pt x="2638" y="523"/>
                  </a:lnTo>
                  <a:lnTo>
                    <a:pt x="2644" y="509"/>
                  </a:lnTo>
                  <a:lnTo>
                    <a:pt x="2644" y="486"/>
                  </a:lnTo>
                  <a:lnTo>
                    <a:pt x="47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02" name="Freeform 356"/>
            <p:cNvSpPr>
              <a:spLocks/>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03" name="Freeform 357"/>
            <p:cNvSpPr>
              <a:spLocks/>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04" name="Freeform 358"/>
            <p:cNvSpPr>
              <a:spLocks/>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05" name="Freeform 359"/>
            <p:cNvSpPr>
              <a:spLocks/>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06" name="Freeform 360"/>
            <p:cNvSpPr>
              <a:spLocks/>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507" name="Freeform 361"/>
            <p:cNvSpPr>
              <a:spLocks/>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08" name="Line 362"/>
            <p:cNvSpPr>
              <a:spLocks noChangeShapeType="1"/>
            </p:cNvSpPr>
            <p:nvPr/>
          </p:nvSpPr>
          <p:spPr bwMode="auto">
            <a:xfrm flipH="1">
              <a:off x="3894" y="1728"/>
              <a:ext cx="33" cy="1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6038" name="Group 363"/>
          <p:cNvGrpSpPr>
            <a:grpSpLocks/>
          </p:cNvGrpSpPr>
          <p:nvPr/>
        </p:nvGrpSpPr>
        <p:grpSpPr bwMode="auto">
          <a:xfrm>
            <a:off x="1143000" y="1905000"/>
            <a:ext cx="469900" cy="685800"/>
            <a:chOff x="1104" y="3024"/>
            <a:chExt cx="296" cy="432"/>
          </a:xfrm>
        </p:grpSpPr>
        <p:sp>
          <p:nvSpPr>
            <p:cNvPr id="86375" name="Freeform 364"/>
            <p:cNvSpPr>
              <a:spLocks/>
            </p:cNvSpPr>
            <p:nvPr/>
          </p:nvSpPr>
          <p:spPr bwMode="auto">
            <a:xfrm>
              <a:off x="1138" y="3298"/>
              <a:ext cx="9" cy="5"/>
            </a:xfrm>
            <a:custGeom>
              <a:avLst/>
              <a:gdLst>
                <a:gd name="T0" fmla="*/ 0 w 206"/>
                <a:gd name="T1" fmla="*/ 0 h 84"/>
                <a:gd name="T2" fmla="*/ 0 w 206"/>
                <a:gd name="T3" fmla="*/ 0 h 84"/>
                <a:gd name="T4" fmla="*/ 0 w 206"/>
                <a:gd name="T5" fmla="*/ 0 h 84"/>
                <a:gd name="T6" fmla="*/ 0 w 206"/>
                <a:gd name="T7" fmla="*/ 0 h 84"/>
                <a:gd name="T8" fmla="*/ 0 w 206"/>
                <a:gd name="T9" fmla="*/ 0 h 84"/>
                <a:gd name="T10" fmla="*/ 0 60000 65536"/>
                <a:gd name="T11" fmla="*/ 0 60000 65536"/>
                <a:gd name="T12" fmla="*/ 0 60000 65536"/>
                <a:gd name="T13" fmla="*/ 0 60000 65536"/>
                <a:gd name="T14" fmla="*/ 0 60000 65536"/>
                <a:gd name="T15" fmla="*/ 0 w 206"/>
                <a:gd name="T16" fmla="*/ 0 h 84"/>
                <a:gd name="T17" fmla="*/ 206 w 206"/>
                <a:gd name="T18" fmla="*/ 84 h 84"/>
              </a:gdLst>
              <a:ahLst/>
              <a:cxnLst>
                <a:cxn ang="T10">
                  <a:pos x="T0" y="T1"/>
                </a:cxn>
                <a:cxn ang="T11">
                  <a:pos x="T2" y="T3"/>
                </a:cxn>
                <a:cxn ang="T12">
                  <a:pos x="T4" y="T5"/>
                </a:cxn>
                <a:cxn ang="T13">
                  <a:pos x="T6" y="T7"/>
                </a:cxn>
                <a:cxn ang="T14">
                  <a:pos x="T8" y="T9"/>
                </a:cxn>
              </a:cxnLst>
              <a:rect l="T15" t="T16" r="T17" b="T18"/>
              <a:pathLst>
                <a:path w="206" h="84">
                  <a:moveTo>
                    <a:pt x="0" y="67"/>
                  </a:moveTo>
                  <a:lnTo>
                    <a:pt x="199" y="0"/>
                  </a:lnTo>
                  <a:lnTo>
                    <a:pt x="206" y="17"/>
                  </a:lnTo>
                  <a:lnTo>
                    <a:pt x="7" y="84"/>
                  </a:lnTo>
                  <a:lnTo>
                    <a:pt x="0" y="6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6" name="Freeform 365"/>
            <p:cNvSpPr>
              <a:spLocks/>
            </p:cNvSpPr>
            <p:nvPr/>
          </p:nvSpPr>
          <p:spPr bwMode="auto">
            <a:xfrm>
              <a:off x="1197" y="3450"/>
              <a:ext cx="3" cy="6"/>
            </a:xfrm>
            <a:custGeom>
              <a:avLst/>
              <a:gdLst>
                <a:gd name="T0" fmla="*/ 0 w 82"/>
                <a:gd name="T1" fmla="*/ 0 h 108"/>
                <a:gd name="T2" fmla="*/ 0 w 82"/>
                <a:gd name="T3" fmla="*/ 0 h 108"/>
                <a:gd name="T4" fmla="*/ 0 w 82"/>
                <a:gd name="T5" fmla="*/ 0 h 108"/>
                <a:gd name="T6" fmla="*/ 0 w 82"/>
                <a:gd name="T7" fmla="*/ 0 h 108"/>
                <a:gd name="T8" fmla="*/ 0 w 82"/>
                <a:gd name="T9" fmla="*/ 0 h 108"/>
                <a:gd name="T10" fmla="*/ 0 w 82"/>
                <a:gd name="T11" fmla="*/ 0 h 108"/>
                <a:gd name="T12" fmla="*/ 0 w 82"/>
                <a:gd name="T13" fmla="*/ 0 h 108"/>
                <a:gd name="T14" fmla="*/ 0 w 82"/>
                <a:gd name="T15" fmla="*/ 0 h 108"/>
                <a:gd name="T16" fmla="*/ 0 w 82"/>
                <a:gd name="T17" fmla="*/ 0 h 108"/>
                <a:gd name="T18" fmla="*/ 0 w 82"/>
                <a:gd name="T19" fmla="*/ 0 h 108"/>
                <a:gd name="T20" fmla="*/ 0 w 82"/>
                <a:gd name="T21" fmla="*/ 0 h 108"/>
                <a:gd name="T22" fmla="*/ 0 w 82"/>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8"/>
                <a:gd name="T38" fmla="*/ 82 w 82"/>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8">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7" name="Freeform 366"/>
            <p:cNvSpPr>
              <a:spLocks/>
            </p:cNvSpPr>
            <p:nvPr/>
          </p:nvSpPr>
          <p:spPr bwMode="auto">
            <a:xfrm>
              <a:off x="1187" y="3433"/>
              <a:ext cx="13" cy="18"/>
            </a:xfrm>
            <a:custGeom>
              <a:avLst/>
              <a:gdLst>
                <a:gd name="T0" fmla="*/ 0 w 293"/>
                <a:gd name="T1" fmla="*/ 0 h 319"/>
                <a:gd name="T2" fmla="*/ 0 w 293"/>
                <a:gd name="T3" fmla="*/ 0 h 319"/>
                <a:gd name="T4" fmla="*/ 0 w 293"/>
                <a:gd name="T5" fmla="*/ 0 h 319"/>
                <a:gd name="T6" fmla="*/ 0 w 293"/>
                <a:gd name="T7" fmla="*/ 0 h 319"/>
                <a:gd name="T8" fmla="*/ 0 w 293"/>
                <a:gd name="T9" fmla="*/ 0 h 319"/>
                <a:gd name="T10" fmla="*/ 0 w 293"/>
                <a:gd name="T11" fmla="*/ 0 h 319"/>
                <a:gd name="T12" fmla="*/ 0 w 293"/>
                <a:gd name="T13" fmla="*/ 0 h 319"/>
                <a:gd name="T14" fmla="*/ 0 w 293"/>
                <a:gd name="T15" fmla="*/ 0 h 319"/>
                <a:gd name="T16" fmla="*/ 0 w 293"/>
                <a:gd name="T17" fmla="*/ 0 h 319"/>
                <a:gd name="T18" fmla="*/ 0 w 293"/>
                <a:gd name="T19" fmla="*/ 0 h 319"/>
                <a:gd name="T20" fmla="*/ 0 w 293"/>
                <a:gd name="T21" fmla="*/ 0 h 319"/>
                <a:gd name="T22" fmla="*/ 0 w 293"/>
                <a:gd name="T23" fmla="*/ 0 h 319"/>
                <a:gd name="T24" fmla="*/ 0 w 293"/>
                <a:gd name="T25" fmla="*/ 0 h 319"/>
                <a:gd name="T26" fmla="*/ 0 w 293"/>
                <a:gd name="T27" fmla="*/ 0 h 319"/>
                <a:gd name="T28" fmla="*/ 0 w 293"/>
                <a:gd name="T29" fmla="*/ 0 h 319"/>
                <a:gd name="T30" fmla="*/ 0 w 293"/>
                <a:gd name="T31" fmla="*/ 0 h 319"/>
                <a:gd name="T32" fmla="*/ 0 w 293"/>
                <a:gd name="T33" fmla="*/ 0 h 319"/>
                <a:gd name="T34" fmla="*/ 0 w 293"/>
                <a:gd name="T35" fmla="*/ 0 h 319"/>
                <a:gd name="T36" fmla="*/ 0 w 293"/>
                <a:gd name="T37" fmla="*/ 0 h 319"/>
                <a:gd name="T38" fmla="*/ 0 w 293"/>
                <a:gd name="T39" fmla="*/ 0 h 319"/>
                <a:gd name="T40" fmla="*/ 0 w 293"/>
                <a:gd name="T41" fmla="*/ 0 h 319"/>
                <a:gd name="T42" fmla="*/ 0 w 293"/>
                <a:gd name="T43" fmla="*/ 0 h 319"/>
                <a:gd name="T44" fmla="*/ 0 w 293"/>
                <a:gd name="T45" fmla="*/ 0 h 319"/>
                <a:gd name="T46" fmla="*/ 0 w 293"/>
                <a:gd name="T47" fmla="*/ 0 h 319"/>
                <a:gd name="T48" fmla="*/ 0 w 293"/>
                <a:gd name="T49" fmla="*/ 0 h 319"/>
                <a:gd name="T50" fmla="*/ 0 w 293"/>
                <a:gd name="T51" fmla="*/ 0 h 319"/>
                <a:gd name="T52" fmla="*/ 0 w 293"/>
                <a:gd name="T53" fmla="*/ 0 h 319"/>
                <a:gd name="T54" fmla="*/ 0 w 293"/>
                <a:gd name="T55" fmla="*/ 0 h 319"/>
                <a:gd name="T56" fmla="*/ 0 w 293"/>
                <a:gd name="T57" fmla="*/ 0 h 319"/>
                <a:gd name="T58" fmla="*/ 0 w 293"/>
                <a:gd name="T59" fmla="*/ 0 h 319"/>
                <a:gd name="T60" fmla="*/ 0 w 293"/>
                <a:gd name="T61" fmla="*/ 0 h 319"/>
                <a:gd name="T62" fmla="*/ 0 w 293"/>
                <a:gd name="T63" fmla="*/ 0 h 319"/>
                <a:gd name="T64" fmla="*/ 0 w 293"/>
                <a:gd name="T65" fmla="*/ 0 h 319"/>
                <a:gd name="T66" fmla="*/ 0 w 293"/>
                <a:gd name="T67" fmla="*/ 0 h 319"/>
                <a:gd name="T68" fmla="*/ 0 w 293"/>
                <a:gd name="T69" fmla="*/ 0 h 319"/>
                <a:gd name="T70" fmla="*/ 0 w 293"/>
                <a:gd name="T71" fmla="*/ 0 h 319"/>
                <a:gd name="T72" fmla="*/ 0 w 293"/>
                <a:gd name="T73" fmla="*/ 0 h 319"/>
                <a:gd name="T74" fmla="*/ 0 w 293"/>
                <a:gd name="T75" fmla="*/ 0 h 319"/>
                <a:gd name="T76" fmla="*/ 0 w 293"/>
                <a:gd name="T77" fmla="*/ 0 h 319"/>
                <a:gd name="T78" fmla="*/ 0 w 293"/>
                <a:gd name="T79" fmla="*/ 0 h 319"/>
                <a:gd name="T80" fmla="*/ 0 w 293"/>
                <a:gd name="T81" fmla="*/ 0 h 3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
                <a:gd name="T124" fmla="*/ 0 h 319"/>
                <a:gd name="T125" fmla="*/ 293 w 293"/>
                <a:gd name="T126" fmla="*/ 319 h 3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 h="319">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8" name="Freeform 367"/>
            <p:cNvSpPr>
              <a:spLocks/>
            </p:cNvSpPr>
            <p:nvPr/>
          </p:nvSpPr>
          <p:spPr bwMode="auto">
            <a:xfrm>
              <a:off x="1138" y="3299"/>
              <a:ext cx="60" cy="139"/>
            </a:xfrm>
            <a:custGeom>
              <a:avLst/>
              <a:gdLst>
                <a:gd name="T0" fmla="*/ 0 w 1314"/>
                <a:gd name="T1" fmla="*/ 0 h 2506"/>
                <a:gd name="T2" fmla="*/ 0 w 1314"/>
                <a:gd name="T3" fmla="*/ 0 h 2506"/>
                <a:gd name="T4" fmla="*/ 0 w 1314"/>
                <a:gd name="T5" fmla="*/ 0 h 2506"/>
                <a:gd name="T6" fmla="*/ 0 w 1314"/>
                <a:gd name="T7" fmla="*/ 0 h 2506"/>
                <a:gd name="T8" fmla="*/ 0 w 1314"/>
                <a:gd name="T9" fmla="*/ 0 h 2506"/>
                <a:gd name="T10" fmla="*/ 0 60000 65536"/>
                <a:gd name="T11" fmla="*/ 0 60000 65536"/>
                <a:gd name="T12" fmla="*/ 0 60000 65536"/>
                <a:gd name="T13" fmla="*/ 0 60000 65536"/>
                <a:gd name="T14" fmla="*/ 0 60000 65536"/>
                <a:gd name="T15" fmla="*/ 0 w 1314"/>
                <a:gd name="T16" fmla="*/ 0 h 2506"/>
                <a:gd name="T17" fmla="*/ 1314 w 1314"/>
                <a:gd name="T18" fmla="*/ 2506 h 2506"/>
              </a:gdLst>
              <a:ahLst/>
              <a:cxnLst>
                <a:cxn ang="T10">
                  <a:pos x="T0" y="T1"/>
                </a:cxn>
                <a:cxn ang="T11">
                  <a:pos x="T2" y="T3"/>
                </a:cxn>
                <a:cxn ang="T12">
                  <a:pos x="T4" y="T5"/>
                </a:cxn>
                <a:cxn ang="T13">
                  <a:pos x="T6" y="T7"/>
                </a:cxn>
                <a:cxn ang="T14">
                  <a:pos x="T8" y="T9"/>
                </a:cxn>
              </a:cxnLst>
              <a:rect l="T15" t="T16" r="T17" b="T18"/>
              <a:pathLst>
                <a:path w="1314" h="2506">
                  <a:moveTo>
                    <a:pt x="198" y="0"/>
                  </a:moveTo>
                  <a:lnTo>
                    <a:pt x="0" y="66"/>
                  </a:lnTo>
                  <a:lnTo>
                    <a:pt x="1064" y="2506"/>
                  </a:lnTo>
                  <a:lnTo>
                    <a:pt x="1314" y="2421"/>
                  </a:lnTo>
                  <a:lnTo>
                    <a:pt x="198"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9" name="Freeform 368"/>
            <p:cNvSpPr>
              <a:spLocks/>
            </p:cNvSpPr>
            <p:nvPr/>
          </p:nvSpPr>
          <p:spPr bwMode="auto">
            <a:xfrm>
              <a:off x="1136" y="3292"/>
              <a:ext cx="11" cy="10"/>
            </a:xfrm>
            <a:custGeom>
              <a:avLst/>
              <a:gdLst>
                <a:gd name="T0" fmla="*/ 0 w 235"/>
                <a:gd name="T1" fmla="*/ 0 h 179"/>
                <a:gd name="T2" fmla="*/ 0 w 235"/>
                <a:gd name="T3" fmla="*/ 0 h 179"/>
                <a:gd name="T4" fmla="*/ 0 w 235"/>
                <a:gd name="T5" fmla="*/ 0 h 179"/>
                <a:gd name="T6" fmla="*/ 0 w 235"/>
                <a:gd name="T7" fmla="*/ 0 h 179"/>
                <a:gd name="T8" fmla="*/ 0 w 235"/>
                <a:gd name="T9" fmla="*/ 0 h 179"/>
                <a:gd name="T10" fmla="*/ 0 w 235"/>
                <a:gd name="T11" fmla="*/ 0 h 179"/>
                <a:gd name="T12" fmla="*/ 0 60000 65536"/>
                <a:gd name="T13" fmla="*/ 0 60000 65536"/>
                <a:gd name="T14" fmla="*/ 0 60000 65536"/>
                <a:gd name="T15" fmla="*/ 0 60000 65536"/>
                <a:gd name="T16" fmla="*/ 0 60000 65536"/>
                <a:gd name="T17" fmla="*/ 0 60000 65536"/>
                <a:gd name="T18" fmla="*/ 0 w 235"/>
                <a:gd name="T19" fmla="*/ 0 h 179"/>
                <a:gd name="T20" fmla="*/ 235 w 235"/>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35" h="179">
                  <a:moveTo>
                    <a:pt x="235" y="111"/>
                  </a:moveTo>
                  <a:lnTo>
                    <a:pt x="36" y="179"/>
                  </a:lnTo>
                  <a:lnTo>
                    <a:pt x="0" y="97"/>
                  </a:lnTo>
                  <a:lnTo>
                    <a:pt x="70" y="0"/>
                  </a:lnTo>
                  <a:lnTo>
                    <a:pt x="199" y="30"/>
                  </a:lnTo>
                  <a:lnTo>
                    <a:pt x="235" y="111"/>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0" name="Freeform 369"/>
            <p:cNvSpPr>
              <a:spLocks/>
            </p:cNvSpPr>
            <p:nvPr/>
          </p:nvSpPr>
          <p:spPr bwMode="auto">
            <a:xfrm>
              <a:off x="1147" y="3103"/>
              <a:ext cx="208"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6"/>
                  </a:moveTo>
                  <a:lnTo>
                    <a:pt x="3650" y="0"/>
                  </a:lnTo>
                  <a:lnTo>
                    <a:pt x="4569" y="1998"/>
                  </a:lnTo>
                  <a:lnTo>
                    <a:pt x="873" y="3641"/>
                  </a:lnTo>
                  <a:lnTo>
                    <a:pt x="0" y="162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1" name="Freeform 370"/>
            <p:cNvSpPr>
              <a:spLocks/>
            </p:cNvSpPr>
            <p:nvPr/>
          </p:nvSpPr>
          <p:spPr bwMode="auto">
            <a:xfrm>
              <a:off x="1129" y="3045"/>
              <a:ext cx="271" cy="393"/>
            </a:xfrm>
            <a:custGeom>
              <a:avLst/>
              <a:gdLst>
                <a:gd name="T0" fmla="*/ 0 w 5957"/>
                <a:gd name="T1" fmla="*/ 0 h 7066"/>
                <a:gd name="T2" fmla="*/ 0 w 5957"/>
                <a:gd name="T3" fmla="*/ 0 h 7066"/>
                <a:gd name="T4" fmla="*/ 0 w 5957"/>
                <a:gd name="T5" fmla="*/ 0 h 7066"/>
                <a:gd name="T6" fmla="*/ 0 w 5957"/>
                <a:gd name="T7" fmla="*/ 0 h 7066"/>
                <a:gd name="T8" fmla="*/ 0 w 5957"/>
                <a:gd name="T9" fmla="*/ 0 h 7066"/>
                <a:gd name="T10" fmla="*/ 0 w 5957"/>
                <a:gd name="T11" fmla="*/ 0 h 7066"/>
                <a:gd name="T12" fmla="*/ 0 w 5957"/>
                <a:gd name="T13" fmla="*/ 0 h 7066"/>
                <a:gd name="T14" fmla="*/ 0 w 5957"/>
                <a:gd name="T15" fmla="*/ 0 h 7066"/>
                <a:gd name="T16" fmla="*/ 0 w 5957"/>
                <a:gd name="T17" fmla="*/ 0 h 7066"/>
                <a:gd name="T18" fmla="*/ 0 w 5957"/>
                <a:gd name="T19" fmla="*/ 0 h 7066"/>
                <a:gd name="T20" fmla="*/ 0 w 5957"/>
                <a:gd name="T21" fmla="*/ 0 h 7066"/>
                <a:gd name="T22" fmla="*/ 0 w 5957"/>
                <a:gd name="T23" fmla="*/ 0 h 7066"/>
                <a:gd name="T24" fmla="*/ 0 w 5957"/>
                <a:gd name="T25" fmla="*/ 0 h 7066"/>
                <a:gd name="T26" fmla="*/ 0 w 5957"/>
                <a:gd name="T27" fmla="*/ 0 h 7066"/>
                <a:gd name="T28" fmla="*/ 0 w 5957"/>
                <a:gd name="T29" fmla="*/ 0 h 7066"/>
                <a:gd name="T30" fmla="*/ 0 w 5957"/>
                <a:gd name="T31" fmla="*/ 0 h 7066"/>
                <a:gd name="T32" fmla="*/ 0 w 5957"/>
                <a:gd name="T33" fmla="*/ 0 h 7066"/>
                <a:gd name="T34" fmla="*/ 0 w 5957"/>
                <a:gd name="T35" fmla="*/ 0 h 7066"/>
                <a:gd name="T36" fmla="*/ 0 w 5957"/>
                <a:gd name="T37" fmla="*/ 0 h 7066"/>
                <a:gd name="T38" fmla="*/ 0 w 5957"/>
                <a:gd name="T39" fmla="*/ 0 h 7066"/>
                <a:gd name="T40" fmla="*/ 0 w 5957"/>
                <a:gd name="T41" fmla="*/ 0 h 7066"/>
                <a:gd name="T42" fmla="*/ 0 w 5957"/>
                <a:gd name="T43" fmla="*/ 0 h 7066"/>
                <a:gd name="T44" fmla="*/ 0 w 5957"/>
                <a:gd name="T45" fmla="*/ 0 h 7066"/>
                <a:gd name="T46" fmla="*/ 0 w 5957"/>
                <a:gd name="T47" fmla="*/ 0 h 7066"/>
                <a:gd name="T48" fmla="*/ 0 w 5957"/>
                <a:gd name="T49" fmla="*/ 0 h 7066"/>
                <a:gd name="T50" fmla="*/ 0 w 5957"/>
                <a:gd name="T51" fmla="*/ 0 h 7066"/>
                <a:gd name="T52" fmla="*/ 0 w 5957"/>
                <a:gd name="T53" fmla="*/ 0 h 7066"/>
                <a:gd name="T54" fmla="*/ 0 w 5957"/>
                <a:gd name="T55" fmla="*/ 0 h 7066"/>
                <a:gd name="T56" fmla="*/ 0 w 5957"/>
                <a:gd name="T57" fmla="*/ 0 h 7066"/>
                <a:gd name="T58" fmla="*/ 0 w 5957"/>
                <a:gd name="T59" fmla="*/ 0 h 7066"/>
                <a:gd name="T60" fmla="*/ 0 w 5957"/>
                <a:gd name="T61" fmla="*/ 0 h 7066"/>
                <a:gd name="T62" fmla="*/ 0 w 5957"/>
                <a:gd name="T63" fmla="*/ 0 h 7066"/>
                <a:gd name="T64" fmla="*/ 0 w 5957"/>
                <a:gd name="T65" fmla="*/ 0 h 7066"/>
                <a:gd name="T66" fmla="*/ 0 w 5957"/>
                <a:gd name="T67" fmla="*/ 0 h 7066"/>
                <a:gd name="T68" fmla="*/ 0 w 5957"/>
                <a:gd name="T69" fmla="*/ 0 h 7066"/>
                <a:gd name="T70" fmla="*/ 0 w 5957"/>
                <a:gd name="T71" fmla="*/ 0 h 7066"/>
                <a:gd name="T72" fmla="*/ 0 w 5957"/>
                <a:gd name="T73" fmla="*/ 0 h 70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6"/>
                <a:gd name="T113" fmla="*/ 5957 w 5957"/>
                <a:gd name="T114" fmla="*/ 7066 h 70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6">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2" name="Freeform 371"/>
            <p:cNvSpPr>
              <a:spLocks/>
            </p:cNvSpPr>
            <p:nvPr/>
          </p:nvSpPr>
          <p:spPr bwMode="auto">
            <a:xfrm>
              <a:off x="1313" y="3096"/>
              <a:ext cx="51" cy="121"/>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3" name="Freeform 372"/>
            <p:cNvSpPr>
              <a:spLocks/>
            </p:cNvSpPr>
            <p:nvPr/>
          </p:nvSpPr>
          <p:spPr bwMode="auto">
            <a:xfrm>
              <a:off x="1122" y="3082"/>
              <a:ext cx="207"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5"/>
                  </a:moveTo>
                  <a:lnTo>
                    <a:pt x="3650" y="0"/>
                  </a:lnTo>
                  <a:lnTo>
                    <a:pt x="4569" y="1997"/>
                  </a:lnTo>
                  <a:lnTo>
                    <a:pt x="873" y="3641"/>
                  </a:lnTo>
                  <a:lnTo>
                    <a:pt x="0" y="1625"/>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4" name="Freeform 373"/>
            <p:cNvSpPr>
              <a:spLocks/>
            </p:cNvSpPr>
            <p:nvPr/>
          </p:nvSpPr>
          <p:spPr bwMode="auto">
            <a:xfrm>
              <a:off x="1104" y="3024"/>
              <a:ext cx="271" cy="393"/>
            </a:xfrm>
            <a:custGeom>
              <a:avLst/>
              <a:gdLst>
                <a:gd name="T0" fmla="*/ 0 w 5957"/>
                <a:gd name="T1" fmla="*/ 0 h 7065"/>
                <a:gd name="T2" fmla="*/ 0 w 5957"/>
                <a:gd name="T3" fmla="*/ 0 h 7065"/>
                <a:gd name="T4" fmla="*/ 0 w 5957"/>
                <a:gd name="T5" fmla="*/ 0 h 7065"/>
                <a:gd name="T6" fmla="*/ 0 w 5957"/>
                <a:gd name="T7" fmla="*/ 0 h 7065"/>
                <a:gd name="T8" fmla="*/ 0 w 5957"/>
                <a:gd name="T9" fmla="*/ 0 h 7065"/>
                <a:gd name="T10" fmla="*/ 0 w 5957"/>
                <a:gd name="T11" fmla="*/ 0 h 7065"/>
                <a:gd name="T12" fmla="*/ 0 w 5957"/>
                <a:gd name="T13" fmla="*/ 0 h 7065"/>
                <a:gd name="T14" fmla="*/ 0 w 5957"/>
                <a:gd name="T15" fmla="*/ 0 h 7065"/>
                <a:gd name="T16" fmla="*/ 0 w 5957"/>
                <a:gd name="T17" fmla="*/ 0 h 7065"/>
                <a:gd name="T18" fmla="*/ 0 w 5957"/>
                <a:gd name="T19" fmla="*/ 0 h 7065"/>
                <a:gd name="T20" fmla="*/ 0 w 5957"/>
                <a:gd name="T21" fmla="*/ 0 h 7065"/>
                <a:gd name="T22" fmla="*/ 0 w 5957"/>
                <a:gd name="T23" fmla="*/ 0 h 7065"/>
                <a:gd name="T24" fmla="*/ 0 w 5957"/>
                <a:gd name="T25" fmla="*/ 0 h 7065"/>
                <a:gd name="T26" fmla="*/ 0 w 5957"/>
                <a:gd name="T27" fmla="*/ 0 h 7065"/>
                <a:gd name="T28" fmla="*/ 0 w 5957"/>
                <a:gd name="T29" fmla="*/ 0 h 7065"/>
                <a:gd name="T30" fmla="*/ 0 w 5957"/>
                <a:gd name="T31" fmla="*/ 0 h 7065"/>
                <a:gd name="T32" fmla="*/ 0 w 5957"/>
                <a:gd name="T33" fmla="*/ 0 h 7065"/>
                <a:gd name="T34" fmla="*/ 0 w 5957"/>
                <a:gd name="T35" fmla="*/ 0 h 7065"/>
                <a:gd name="T36" fmla="*/ 0 w 5957"/>
                <a:gd name="T37" fmla="*/ 0 h 7065"/>
                <a:gd name="T38" fmla="*/ 0 w 5957"/>
                <a:gd name="T39" fmla="*/ 0 h 7065"/>
                <a:gd name="T40" fmla="*/ 0 w 5957"/>
                <a:gd name="T41" fmla="*/ 0 h 7065"/>
                <a:gd name="T42" fmla="*/ 0 w 5957"/>
                <a:gd name="T43" fmla="*/ 0 h 7065"/>
                <a:gd name="T44" fmla="*/ 0 w 5957"/>
                <a:gd name="T45" fmla="*/ 0 h 7065"/>
                <a:gd name="T46" fmla="*/ 0 w 5957"/>
                <a:gd name="T47" fmla="*/ 0 h 7065"/>
                <a:gd name="T48" fmla="*/ 0 w 5957"/>
                <a:gd name="T49" fmla="*/ 0 h 7065"/>
                <a:gd name="T50" fmla="*/ 0 w 5957"/>
                <a:gd name="T51" fmla="*/ 0 h 7065"/>
                <a:gd name="T52" fmla="*/ 0 w 5957"/>
                <a:gd name="T53" fmla="*/ 0 h 7065"/>
                <a:gd name="T54" fmla="*/ 0 w 5957"/>
                <a:gd name="T55" fmla="*/ 0 h 7065"/>
                <a:gd name="T56" fmla="*/ 0 w 5957"/>
                <a:gd name="T57" fmla="*/ 0 h 7065"/>
                <a:gd name="T58" fmla="*/ 0 w 5957"/>
                <a:gd name="T59" fmla="*/ 0 h 7065"/>
                <a:gd name="T60" fmla="*/ 0 w 5957"/>
                <a:gd name="T61" fmla="*/ 0 h 7065"/>
                <a:gd name="T62" fmla="*/ 0 w 5957"/>
                <a:gd name="T63" fmla="*/ 0 h 7065"/>
                <a:gd name="T64" fmla="*/ 0 w 5957"/>
                <a:gd name="T65" fmla="*/ 0 h 7065"/>
                <a:gd name="T66" fmla="*/ 0 w 5957"/>
                <a:gd name="T67" fmla="*/ 0 h 7065"/>
                <a:gd name="T68" fmla="*/ 0 w 5957"/>
                <a:gd name="T69" fmla="*/ 0 h 7065"/>
                <a:gd name="T70" fmla="*/ 0 w 5957"/>
                <a:gd name="T71" fmla="*/ 0 h 7065"/>
                <a:gd name="T72" fmla="*/ 0 w 5957"/>
                <a:gd name="T73" fmla="*/ 0 h 70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5"/>
                <a:gd name="T113" fmla="*/ 5957 w 5957"/>
                <a:gd name="T114" fmla="*/ 7065 h 70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5">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5" name="Freeform 374"/>
            <p:cNvSpPr>
              <a:spLocks/>
            </p:cNvSpPr>
            <p:nvPr/>
          </p:nvSpPr>
          <p:spPr bwMode="auto">
            <a:xfrm>
              <a:off x="1104" y="3024"/>
              <a:ext cx="162" cy="99"/>
            </a:xfrm>
            <a:custGeom>
              <a:avLst/>
              <a:gdLst>
                <a:gd name="T0" fmla="*/ 0 w 3562"/>
                <a:gd name="T1" fmla="*/ 0 h 1773"/>
                <a:gd name="T2" fmla="*/ 0 w 3562"/>
                <a:gd name="T3" fmla="*/ 0 h 1773"/>
                <a:gd name="T4" fmla="*/ 0 w 3562"/>
                <a:gd name="T5" fmla="*/ 0 h 1773"/>
                <a:gd name="T6" fmla="*/ 0 w 3562"/>
                <a:gd name="T7" fmla="*/ 0 h 1773"/>
                <a:gd name="T8" fmla="*/ 0 w 3562"/>
                <a:gd name="T9" fmla="*/ 0 h 1773"/>
                <a:gd name="T10" fmla="*/ 0 w 3562"/>
                <a:gd name="T11" fmla="*/ 0 h 1773"/>
                <a:gd name="T12" fmla="*/ 0 w 3562"/>
                <a:gd name="T13" fmla="*/ 0 h 1773"/>
                <a:gd name="T14" fmla="*/ 0 w 3562"/>
                <a:gd name="T15" fmla="*/ 0 h 1773"/>
                <a:gd name="T16" fmla="*/ 0 w 3562"/>
                <a:gd name="T17" fmla="*/ 0 h 1773"/>
                <a:gd name="T18" fmla="*/ 0 w 3562"/>
                <a:gd name="T19" fmla="*/ 0 h 1773"/>
                <a:gd name="T20" fmla="*/ 0 w 3562"/>
                <a:gd name="T21" fmla="*/ 0 h 1773"/>
                <a:gd name="T22" fmla="*/ 0 w 3562"/>
                <a:gd name="T23" fmla="*/ 0 h 1773"/>
                <a:gd name="T24" fmla="*/ 0 w 3562"/>
                <a:gd name="T25" fmla="*/ 0 h 1773"/>
                <a:gd name="T26" fmla="*/ 0 w 3562"/>
                <a:gd name="T27" fmla="*/ 0 h 1773"/>
                <a:gd name="T28" fmla="*/ 0 w 3562"/>
                <a:gd name="T29" fmla="*/ 0 h 1773"/>
                <a:gd name="T30" fmla="*/ 0 w 3562"/>
                <a:gd name="T31" fmla="*/ 0 h 1773"/>
                <a:gd name="T32" fmla="*/ 0 w 3562"/>
                <a:gd name="T33" fmla="*/ 0 h 1773"/>
                <a:gd name="T34" fmla="*/ 0 w 3562"/>
                <a:gd name="T35" fmla="*/ 0 h 1773"/>
                <a:gd name="T36" fmla="*/ 0 w 3562"/>
                <a:gd name="T37" fmla="*/ 0 h 1773"/>
                <a:gd name="T38" fmla="*/ 0 w 3562"/>
                <a:gd name="T39" fmla="*/ 0 h 1773"/>
                <a:gd name="T40" fmla="*/ 0 w 3562"/>
                <a:gd name="T41" fmla="*/ 0 h 17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2"/>
                <a:gd name="T64" fmla="*/ 0 h 1773"/>
                <a:gd name="T65" fmla="*/ 3562 w 3562"/>
                <a:gd name="T66" fmla="*/ 1773 h 17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2" h="1773">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6" name="Freeform 375"/>
            <p:cNvSpPr>
              <a:spLocks/>
            </p:cNvSpPr>
            <p:nvPr/>
          </p:nvSpPr>
          <p:spPr bwMode="auto">
            <a:xfrm>
              <a:off x="1104" y="3024"/>
              <a:ext cx="161" cy="97"/>
            </a:xfrm>
            <a:custGeom>
              <a:avLst/>
              <a:gdLst>
                <a:gd name="T0" fmla="*/ 0 w 3550"/>
                <a:gd name="T1" fmla="*/ 0 h 1748"/>
                <a:gd name="T2" fmla="*/ 0 w 3550"/>
                <a:gd name="T3" fmla="*/ 0 h 1748"/>
                <a:gd name="T4" fmla="*/ 0 w 3550"/>
                <a:gd name="T5" fmla="*/ 0 h 1748"/>
                <a:gd name="T6" fmla="*/ 0 w 3550"/>
                <a:gd name="T7" fmla="*/ 0 h 1748"/>
                <a:gd name="T8" fmla="*/ 0 w 3550"/>
                <a:gd name="T9" fmla="*/ 0 h 1748"/>
                <a:gd name="T10" fmla="*/ 0 w 3550"/>
                <a:gd name="T11" fmla="*/ 0 h 1748"/>
                <a:gd name="T12" fmla="*/ 0 w 3550"/>
                <a:gd name="T13" fmla="*/ 0 h 1748"/>
                <a:gd name="T14" fmla="*/ 0 w 3550"/>
                <a:gd name="T15" fmla="*/ 0 h 1748"/>
                <a:gd name="T16" fmla="*/ 0 w 3550"/>
                <a:gd name="T17" fmla="*/ 0 h 1748"/>
                <a:gd name="T18" fmla="*/ 0 w 3550"/>
                <a:gd name="T19" fmla="*/ 0 h 1748"/>
                <a:gd name="T20" fmla="*/ 0 w 3550"/>
                <a:gd name="T21" fmla="*/ 0 h 1748"/>
                <a:gd name="T22" fmla="*/ 0 w 3550"/>
                <a:gd name="T23" fmla="*/ 0 h 1748"/>
                <a:gd name="T24" fmla="*/ 0 w 3550"/>
                <a:gd name="T25" fmla="*/ 0 h 1748"/>
                <a:gd name="T26" fmla="*/ 0 w 3550"/>
                <a:gd name="T27" fmla="*/ 0 h 1748"/>
                <a:gd name="T28" fmla="*/ 0 w 3550"/>
                <a:gd name="T29" fmla="*/ 0 h 1748"/>
                <a:gd name="T30" fmla="*/ 0 w 3550"/>
                <a:gd name="T31" fmla="*/ 0 h 1748"/>
                <a:gd name="T32" fmla="*/ 0 w 3550"/>
                <a:gd name="T33" fmla="*/ 0 h 1748"/>
                <a:gd name="T34" fmla="*/ 0 w 3550"/>
                <a:gd name="T35" fmla="*/ 0 h 1748"/>
                <a:gd name="T36" fmla="*/ 0 w 3550"/>
                <a:gd name="T37" fmla="*/ 0 h 1748"/>
                <a:gd name="T38" fmla="*/ 0 w 3550"/>
                <a:gd name="T39" fmla="*/ 0 h 1748"/>
                <a:gd name="T40" fmla="*/ 0 w 3550"/>
                <a:gd name="T41" fmla="*/ 0 h 1748"/>
                <a:gd name="T42" fmla="*/ 0 w 3550"/>
                <a:gd name="T43" fmla="*/ 0 h 1748"/>
                <a:gd name="T44" fmla="*/ 0 w 3550"/>
                <a:gd name="T45" fmla="*/ 0 h 1748"/>
                <a:gd name="T46" fmla="*/ 0 w 3550"/>
                <a:gd name="T47" fmla="*/ 0 h 1748"/>
                <a:gd name="T48" fmla="*/ 0 w 3550"/>
                <a:gd name="T49" fmla="*/ 0 h 1748"/>
                <a:gd name="T50" fmla="*/ 0 w 3550"/>
                <a:gd name="T51" fmla="*/ 0 h 1748"/>
                <a:gd name="T52" fmla="*/ 0 w 3550"/>
                <a:gd name="T53" fmla="*/ 0 h 1748"/>
                <a:gd name="T54" fmla="*/ 0 w 3550"/>
                <a:gd name="T55" fmla="*/ 0 h 1748"/>
                <a:gd name="T56" fmla="*/ 0 w 3550"/>
                <a:gd name="T57" fmla="*/ 0 h 1748"/>
                <a:gd name="T58" fmla="*/ 0 w 3550"/>
                <a:gd name="T59" fmla="*/ 0 h 1748"/>
                <a:gd name="T60" fmla="*/ 0 w 3550"/>
                <a:gd name="T61" fmla="*/ 0 h 1748"/>
                <a:gd name="T62" fmla="*/ 0 w 3550"/>
                <a:gd name="T63" fmla="*/ 0 h 1748"/>
                <a:gd name="T64" fmla="*/ 0 w 3550"/>
                <a:gd name="T65" fmla="*/ 0 h 1748"/>
                <a:gd name="T66" fmla="*/ 0 w 3550"/>
                <a:gd name="T67" fmla="*/ 0 h 1748"/>
                <a:gd name="T68" fmla="*/ 0 w 3550"/>
                <a:gd name="T69" fmla="*/ 0 h 1748"/>
                <a:gd name="T70" fmla="*/ 0 w 3550"/>
                <a:gd name="T71" fmla="*/ 0 h 1748"/>
                <a:gd name="T72" fmla="*/ 0 w 3550"/>
                <a:gd name="T73" fmla="*/ 0 h 1748"/>
                <a:gd name="T74" fmla="*/ 0 w 3550"/>
                <a:gd name="T75" fmla="*/ 0 h 1748"/>
                <a:gd name="T76" fmla="*/ 0 w 3550"/>
                <a:gd name="T77" fmla="*/ 0 h 1748"/>
                <a:gd name="T78" fmla="*/ 0 w 3550"/>
                <a:gd name="T79" fmla="*/ 0 h 1748"/>
                <a:gd name="T80" fmla="*/ 0 w 3550"/>
                <a:gd name="T81" fmla="*/ 0 h 1748"/>
                <a:gd name="T82" fmla="*/ 0 w 3550"/>
                <a:gd name="T83" fmla="*/ 0 h 1748"/>
                <a:gd name="T84" fmla="*/ 0 w 3550"/>
                <a:gd name="T85" fmla="*/ 0 h 1748"/>
                <a:gd name="T86" fmla="*/ 0 w 3550"/>
                <a:gd name="T87" fmla="*/ 0 h 1748"/>
                <a:gd name="T88" fmla="*/ 0 w 3550"/>
                <a:gd name="T89" fmla="*/ 0 h 1748"/>
                <a:gd name="T90" fmla="*/ 0 w 3550"/>
                <a:gd name="T91" fmla="*/ 0 h 1748"/>
                <a:gd name="T92" fmla="*/ 0 w 3550"/>
                <a:gd name="T93" fmla="*/ 0 h 1748"/>
                <a:gd name="T94" fmla="*/ 0 w 3550"/>
                <a:gd name="T95" fmla="*/ 0 h 17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50"/>
                <a:gd name="T145" fmla="*/ 0 h 1748"/>
                <a:gd name="T146" fmla="*/ 3550 w 3550"/>
                <a:gd name="T147" fmla="*/ 1748 h 17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50" h="1748">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7" name="Freeform 376"/>
            <p:cNvSpPr>
              <a:spLocks/>
            </p:cNvSpPr>
            <p:nvPr/>
          </p:nvSpPr>
          <p:spPr bwMode="auto">
            <a:xfrm>
              <a:off x="1104" y="3024"/>
              <a:ext cx="161" cy="96"/>
            </a:xfrm>
            <a:custGeom>
              <a:avLst/>
              <a:gdLst>
                <a:gd name="T0" fmla="*/ 0 w 3539"/>
                <a:gd name="T1" fmla="*/ 0 h 1724"/>
                <a:gd name="T2" fmla="*/ 0 w 3539"/>
                <a:gd name="T3" fmla="*/ 0 h 1724"/>
                <a:gd name="T4" fmla="*/ 0 w 3539"/>
                <a:gd name="T5" fmla="*/ 0 h 1724"/>
                <a:gd name="T6" fmla="*/ 0 w 3539"/>
                <a:gd name="T7" fmla="*/ 0 h 1724"/>
                <a:gd name="T8" fmla="*/ 0 w 3539"/>
                <a:gd name="T9" fmla="*/ 0 h 1724"/>
                <a:gd name="T10" fmla="*/ 0 w 3539"/>
                <a:gd name="T11" fmla="*/ 0 h 1724"/>
                <a:gd name="T12" fmla="*/ 0 w 3539"/>
                <a:gd name="T13" fmla="*/ 0 h 1724"/>
                <a:gd name="T14" fmla="*/ 0 w 3539"/>
                <a:gd name="T15" fmla="*/ 0 h 1724"/>
                <a:gd name="T16" fmla="*/ 0 w 3539"/>
                <a:gd name="T17" fmla="*/ 0 h 1724"/>
                <a:gd name="T18" fmla="*/ 0 w 3539"/>
                <a:gd name="T19" fmla="*/ 0 h 1724"/>
                <a:gd name="T20" fmla="*/ 0 w 3539"/>
                <a:gd name="T21" fmla="*/ 0 h 1724"/>
                <a:gd name="T22" fmla="*/ 0 w 3539"/>
                <a:gd name="T23" fmla="*/ 0 h 1724"/>
                <a:gd name="T24" fmla="*/ 0 w 3539"/>
                <a:gd name="T25" fmla="*/ 0 h 1724"/>
                <a:gd name="T26" fmla="*/ 0 w 3539"/>
                <a:gd name="T27" fmla="*/ 0 h 1724"/>
                <a:gd name="T28" fmla="*/ 0 w 3539"/>
                <a:gd name="T29" fmla="*/ 0 h 1724"/>
                <a:gd name="T30" fmla="*/ 0 w 3539"/>
                <a:gd name="T31" fmla="*/ 0 h 1724"/>
                <a:gd name="T32" fmla="*/ 0 w 3539"/>
                <a:gd name="T33" fmla="*/ 0 h 1724"/>
                <a:gd name="T34" fmla="*/ 0 w 3539"/>
                <a:gd name="T35" fmla="*/ 0 h 1724"/>
                <a:gd name="T36" fmla="*/ 0 w 3539"/>
                <a:gd name="T37" fmla="*/ 0 h 1724"/>
                <a:gd name="T38" fmla="*/ 0 w 3539"/>
                <a:gd name="T39" fmla="*/ 0 h 1724"/>
                <a:gd name="T40" fmla="*/ 0 w 3539"/>
                <a:gd name="T41" fmla="*/ 0 h 1724"/>
                <a:gd name="T42" fmla="*/ 0 w 3539"/>
                <a:gd name="T43" fmla="*/ 0 h 1724"/>
                <a:gd name="T44" fmla="*/ 0 w 3539"/>
                <a:gd name="T45" fmla="*/ 0 h 1724"/>
                <a:gd name="T46" fmla="*/ 0 w 3539"/>
                <a:gd name="T47" fmla="*/ 0 h 1724"/>
                <a:gd name="T48" fmla="*/ 0 w 3539"/>
                <a:gd name="T49" fmla="*/ 0 h 1724"/>
                <a:gd name="T50" fmla="*/ 0 w 3539"/>
                <a:gd name="T51" fmla="*/ 0 h 1724"/>
                <a:gd name="T52" fmla="*/ 0 w 3539"/>
                <a:gd name="T53" fmla="*/ 0 h 1724"/>
                <a:gd name="T54" fmla="*/ 0 w 3539"/>
                <a:gd name="T55" fmla="*/ 0 h 1724"/>
                <a:gd name="T56" fmla="*/ 0 w 3539"/>
                <a:gd name="T57" fmla="*/ 0 h 1724"/>
                <a:gd name="T58" fmla="*/ 0 w 3539"/>
                <a:gd name="T59" fmla="*/ 0 h 1724"/>
                <a:gd name="T60" fmla="*/ 0 w 3539"/>
                <a:gd name="T61" fmla="*/ 0 h 1724"/>
                <a:gd name="T62" fmla="*/ 0 w 3539"/>
                <a:gd name="T63" fmla="*/ 0 h 1724"/>
                <a:gd name="T64" fmla="*/ 0 w 3539"/>
                <a:gd name="T65" fmla="*/ 0 h 1724"/>
                <a:gd name="T66" fmla="*/ 0 w 3539"/>
                <a:gd name="T67" fmla="*/ 0 h 1724"/>
                <a:gd name="T68" fmla="*/ 0 w 3539"/>
                <a:gd name="T69" fmla="*/ 0 h 1724"/>
                <a:gd name="T70" fmla="*/ 0 w 3539"/>
                <a:gd name="T71" fmla="*/ 0 h 1724"/>
                <a:gd name="T72" fmla="*/ 0 w 3539"/>
                <a:gd name="T73" fmla="*/ 0 h 1724"/>
                <a:gd name="T74" fmla="*/ 0 w 3539"/>
                <a:gd name="T75" fmla="*/ 0 h 1724"/>
                <a:gd name="T76" fmla="*/ 0 w 3539"/>
                <a:gd name="T77" fmla="*/ 0 h 1724"/>
                <a:gd name="T78" fmla="*/ 0 w 3539"/>
                <a:gd name="T79" fmla="*/ 0 h 1724"/>
                <a:gd name="T80" fmla="*/ 0 w 3539"/>
                <a:gd name="T81" fmla="*/ 0 h 1724"/>
                <a:gd name="T82" fmla="*/ 0 w 3539"/>
                <a:gd name="T83" fmla="*/ 0 h 1724"/>
                <a:gd name="T84" fmla="*/ 0 w 3539"/>
                <a:gd name="T85" fmla="*/ 0 h 1724"/>
                <a:gd name="T86" fmla="*/ 0 w 3539"/>
                <a:gd name="T87" fmla="*/ 0 h 1724"/>
                <a:gd name="T88" fmla="*/ 0 w 3539"/>
                <a:gd name="T89" fmla="*/ 0 h 1724"/>
                <a:gd name="T90" fmla="*/ 0 w 3539"/>
                <a:gd name="T91" fmla="*/ 0 h 1724"/>
                <a:gd name="T92" fmla="*/ 0 w 3539"/>
                <a:gd name="T93" fmla="*/ 0 h 1724"/>
                <a:gd name="T94" fmla="*/ 0 w 3539"/>
                <a:gd name="T95" fmla="*/ 0 h 17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39"/>
                <a:gd name="T145" fmla="*/ 0 h 1724"/>
                <a:gd name="T146" fmla="*/ 3539 w 3539"/>
                <a:gd name="T147" fmla="*/ 1724 h 17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39" h="1724">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8" name="Freeform 377"/>
            <p:cNvSpPr>
              <a:spLocks/>
            </p:cNvSpPr>
            <p:nvPr/>
          </p:nvSpPr>
          <p:spPr bwMode="auto">
            <a:xfrm>
              <a:off x="1104" y="3024"/>
              <a:ext cx="160" cy="94"/>
            </a:xfrm>
            <a:custGeom>
              <a:avLst/>
              <a:gdLst>
                <a:gd name="T0" fmla="*/ 0 w 3526"/>
                <a:gd name="T1" fmla="*/ 0 h 1698"/>
                <a:gd name="T2" fmla="*/ 0 w 3526"/>
                <a:gd name="T3" fmla="*/ 0 h 1698"/>
                <a:gd name="T4" fmla="*/ 0 w 3526"/>
                <a:gd name="T5" fmla="*/ 0 h 1698"/>
                <a:gd name="T6" fmla="*/ 0 w 3526"/>
                <a:gd name="T7" fmla="*/ 0 h 1698"/>
                <a:gd name="T8" fmla="*/ 0 w 3526"/>
                <a:gd name="T9" fmla="*/ 0 h 1698"/>
                <a:gd name="T10" fmla="*/ 0 w 3526"/>
                <a:gd name="T11" fmla="*/ 0 h 1698"/>
                <a:gd name="T12" fmla="*/ 0 w 3526"/>
                <a:gd name="T13" fmla="*/ 0 h 1698"/>
                <a:gd name="T14" fmla="*/ 0 w 3526"/>
                <a:gd name="T15" fmla="*/ 0 h 1698"/>
                <a:gd name="T16" fmla="*/ 0 w 3526"/>
                <a:gd name="T17" fmla="*/ 0 h 1698"/>
                <a:gd name="T18" fmla="*/ 0 w 3526"/>
                <a:gd name="T19" fmla="*/ 0 h 1698"/>
                <a:gd name="T20" fmla="*/ 0 w 3526"/>
                <a:gd name="T21" fmla="*/ 0 h 1698"/>
                <a:gd name="T22" fmla="*/ 0 w 3526"/>
                <a:gd name="T23" fmla="*/ 0 h 1698"/>
                <a:gd name="T24" fmla="*/ 0 w 3526"/>
                <a:gd name="T25" fmla="*/ 0 h 1698"/>
                <a:gd name="T26" fmla="*/ 0 w 3526"/>
                <a:gd name="T27" fmla="*/ 0 h 1698"/>
                <a:gd name="T28" fmla="*/ 0 w 3526"/>
                <a:gd name="T29" fmla="*/ 0 h 1698"/>
                <a:gd name="T30" fmla="*/ 0 w 3526"/>
                <a:gd name="T31" fmla="*/ 0 h 1698"/>
                <a:gd name="T32" fmla="*/ 0 w 3526"/>
                <a:gd name="T33" fmla="*/ 0 h 1698"/>
                <a:gd name="T34" fmla="*/ 0 w 3526"/>
                <a:gd name="T35" fmla="*/ 0 h 1698"/>
                <a:gd name="T36" fmla="*/ 0 w 3526"/>
                <a:gd name="T37" fmla="*/ 0 h 1698"/>
                <a:gd name="T38" fmla="*/ 0 w 3526"/>
                <a:gd name="T39" fmla="*/ 0 h 1698"/>
                <a:gd name="T40" fmla="*/ 0 w 3526"/>
                <a:gd name="T41" fmla="*/ 0 h 1698"/>
                <a:gd name="T42" fmla="*/ 0 w 3526"/>
                <a:gd name="T43" fmla="*/ 0 h 1698"/>
                <a:gd name="T44" fmla="*/ 0 w 3526"/>
                <a:gd name="T45" fmla="*/ 0 h 1698"/>
                <a:gd name="T46" fmla="*/ 0 w 3526"/>
                <a:gd name="T47" fmla="*/ 0 h 1698"/>
                <a:gd name="T48" fmla="*/ 0 w 3526"/>
                <a:gd name="T49" fmla="*/ 0 h 1698"/>
                <a:gd name="T50" fmla="*/ 0 w 3526"/>
                <a:gd name="T51" fmla="*/ 0 h 1698"/>
                <a:gd name="T52" fmla="*/ 0 w 3526"/>
                <a:gd name="T53" fmla="*/ 0 h 1698"/>
                <a:gd name="T54" fmla="*/ 0 w 3526"/>
                <a:gd name="T55" fmla="*/ 0 h 1698"/>
                <a:gd name="T56" fmla="*/ 0 w 3526"/>
                <a:gd name="T57" fmla="*/ 0 h 1698"/>
                <a:gd name="T58" fmla="*/ 0 w 3526"/>
                <a:gd name="T59" fmla="*/ 0 h 1698"/>
                <a:gd name="T60" fmla="*/ 0 w 3526"/>
                <a:gd name="T61" fmla="*/ 0 h 1698"/>
                <a:gd name="T62" fmla="*/ 0 w 3526"/>
                <a:gd name="T63" fmla="*/ 0 h 1698"/>
                <a:gd name="T64" fmla="*/ 0 w 3526"/>
                <a:gd name="T65" fmla="*/ 0 h 1698"/>
                <a:gd name="T66" fmla="*/ 0 w 3526"/>
                <a:gd name="T67" fmla="*/ 0 h 1698"/>
                <a:gd name="T68" fmla="*/ 0 w 3526"/>
                <a:gd name="T69" fmla="*/ 0 h 1698"/>
                <a:gd name="T70" fmla="*/ 0 w 3526"/>
                <a:gd name="T71" fmla="*/ 0 h 1698"/>
                <a:gd name="T72" fmla="*/ 0 w 3526"/>
                <a:gd name="T73" fmla="*/ 0 h 1698"/>
                <a:gd name="T74" fmla="*/ 0 w 3526"/>
                <a:gd name="T75" fmla="*/ 0 h 1698"/>
                <a:gd name="T76" fmla="*/ 0 w 3526"/>
                <a:gd name="T77" fmla="*/ 0 h 1698"/>
                <a:gd name="T78" fmla="*/ 0 w 3526"/>
                <a:gd name="T79" fmla="*/ 0 h 1698"/>
                <a:gd name="T80" fmla="*/ 0 w 3526"/>
                <a:gd name="T81" fmla="*/ 0 h 1698"/>
                <a:gd name="T82" fmla="*/ 0 w 3526"/>
                <a:gd name="T83" fmla="*/ 0 h 1698"/>
                <a:gd name="T84" fmla="*/ 0 w 3526"/>
                <a:gd name="T85" fmla="*/ 0 h 1698"/>
                <a:gd name="T86" fmla="*/ 0 w 3526"/>
                <a:gd name="T87" fmla="*/ 0 h 16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26"/>
                <a:gd name="T133" fmla="*/ 0 h 1698"/>
                <a:gd name="T134" fmla="*/ 3526 w 3526"/>
                <a:gd name="T135" fmla="*/ 1698 h 16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26" h="1698">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89" name="Freeform 378"/>
            <p:cNvSpPr>
              <a:spLocks/>
            </p:cNvSpPr>
            <p:nvPr/>
          </p:nvSpPr>
          <p:spPr bwMode="auto">
            <a:xfrm>
              <a:off x="1104" y="3024"/>
              <a:ext cx="160" cy="93"/>
            </a:xfrm>
            <a:custGeom>
              <a:avLst/>
              <a:gdLst>
                <a:gd name="T0" fmla="*/ 0 w 3515"/>
                <a:gd name="T1" fmla="*/ 0 h 1674"/>
                <a:gd name="T2" fmla="*/ 0 w 3515"/>
                <a:gd name="T3" fmla="*/ 0 h 1674"/>
                <a:gd name="T4" fmla="*/ 0 w 3515"/>
                <a:gd name="T5" fmla="*/ 0 h 1674"/>
                <a:gd name="T6" fmla="*/ 0 w 3515"/>
                <a:gd name="T7" fmla="*/ 0 h 1674"/>
                <a:gd name="T8" fmla="*/ 0 w 3515"/>
                <a:gd name="T9" fmla="*/ 0 h 1674"/>
                <a:gd name="T10" fmla="*/ 0 w 3515"/>
                <a:gd name="T11" fmla="*/ 0 h 1674"/>
                <a:gd name="T12" fmla="*/ 0 w 3515"/>
                <a:gd name="T13" fmla="*/ 0 h 1674"/>
                <a:gd name="T14" fmla="*/ 0 w 3515"/>
                <a:gd name="T15" fmla="*/ 0 h 1674"/>
                <a:gd name="T16" fmla="*/ 0 w 3515"/>
                <a:gd name="T17" fmla="*/ 0 h 1674"/>
                <a:gd name="T18" fmla="*/ 0 w 3515"/>
                <a:gd name="T19" fmla="*/ 0 h 1674"/>
                <a:gd name="T20" fmla="*/ 0 w 3515"/>
                <a:gd name="T21" fmla="*/ 0 h 1674"/>
                <a:gd name="T22" fmla="*/ 0 w 3515"/>
                <a:gd name="T23" fmla="*/ 0 h 1674"/>
                <a:gd name="T24" fmla="*/ 0 w 3515"/>
                <a:gd name="T25" fmla="*/ 0 h 1674"/>
                <a:gd name="T26" fmla="*/ 0 w 3515"/>
                <a:gd name="T27" fmla="*/ 0 h 1674"/>
                <a:gd name="T28" fmla="*/ 0 w 3515"/>
                <a:gd name="T29" fmla="*/ 0 h 1674"/>
                <a:gd name="T30" fmla="*/ 0 w 3515"/>
                <a:gd name="T31" fmla="*/ 0 h 1674"/>
                <a:gd name="T32" fmla="*/ 0 w 3515"/>
                <a:gd name="T33" fmla="*/ 0 h 1674"/>
                <a:gd name="T34" fmla="*/ 0 w 3515"/>
                <a:gd name="T35" fmla="*/ 0 h 1674"/>
                <a:gd name="T36" fmla="*/ 0 w 3515"/>
                <a:gd name="T37" fmla="*/ 0 h 1674"/>
                <a:gd name="T38" fmla="*/ 0 w 3515"/>
                <a:gd name="T39" fmla="*/ 0 h 1674"/>
                <a:gd name="T40" fmla="*/ 0 w 3515"/>
                <a:gd name="T41" fmla="*/ 0 h 1674"/>
                <a:gd name="T42" fmla="*/ 0 w 3515"/>
                <a:gd name="T43" fmla="*/ 0 h 1674"/>
                <a:gd name="T44" fmla="*/ 0 w 3515"/>
                <a:gd name="T45" fmla="*/ 0 h 1674"/>
                <a:gd name="T46" fmla="*/ 0 w 3515"/>
                <a:gd name="T47" fmla="*/ 0 h 1674"/>
                <a:gd name="T48" fmla="*/ 0 w 3515"/>
                <a:gd name="T49" fmla="*/ 0 h 1674"/>
                <a:gd name="T50" fmla="*/ 0 w 3515"/>
                <a:gd name="T51" fmla="*/ 0 h 1674"/>
                <a:gd name="T52" fmla="*/ 0 w 3515"/>
                <a:gd name="T53" fmla="*/ 0 h 1674"/>
                <a:gd name="T54" fmla="*/ 0 w 3515"/>
                <a:gd name="T55" fmla="*/ 0 h 1674"/>
                <a:gd name="T56" fmla="*/ 0 w 3515"/>
                <a:gd name="T57" fmla="*/ 0 h 1674"/>
                <a:gd name="T58" fmla="*/ 0 w 3515"/>
                <a:gd name="T59" fmla="*/ 0 h 1674"/>
                <a:gd name="T60" fmla="*/ 0 w 3515"/>
                <a:gd name="T61" fmla="*/ 0 h 1674"/>
                <a:gd name="T62" fmla="*/ 0 w 3515"/>
                <a:gd name="T63" fmla="*/ 0 h 1674"/>
                <a:gd name="T64" fmla="*/ 0 w 3515"/>
                <a:gd name="T65" fmla="*/ 0 h 1674"/>
                <a:gd name="T66" fmla="*/ 0 w 3515"/>
                <a:gd name="T67" fmla="*/ 0 h 1674"/>
                <a:gd name="T68" fmla="*/ 0 w 3515"/>
                <a:gd name="T69" fmla="*/ 0 h 1674"/>
                <a:gd name="T70" fmla="*/ 0 w 3515"/>
                <a:gd name="T71" fmla="*/ 0 h 1674"/>
                <a:gd name="T72" fmla="*/ 0 w 3515"/>
                <a:gd name="T73" fmla="*/ 0 h 1674"/>
                <a:gd name="T74" fmla="*/ 0 w 3515"/>
                <a:gd name="T75" fmla="*/ 0 h 1674"/>
                <a:gd name="T76" fmla="*/ 0 w 3515"/>
                <a:gd name="T77" fmla="*/ 0 h 1674"/>
                <a:gd name="T78" fmla="*/ 0 w 3515"/>
                <a:gd name="T79" fmla="*/ 0 h 1674"/>
                <a:gd name="T80" fmla="*/ 0 w 3515"/>
                <a:gd name="T81" fmla="*/ 0 h 1674"/>
                <a:gd name="T82" fmla="*/ 0 w 3515"/>
                <a:gd name="T83" fmla="*/ 0 h 1674"/>
                <a:gd name="T84" fmla="*/ 0 w 3515"/>
                <a:gd name="T85" fmla="*/ 0 h 1674"/>
                <a:gd name="T86" fmla="*/ 0 w 3515"/>
                <a:gd name="T87" fmla="*/ 0 h 1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15"/>
                <a:gd name="T133" fmla="*/ 0 h 1674"/>
                <a:gd name="T134" fmla="*/ 3515 w 3515"/>
                <a:gd name="T135" fmla="*/ 1674 h 1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15" h="1674">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0" name="Freeform 379"/>
            <p:cNvSpPr>
              <a:spLocks/>
            </p:cNvSpPr>
            <p:nvPr/>
          </p:nvSpPr>
          <p:spPr bwMode="auto">
            <a:xfrm>
              <a:off x="1104" y="3024"/>
              <a:ext cx="159" cy="92"/>
            </a:xfrm>
            <a:custGeom>
              <a:avLst/>
              <a:gdLst>
                <a:gd name="T0" fmla="*/ 0 w 3503"/>
                <a:gd name="T1" fmla="*/ 0 h 1649"/>
                <a:gd name="T2" fmla="*/ 0 w 3503"/>
                <a:gd name="T3" fmla="*/ 0 h 1649"/>
                <a:gd name="T4" fmla="*/ 0 w 3503"/>
                <a:gd name="T5" fmla="*/ 0 h 1649"/>
                <a:gd name="T6" fmla="*/ 0 w 3503"/>
                <a:gd name="T7" fmla="*/ 0 h 1649"/>
                <a:gd name="T8" fmla="*/ 0 w 3503"/>
                <a:gd name="T9" fmla="*/ 0 h 1649"/>
                <a:gd name="T10" fmla="*/ 0 w 3503"/>
                <a:gd name="T11" fmla="*/ 0 h 1649"/>
                <a:gd name="T12" fmla="*/ 0 w 3503"/>
                <a:gd name="T13" fmla="*/ 0 h 1649"/>
                <a:gd name="T14" fmla="*/ 0 w 3503"/>
                <a:gd name="T15" fmla="*/ 0 h 1649"/>
                <a:gd name="T16" fmla="*/ 0 w 3503"/>
                <a:gd name="T17" fmla="*/ 0 h 1649"/>
                <a:gd name="T18" fmla="*/ 0 w 3503"/>
                <a:gd name="T19" fmla="*/ 0 h 1649"/>
                <a:gd name="T20" fmla="*/ 0 w 3503"/>
                <a:gd name="T21" fmla="*/ 0 h 1649"/>
                <a:gd name="T22" fmla="*/ 0 w 3503"/>
                <a:gd name="T23" fmla="*/ 0 h 1649"/>
                <a:gd name="T24" fmla="*/ 0 w 3503"/>
                <a:gd name="T25" fmla="*/ 0 h 1649"/>
                <a:gd name="T26" fmla="*/ 0 w 3503"/>
                <a:gd name="T27" fmla="*/ 0 h 1649"/>
                <a:gd name="T28" fmla="*/ 0 w 3503"/>
                <a:gd name="T29" fmla="*/ 0 h 1649"/>
                <a:gd name="T30" fmla="*/ 0 w 3503"/>
                <a:gd name="T31" fmla="*/ 0 h 1649"/>
                <a:gd name="T32" fmla="*/ 0 w 3503"/>
                <a:gd name="T33" fmla="*/ 0 h 1649"/>
                <a:gd name="T34" fmla="*/ 0 w 3503"/>
                <a:gd name="T35" fmla="*/ 0 h 1649"/>
                <a:gd name="T36" fmla="*/ 0 w 3503"/>
                <a:gd name="T37" fmla="*/ 0 h 1649"/>
                <a:gd name="T38" fmla="*/ 0 w 3503"/>
                <a:gd name="T39" fmla="*/ 0 h 1649"/>
                <a:gd name="T40" fmla="*/ 0 w 3503"/>
                <a:gd name="T41" fmla="*/ 0 h 16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03"/>
                <a:gd name="T64" fmla="*/ 0 h 1649"/>
                <a:gd name="T65" fmla="*/ 3503 w 3503"/>
                <a:gd name="T66" fmla="*/ 1649 h 16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03" h="1649">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1" name="Freeform 380"/>
            <p:cNvSpPr>
              <a:spLocks/>
            </p:cNvSpPr>
            <p:nvPr/>
          </p:nvSpPr>
          <p:spPr bwMode="auto">
            <a:xfrm>
              <a:off x="1277" y="3064"/>
              <a:ext cx="2" cy="3"/>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2" name="Freeform 381"/>
            <p:cNvSpPr>
              <a:spLocks/>
            </p:cNvSpPr>
            <p:nvPr/>
          </p:nvSpPr>
          <p:spPr bwMode="auto">
            <a:xfrm>
              <a:off x="1118" y="3064"/>
              <a:ext cx="160" cy="90"/>
            </a:xfrm>
            <a:custGeom>
              <a:avLst/>
              <a:gdLst>
                <a:gd name="T0" fmla="*/ 0 w 3529"/>
                <a:gd name="T1" fmla="*/ 0 h 1614"/>
                <a:gd name="T2" fmla="*/ 0 w 3529"/>
                <a:gd name="T3" fmla="*/ 0 h 1614"/>
                <a:gd name="T4" fmla="*/ 0 w 3529"/>
                <a:gd name="T5" fmla="*/ 0 h 1614"/>
                <a:gd name="T6" fmla="*/ 0 w 3529"/>
                <a:gd name="T7" fmla="*/ 0 h 1614"/>
                <a:gd name="T8" fmla="*/ 0 w 3529"/>
                <a:gd name="T9" fmla="*/ 0 h 1614"/>
                <a:gd name="T10" fmla="*/ 0 w 3529"/>
                <a:gd name="T11" fmla="*/ 0 h 1614"/>
                <a:gd name="T12" fmla="*/ 0 60000 65536"/>
                <a:gd name="T13" fmla="*/ 0 60000 65536"/>
                <a:gd name="T14" fmla="*/ 0 60000 65536"/>
                <a:gd name="T15" fmla="*/ 0 60000 65536"/>
                <a:gd name="T16" fmla="*/ 0 60000 65536"/>
                <a:gd name="T17" fmla="*/ 0 60000 65536"/>
                <a:gd name="T18" fmla="*/ 0 w 3529"/>
                <a:gd name="T19" fmla="*/ 0 h 1614"/>
                <a:gd name="T20" fmla="*/ 3529 w 3529"/>
                <a:gd name="T21" fmla="*/ 1614 h 1614"/>
              </a:gdLst>
              <a:ahLst/>
              <a:cxnLst>
                <a:cxn ang="T12">
                  <a:pos x="T0" y="T1"/>
                </a:cxn>
                <a:cxn ang="T13">
                  <a:pos x="T2" y="T3"/>
                </a:cxn>
                <a:cxn ang="T14">
                  <a:pos x="T4" y="T5"/>
                </a:cxn>
                <a:cxn ang="T15">
                  <a:pos x="T6" y="T7"/>
                </a:cxn>
                <a:cxn ang="T16">
                  <a:pos x="T8" y="T9"/>
                </a:cxn>
                <a:cxn ang="T17">
                  <a:pos x="T10" y="T11"/>
                </a:cxn>
              </a:cxnLst>
              <a:rect l="T18" t="T19" r="T20" b="T21"/>
              <a:pathLst>
                <a:path w="3529" h="1614">
                  <a:moveTo>
                    <a:pt x="8" y="1596"/>
                  </a:moveTo>
                  <a:lnTo>
                    <a:pt x="0" y="1577"/>
                  </a:lnTo>
                  <a:lnTo>
                    <a:pt x="3513" y="0"/>
                  </a:lnTo>
                  <a:lnTo>
                    <a:pt x="3529" y="38"/>
                  </a:lnTo>
                  <a:lnTo>
                    <a:pt x="16" y="1614"/>
                  </a:lnTo>
                  <a:lnTo>
                    <a:pt x="8" y="1596"/>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3" name="Freeform 382"/>
            <p:cNvSpPr>
              <a:spLocks/>
            </p:cNvSpPr>
            <p:nvPr/>
          </p:nvSpPr>
          <p:spPr bwMode="auto">
            <a:xfrm>
              <a:off x="1117" y="3152"/>
              <a:ext cx="1"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4" name="Freeform 383"/>
            <p:cNvSpPr>
              <a:spLocks/>
            </p:cNvSpPr>
            <p:nvPr/>
          </p:nvSpPr>
          <p:spPr bwMode="auto">
            <a:xfrm>
              <a:off x="1281" y="3075"/>
              <a:ext cx="2"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5" name="Freeform 384"/>
            <p:cNvSpPr>
              <a:spLocks/>
            </p:cNvSpPr>
            <p:nvPr/>
          </p:nvSpPr>
          <p:spPr bwMode="auto">
            <a:xfrm>
              <a:off x="1121" y="3075"/>
              <a:ext cx="161" cy="91"/>
            </a:xfrm>
            <a:custGeom>
              <a:avLst/>
              <a:gdLst>
                <a:gd name="T0" fmla="*/ 0 w 3547"/>
                <a:gd name="T1" fmla="*/ 0 h 1633"/>
                <a:gd name="T2" fmla="*/ 0 w 3547"/>
                <a:gd name="T3" fmla="*/ 0 h 1633"/>
                <a:gd name="T4" fmla="*/ 0 w 3547"/>
                <a:gd name="T5" fmla="*/ 0 h 1633"/>
                <a:gd name="T6" fmla="*/ 0 w 3547"/>
                <a:gd name="T7" fmla="*/ 0 h 1633"/>
                <a:gd name="T8" fmla="*/ 0 w 3547"/>
                <a:gd name="T9" fmla="*/ 0 h 1633"/>
                <a:gd name="T10" fmla="*/ 0 w 3547"/>
                <a:gd name="T11" fmla="*/ 0 h 1633"/>
                <a:gd name="T12" fmla="*/ 0 60000 65536"/>
                <a:gd name="T13" fmla="*/ 0 60000 65536"/>
                <a:gd name="T14" fmla="*/ 0 60000 65536"/>
                <a:gd name="T15" fmla="*/ 0 60000 65536"/>
                <a:gd name="T16" fmla="*/ 0 60000 65536"/>
                <a:gd name="T17" fmla="*/ 0 60000 65536"/>
                <a:gd name="T18" fmla="*/ 0 w 3547"/>
                <a:gd name="T19" fmla="*/ 0 h 1633"/>
                <a:gd name="T20" fmla="*/ 3547 w 3547"/>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3547" h="1633">
                  <a:moveTo>
                    <a:pt x="8" y="1614"/>
                  </a:moveTo>
                  <a:lnTo>
                    <a:pt x="0" y="1595"/>
                  </a:lnTo>
                  <a:lnTo>
                    <a:pt x="3531" y="0"/>
                  </a:lnTo>
                  <a:lnTo>
                    <a:pt x="3547" y="38"/>
                  </a:lnTo>
                  <a:lnTo>
                    <a:pt x="17" y="1633"/>
                  </a:lnTo>
                  <a:lnTo>
                    <a:pt x="8" y="161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6" name="Freeform 385"/>
            <p:cNvSpPr>
              <a:spLocks/>
            </p:cNvSpPr>
            <p:nvPr/>
          </p:nvSpPr>
          <p:spPr bwMode="auto">
            <a:xfrm>
              <a:off x="1120" y="3164"/>
              <a:ext cx="2" cy="2"/>
            </a:xfrm>
            <a:custGeom>
              <a:avLst/>
              <a:gdLst>
                <a:gd name="T0" fmla="*/ 0 w 29"/>
                <a:gd name="T1" fmla="*/ 0 h 40"/>
                <a:gd name="T2" fmla="*/ 0 w 29"/>
                <a:gd name="T3" fmla="*/ 0 h 40"/>
                <a:gd name="T4" fmla="*/ 0 w 29"/>
                <a:gd name="T5" fmla="*/ 0 h 40"/>
                <a:gd name="T6" fmla="*/ 0 w 29"/>
                <a:gd name="T7" fmla="*/ 0 h 40"/>
                <a:gd name="T8" fmla="*/ 0 w 29"/>
                <a:gd name="T9" fmla="*/ 0 h 40"/>
                <a:gd name="T10" fmla="*/ 0 w 29"/>
                <a:gd name="T11" fmla="*/ 0 h 40"/>
                <a:gd name="T12" fmla="*/ 0 w 29"/>
                <a:gd name="T13" fmla="*/ 0 h 40"/>
                <a:gd name="T14" fmla="*/ 0 w 29"/>
                <a:gd name="T15" fmla="*/ 0 h 40"/>
                <a:gd name="T16" fmla="*/ 0 w 29"/>
                <a:gd name="T17" fmla="*/ 0 h 40"/>
                <a:gd name="T18" fmla="*/ 0 w 29"/>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7" name="Freeform 386"/>
            <p:cNvSpPr>
              <a:spLocks/>
            </p:cNvSpPr>
            <p:nvPr/>
          </p:nvSpPr>
          <p:spPr bwMode="auto">
            <a:xfrm>
              <a:off x="1112" y="3169"/>
              <a:ext cx="50" cy="122"/>
            </a:xfrm>
            <a:custGeom>
              <a:avLst/>
              <a:gdLst>
                <a:gd name="T0" fmla="*/ 0 w 1103"/>
                <a:gd name="T1" fmla="*/ 0 h 2201"/>
                <a:gd name="T2" fmla="*/ 0 w 1103"/>
                <a:gd name="T3" fmla="*/ 0 h 2201"/>
                <a:gd name="T4" fmla="*/ 0 w 1103"/>
                <a:gd name="T5" fmla="*/ 0 h 2201"/>
                <a:gd name="T6" fmla="*/ 0 w 1103"/>
                <a:gd name="T7" fmla="*/ 0 h 2201"/>
                <a:gd name="T8" fmla="*/ 0 w 1103"/>
                <a:gd name="T9" fmla="*/ 0 h 2201"/>
                <a:gd name="T10" fmla="*/ 0 w 1103"/>
                <a:gd name="T11" fmla="*/ 0 h 2201"/>
                <a:gd name="T12" fmla="*/ 0 w 1103"/>
                <a:gd name="T13" fmla="*/ 0 h 2201"/>
                <a:gd name="T14" fmla="*/ 0 w 1103"/>
                <a:gd name="T15" fmla="*/ 0 h 2201"/>
                <a:gd name="T16" fmla="*/ 0 w 1103"/>
                <a:gd name="T17" fmla="*/ 0 h 2201"/>
                <a:gd name="T18" fmla="*/ 0 w 1103"/>
                <a:gd name="T19" fmla="*/ 0 h 2201"/>
                <a:gd name="T20" fmla="*/ 0 w 1103"/>
                <a:gd name="T21" fmla="*/ 0 h 2201"/>
                <a:gd name="T22" fmla="*/ 0 w 1103"/>
                <a:gd name="T23" fmla="*/ 0 h 2201"/>
                <a:gd name="T24" fmla="*/ 0 w 1103"/>
                <a:gd name="T25" fmla="*/ 0 h 2201"/>
                <a:gd name="T26" fmla="*/ 0 w 1103"/>
                <a:gd name="T27" fmla="*/ 0 h 2201"/>
                <a:gd name="T28" fmla="*/ 0 w 1103"/>
                <a:gd name="T29" fmla="*/ 0 h 2201"/>
                <a:gd name="T30" fmla="*/ 0 w 1103"/>
                <a:gd name="T31" fmla="*/ 0 h 2201"/>
                <a:gd name="T32" fmla="*/ 0 w 1103"/>
                <a:gd name="T33" fmla="*/ 0 h 2201"/>
                <a:gd name="T34" fmla="*/ 0 w 1103"/>
                <a:gd name="T35" fmla="*/ 0 h 2201"/>
                <a:gd name="T36" fmla="*/ 0 w 1103"/>
                <a:gd name="T37" fmla="*/ 0 h 2201"/>
                <a:gd name="T38" fmla="*/ 0 w 1103"/>
                <a:gd name="T39" fmla="*/ 0 h 2201"/>
                <a:gd name="T40" fmla="*/ 0 w 1103"/>
                <a:gd name="T41" fmla="*/ 0 h 2201"/>
                <a:gd name="T42" fmla="*/ 0 w 1103"/>
                <a:gd name="T43" fmla="*/ 0 h 2201"/>
                <a:gd name="T44" fmla="*/ 0 w 1103"/>
                <a:gd name="T45" fmla="*/ 0 h 2201"/>
                <a:gd name="T46" fmla="*/ 0 w 1103"/>
                <a:gd name="T47" fmla="*/ 0 h 2201"/>
                <a:gd name="T48" fmla="*/ 0 w 1103"/>
                <a:gd name="T49" fmla="*/ 0 h 2201"/>
                <a:gd name="T50" fmla="*/ 0 w 1103"/>
                <a:gd name="T51" fmla="*/ 0 h 2201"/>
                <a:gd name="T52" fmla="*/ 0 w 1103"/>
                <a:gd name="T53" fmla="*/ 0 h 2201"/>
                <a:gd name="T54" fmla="*/ 0 w 1103"/>
                <a:gd name="T55" fmla="*/ 0 h 2201"/>
                <a:gd name="T56" fmla="*/ 0 w 1103"/>
                <a:gd name="T57" fmla="*/ 0 h 2201"/>
                <a:gd name="T58" fmla="*/ 0 w 1103"/>
                <a:gd name="T59" fmla="*/ 0 h 2201"/>
                <a:gd name="T60" fmla="*/ 0 w 1103"/>
                <a:gd name="T61" fmla="*/ 0 h 2201"/>
                <a:gd name="T62" fmla="*/ 0 w 1103"/>
                <a:gd name="T63" fmla="*/ 0 h 2201"/>
                <a:gd name="T64" fmla="*/ 0 w 1103"/>
                <a:gd name="T65" fmla="*/ 0 h 2201"/>
                <a:gd name="T66" fmla="*/ 0 w 1103"/>
                <a:gd name="T67" fmla="*/ 0 h 2201"/>
                <a:gd name="T68" fmla="*/ 0 w 1103"/>
                <a:gd name="T69" fmla="*/ 0 h 2201"/>
                <a:gd name="T70" fmla="*/ 0 w 1103"/>
                <a:gd name="T71" fmla="*/ 0 h 2201"/>
                <a:gd name="T72" fmla="*/ 0 w 1103"/>
                <a:gd name="T73" fmla="*/ 0 h 2201"/>
                <a:gd name="T74" fmla="*/ 0 w 1103"/>
                <a:gd name="T75" fmla="*/ 0 h 2201"/>
                <a:gd name="T76" fmla="*/ 0 w 1103"/>
                <a:gd name="T77" fmla="*/ 0 h 2201"/>
                <a:gd name="T78" fmla="*/ 0 w 1103"/>
                <a:gd name="T79" fmla="*/ 0 h 2201"/>
                <a:gd name="T80" fmla="*/ 0 w 1103"/>
                <a:gd name="T81" fmla="*/ 0 h 2201"/>
                <a:gd name="T82" fmla="*/ 0 w 1103"/>
                <a:gd name="T83" fmla="*/ 0 h 2201"/>
                <a:gd name="T84" fmla="*/ 0 w 1103"/>
                <a:gd name="T85" fmla="*/ 0 h 2201"/>
                <a:gd name="T86" fmla="*/ 0 w 1103"/>
                <a:gd name="T87" fmla="*/ 0 h 2201"/>
                <a:gd name="T88" fmla="*/ 0 w 1103"/>
                <a:gd name="T89" fmla="*/ 0 h 2201"/>
                <a:gd name="T90" fmla="*/ 0 w 1103"/>
                <a:gd name="T91" fmla="*/ 0 h 2201"/>
                <a:gd name="T92" fmla="*/ 0 w 1103"/>
                <a:gd name="T93" fmla="*/ 0 h 2201"/>
                <a:gd name="T94" fmla="*/ 0 w 1103"/>
                <a:gd name="T95" fmla="*/ 0 h 2201"/>
                <a:gd name="T96" fmla="*/ 0 w 1103"/>
                <a:gd name="T97" fmla="*/ 0 h 2201"/>
                <a:gd name="T98" fmla="*/ 0 w 1103"/>
                <a:gd name="T99" fmla="*/ 0 h 2201"/>
                <a:gd name="T100" fmla="*/ 0 w 1103"/>
                <a:gd name="T101" fmla="*/ 0 h 2201"/>
                <a:gd name="T102" fmla="*/ 0 w 1103"/>
                <a:gd name="T103" fmla="*/ 0 h 2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1"/>
                <a:gd name="T158" fmla="*/ 1103 w 1103"/>
                <a:gd name="T159" fmla="*/ 2201 h 2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1">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8" name="Freeform 387"/>
            <p:cNvSpPr>
              <a:spLocks/>
            </p:cNvSpPr>
            <p:nvPr/>
          </p:nvSpPr>
          <p:spPr bwMode="auto">
            <a:xfrm>
              <a:off x="1111" y="3169"/>
              <a:ext cx="50" cy="122"/>
            </a:xfrm>
            <a:custGeom>
              <a:avLst/>
              <a:gdLst>
                <a:gd name="T0" fmla="*/ 0 w 1103"/>
                <a:gd name="T1" fmla="*/ 0 h 2202"/>
                <a:gd name="T2" fmla="*/ 0 w 1103"/>
                <a:gd name="T3" fmla="*/ 0 h 2202"/>
                <a:gd name="T4" fmla="*/ 0 w 1103"/>
                <a:gd name="T5" fmla="*/ 0 h 2202"/>
                <a:gd name="T6" fmla="*/ 0 w 1103"/>
                <a:gd name="T7" fmla="*/ 0 h 2202"/>
                <a:gd name="T8" fmla="*/ 0 w 1103"/>
                <a:gd name="T9" fmla="*/ 0 h 2202"/>
                <a:gd name="T10" fmla="*/ 0 w 1103"/>
                <a:gd name="T11" fmla="*/ 0 h 2202"/>
                <a:gd name="T12" fmla="*/ 0 w 1103"/>
                <a:gd name="T13" fmla="*/ 0 h 2202"/>
                <a:gd name="T14" fmla="*/ 0 w 1103"/>
                <a:gd name="T15" fmla="*/ 0 h 2202"/>
                <a:gd name="T16" fmla="*/ 0 w 1103"/>
                <a:gd name="T17" fmla="*/ 0 h 2202"/>
                <a:gd name="T18" fmla="*/ 0 w 1103"/>
                <a:gd name="T19" fmla="*/ 0 h 2202"/>
                <a:gd name="T20" fmla="*/ 0 w 1103"/>
                <a:gd name="T21" fmla="*/ 0 h 2202"/>
                <a:gd name="T22" fmla="*/ 0 w 1103"/>
                <a:gd name="T23" fmla="*/ 0 h 2202"/>
                <a:gd name="T24" fmla="*/ 0 w 1103"/>
                <a:gd name="T25" fmla="*/ 0 h 2202"/>
                <a:gd name="T26" fmla="*/ 0 w 1103"/>
                <a:gd name="T27" fmla="*/ 0 h 2202"/>
                <a:gd name="T28" fmla="*/ 0 w 1103"/>
                <a:gd name="T29" fmla="*/ 0 h 2202"/>
                <a:gd name="T30" fmla="*/ 0 w 1103"/>
                <a:gd name="T31" fmla="*/ 0 h 2202"/>
                <a:gd name="T32" fmla="*/ 0 w 1103"/>
                <a:gd name="T33" fmla="*/ 0 h 2202"/>
                <a:gd name="T34" fmla="*/ 0 w 1103"/>
                <a:gd name="T35" fmla="*/ 0 h 2202"/>
                <a:gd name="T36" fmla="*/ 0 w 1103"/>
                <a:gd name="T37" fmla="*/ 0 h 2202"/>
                <a:gd name="T38" fmla="*/ 0 w 1103"/>
                <a:gd name="T39" fmla="*/ 0 h 2202"/>
                <a:gd name="T40" fmla="*/ 0 w 1103"/>
                <a:gd name="T41" fmla="*/ 0 h 2202"/>
                <a:gd name="T42" fmla="*/ 0 w 1103"/>
                <a:gd name="T43" fmla="*/ 0 h 2202"/>
                <a:gd name="T44" fmla="*/ 0 w 1103"/>
                <a:gd name="T45" fmla="*/ 0 h 2202"/>
                <a:gd name="T46" fmla="*/ 0 w 1103"/>
                <a:gd name="T47" fmla="*/ 0 h 2202"/>
                <a:gd name="T48" fmla="*/ 0 w 1103"/>
                <a:gd name="T49" fmla="*/ 0 h 2202"/>
                <a:gd name="T50" fmla="*/ 0 w 1103"/>
                <a:gd name="T51" fmla="*/ 0 h 2202"/>
                <a:gd name="T52" fmla="*/ 0 w 1103"/>
                <a:gd name="T53" fmla="*/ 0 h 2202"/>
                <a:gd name="T54" fmla="*/ 0 w 1103"/>
                <a:gd name="T55" fmla="*/ 0 h 2202"/>
                <a:gd name="T56" fmla="*/ 0 w 1103"/>
                <a:gd name="T57" fmla="*/ 0 h 2202"/>
                <a:gd name="T58" fmla="*/ 0 w 1103"/>
                <a:gd name="T59" fmla="*/ 0 h 2202"/>
                <a:gd name="T60" fmla="*/ 0 w 1103"/>
                <a:gd name="T61" fmla="*/ 0 h 2202"/>
                <a:gd name="T62" fmla="*/ 0 w 1103"/>
                <a:gd name="T63" fmla="*/ 0 h 2202"/>
                <a:gd name="T64" fmla="*/ 0 w 1103"/>
                <a:gd name="T65" fmla="*/ 0 h 2202"/>
                <a:gd name="T66" fmla="*/ 0 w 1103"/>
                <a:gd name="T67" fmla="*/ 0 h 2202"/>
                <a:gd name="T68" fmla="*/ 0 w 1103"/>
                <a:gd name="T69" fmla="*/ 0 h 2202"/>
                <a:gd name="T70" fmla="*/ 0 w 1103"/>
                <a:gd name="T71" fmla="*/ 0 h 2202"/>
                <a:gd name="T72" fmla="*/ 0 w 1103"/>
                <a:gd name="T73" fmla="*/ 0 h 2202"/>
                <a:gd name="T74" fmla="*/ 0 w 1103"/>
                <a:gd name="T75" fmla="*/ 0 h 2202"/>
                <a:gd name="T76" fmla="*/ 0 w 1103"/>
                <a:gd name="T77" fmla="*/ 0 h 2202"/>
                <a:gd name="T78" fmla="*/ 0 w 1103"/>
                <a:gd name="T79" fmla="*/ 0 h 2202"/>
                <a:gd name="T80" fmla="*/ 0 w 1103"/>
                <a:gd name="T81" fmla="*/ 0 h 2202"/>
                <a:gd name="T82" fmla="*/ 0 w 1103"/>
                <a:gd name="T83" fmla="*/ 0 h 2202"/>
                <a:gd name="T84" fmla="*/ 0 w 1103"/>
                <a:gd name="T85" fmla="*/ 0 h 2202"/>
                <a:gd name="T86" fmla="*/ 0 w 1103"/>
                <a:gd name="T87" fmla="*/ 0 h 2202"/>
                <a:gd name="T88" fmla="*/ 0 w 1103"/>
                <a:gd name="T89" fmla="*/ 0 h 2202"/>
                <a:gd name="T90" fmla="*/ 0 w 1103"/>
                <a:gd name="T91" fmla="*/ 0 h 2202"/>
                <a:gd name="T92" fmla="*/ 0 w 1103"/>
                <a:gd name="T93" fmla="*/ 0 h 2202"/>
                <a:gd name="T94" fmla="*/ 0 w 1103"/>
                <a:gd name="T95" fmla="*/ 0 h 2202"/>
                <a:gd name="T96" fmla="*/ 0 w 1103"/>
                <a:gd name="T97" fmla="*/ 0 h 2202"/>
                <a:gd name="T98" fmla="*/ 0 w 1103"/>
                <a:gd name="T99" fmla="*/ 0 h 2202"/>
                <a:gd name="T100" fmla="*/ 0 w 1103"/>
                <a:gd name="T101" fmla="*/ 0 h 2202"/>
                <a:gd name="T102" fmla="*/ 0 w 1103"/>
                <a:gd name="T103" fmla="*/ 0 h 2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2"/>
                <a:gd name="T158" fmla="*/ 1103 w 1103"/>
                <a:gd name="T159" fmla="*/ 2202 h 2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2">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99" name="Freeform 388"/>
            <p:cNvSpPr>
              <a:spLocks/>
            </p:cNvSpPr>
            <p:nvPr/>
          </p:nvSpPr>
          <p:spPr bwMode="auto">
            <a:xfrm>
              <a:off x="1288" y="3074"/>
              <a:ext cx="52" cy="121"/>
            </a:xfrm>
            <a:custGeom>
              <a:avLst/>
              <a:gdLst>
                <a:gd name="T0" fmla="*/ 0 w 1133"/>
                <a:gd name="T1" fmla="*/ 0 h 2181"/>
                <a:gd name="T2" fmla="*/ 0 w 1133"/>
                <a:gd name="T3" fmla="*/ 0 h 2181"/>
                <a:gd name="T4" fmla="*/ 0 w 1133"/>
                <a:gd name="T5" fmla="*/ 0 h 2181"/>
                <a:gd name="T6" fmla="*/ 0 w 1133"/>
                <a:gd name="T7" fmla="*/ 0 h 2181"/>
                <a:gd name="T8" fmla="*/ 0 w 1133"/>
                <a:gd name="T9" fmla="*/ 0 h 2181"/>
                <a:gd name="T10" fmla="*/ 0 w 1133"/>
                <a:gd name="T11" fmla="*/ 0 h 2181"/>
                <a:gd name="T12" fmla="*/ 0 w 1133"/>
                <a:gd name="T13" fmla="*/ 0 h 2181"/>
                <a:gd name="T14" fmla="*/ 0 w 1133"/>
                <a:gd name="T15" fmla="*/ 0 h 2181"/>
                <a:gd name="T16" fmla="*/ 0 w 1133"/>
                <a:gd name="T17" fmla="*/ 0 h 2181"/>
                <a:gd name="T18" fmla="*/ 0 w 1133"/>
                <a:gd name="T19" fmla="*/ 0 h 2181"/>
                <a:gd name="T20" fmla="*/ 0 w 1133"/>
                <a:gd name="T21" fmla="*/ 0 h 2181"/>
                <a:gd name="T22" fmla="*/ 0 w 1133"/>
                <a:gd name="T23" fmla="*/ 0 h 2181"/>
                <a:gd name="T24" fmla="*/ 0 w 1133"/>
                <a:gd name="T25" fmla="*/ 0 h 2181"/>
                <a:gd name="T26" fmla="*/ 0 w 1133"/>
                <a:gd name="T27" fmla="*/ 0 h 2181"/>
                <a:gd name="T28" fmla="*/ 0 w 1133"/>
                <a:gd name="T29" fmla="*/ 0 h 2181"/>
                <a:gd name="T30" fmla="*/ 0 w 1133"/>
                <a:gd name="T31" fmla="*/ 0 h 2181"/>
                <a:gd name="T32" fmla="*/ 0 w 1133"/>
                <a:gd name="T33" fmla="*/ 0 h 2181"/>
                <a:gd name="T34" fmla="*/ 0 w 1133"/>
                <a:gd name="T35" fmla="*/ 0 h 2181"/>
                <a:gd name="T36" fmla="*/ 0 w 1133"/>
                <a:gd name="T37" fmla="*/ 0 h 2181"/>
                <a:gd name="T38" fmla="*/ 0 w 1133"/>
                <a:gd name="T39" fmla="*/ 0 h 2181"/>
                <a:gd name="T40" fmla="*/ 0 w 1133"/>
                <a:gd name="T41" fmla="*/ 0 h 2181"/>
                <a:gd name="T42" fmla="*/ 0 w 1133"/>
                <a:gd name="T43" fmla="*/ 0 h 2181"/>
                <a:gd name="T44" fmla="*/ 0 w 1133"/>
                <a:gd name="T45" fmla="*/ 0 h 2181"/>
                <a:gd name="T46" fmla="*/ 0 w 1133"/>
                <a:gd name="T47" fmla="*/ 0 h 2181"/>
                <a:gd name="T48" fmla="*/ 0 w 1133"/>
                <a:gd name="T49" fmla="*/ 0 h 2181"/>
                <a:gd name="T50" fmla="*/ 0 w 1133"/>
                <a:gd name="T51" fmla="*/ 0 h 2181"/>
                <a:gd name="T52" fmla="*/ 0 w 1133"/>
                <a:gd name="T53" fmla="*/ 0 h 2181"/>
                <a:gd name="T54" fmla="*/ 0 w 1133"/>
                <a:gd name="T55" fmla="*/ 0 h 2181"/>
                <a:gd name="T56" fmla="*/ 0 w 1133"/>
                <a:gd name="T57" fmla="*/ 0 h 2181"/>
                <a:gd name="T58" fmla="*/ 0 w 1133"/>
                <a:gd name="T59" fmla="*/ 0 h 2181"/>
                <a:gd name="T60" fmla="*/ 0 w 1133"/>
                <a:gd name="T61" fmla="*/ 0 h 2181"/>
                <a:gd name="T62" fmla="*/ 0 w 1133"/>
                <a:gd name="T63" fmla="*/ 0 h 2181"/>
                <a:gd name="T64" fmla="*/ 0 w 1133"/>
                <a:gd name="T65" fmla="*/ 0 h 2181"/>
                <a:gd name="T66" fmla="*/ 0 w 1133"/>
                <a:gd name="T67" fmla="*/ 0 h 2181"/>
                <a:gd name="T68" fmla="*/ 0 w 1133"/>
                <a:gd name="T69" fmla="*/ 0 h 2181"/>
                <a:gd name="T70" fmla="*/ 0 w 1133"/>
                <a:gd name="T71" fmla="*/ 0 h 2181"/>
                <a:gd name="T72" fmla="*/ 0 w 1133"/>
                <a:gd name="T73" fmla="*/ 0 h 2181"/>
                <a:gd name="T74" fmla="*/ 0 w 1133"/>
                <a:gd name="T75" fmla="*/ 0 h 2181"/>
                <a:gd name="T76" fmla="*/ 0 w 1133"/>
                <a:gd name="T77" fmla="*/ 0 h 2181"/>
                <a:gd name="T78" fmla="*/ 0 w 1133"/>
                <a:gd name="T79" fmla="*/ 0 h 2181"/>
                <a:gd name="T80" fmla="*/ 0 w 1133"/>
                <a:gd name="T81" fmla="*/ 0 h 2181"/>
                <a:gd name="T82" fmla="*/ 0 w 1133"/>
                <a:gd name="T83" fmla="*/ 0 h 2181"/>
                <a:gd name="T84" fmla="*/ 0 w 1133"/>
                <a:gd name="T85" fmla="*/ 0 h 2181"/>
                <a:gd name="T86" fmla="*/ 0 w 1133"/>
                <a:gd name="T87" fmla="*/ 0 h 2181"/>
                <a:gd name="T88" fmla="*/ 0 w 1133"/>
                <a:gd name="T89" fmla="*/ 0 h 2181"/>
                <a:gd name="T90" fmla="*/ 0 w 1133"/>
                <a:gd name="T91" fmla="*/ 0 h 2181"/>
                <a:gd name="T92" fmla="*/ 0 w 1133"/>
                <a:gd name="T93" fmla="*/ 0 h 2181"/>
                <a:gd name="T94" fmla="*/ 0 w 1133"/>
                <a:gd name="T95" fmla="*/ 0 h 2181"/>
                <a:gd name="T96" fmla="*/ 0 w 1133"/>
                <a:gd name="T97" fmla="*/ 0 h 2181"/>
                <a:gd name="T98" fmla="*/ 0 w 1133"/>
                <a:gd name="T99" fmla="*/ 0 h 2181"/>
                <a:gd name="T100" fmla="*/ 0 w 1133"/>
                <a:gd name="T101" fmla="*/ 0 h 2181"/>
                <a:gd name="T102" fmla="*/ 0 w 1133"/>
                <a:gd name="T103" fmla="*/ 0 h 2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3"/>
                <a:gd name="T157" fmla="*/ 0 h 2181"/>
                <a:gd name="T158" fmla="*/ 1133 w 1133"/>
                <a:gd name="T159" fmla="*/ 2181 h 2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3" h="2181">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0" name="Freeform 389"/>
            <p:cNvSpPr>
              <a:spLocks/>
            </p:cNvSpPr>
            <p:nvPr/>
          </p:nvSpPr>
          <p:spPr bwMode="auto">
            <a:xfrm>
              <a:off x="1288" y="3074"/>
              <a:ext cx="51" cy="122"/>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1" name="Freeform 390"/>
            <p:cNvSpPr>
              <a:spLocks/>
            </p:cNvSpPr>
            <p:nvPr/>
          </p:nvSpPr>
          <p:spPr bwMode="auto">
            <a:xfrm>
              <a:off x="1170" y="3144"/>
              <a:ext cx="164" cy="228"/>
            </a:xfrm>
            <a:custGeom>
              <a:avLst/>
              <a:gdLst>
                <a:gd name="T0" fmla="*/ 0 w 3622"/>
                <a:gd name="T1" fmla="*/ 0 h 4112"/>
                <a:gd name="T2" fmla="*/ 0 w 3622"/>
                <a:gd name="T3" fmla="*/ 0 h 4112"/>
                <a:gd name="T4" fmla="*/ 0 w 3622"/>
                <a:gd name="T5" fmla="*/ 0 h 4112"/>
                <a:gd name="T6" fmla="*/ 0 w 3622"/>
                <a:gd name="T7" fmla="*/ 0 h 4112"/>
                <a:gd name="T8" fmla="*/ 0 w 3622"/>
                <a:gd name="T9" fmla="*/ 0 h 4112"/>
                <a:gd name="T10" fmla="*/ 0 60000 65536"/>
                <a:gd name="T11" fmla="*/ 0 60000 65536"/>
                <a:gd name="T12" fmla="*/ 0 60000 65536"/>
                <a:gd name="T13" fmla="*/ 0 60000 65536"/>
                <a:gd name="T14" fmla="*/ 0 60000 65536"/>
                <a:gd name="T15" fmla="*/ 0 w 3622"/>
                <a:gd name="T16" fmla="*/ 0 h 4112"/>
                <a:gd name="T17" fmla="*/ 3622 w 3622"/>
                <a:gd name="T18" fmla="*/ 4112 h 4112"/>
              </a:gdLst>
              <a:ahLst/>
              <a:cxnLst>
                <a:cxn ang="T10">
                  <a:pos x="T0" y="T1"/>
                </a:cxn>
                <a:cxn ang="T11">
                  <a:pos x="T2" y="T3"/>
                </a:cxn>
                <a:cxn ang="T12">
                  <a:pos x="T4" y="T5"/>
                </a:cxn>
                <a:cxn ang="T13">
                  <a:pos x="T6" y="T7"/>
                </a:cxn>
                <a:cxn ang="T14">
                  <a:pos x="T8" y="T9"/>
                </a:cxn>
              </a:cxnLst>
              <a:rect l="T15" t="T16" r="T17" b="T18"/>
              <a:pathLst>
                <a:path w="3622" h="4112">
                  <a:moveTo>
                    <a:pt x="1404" y="4112"/>
                  </a:moveTo>
                  <a:lnTo>
                    <a:pt x="3622" y="3023"/>
                  </a:lnTo>
                  <a:lnTo>
                    <a:pt x="2218" y="0"/>
                  </a:lnTo>
                  <a:lnTo>
                    <a:pt x="0" y="989"/>
                  </a:lnTo>
                  <a:lnTo>
                    <a:pt x="1404" y="411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2" name="Freeform 391"/>
            <p:cNvSpPr>
              <a:spLocks/>
            </p:cNvSpPr>
            <p:nvPr/>
          </p:nvSpPr>
          <p:spPr bwMode="auto">
            <a:xfrm>
              <a:off x="1170" y="3141"/>
              <a:ext cx="164" cy="228"/>
            </a:xfrm>
            <a:custGeom>
              <a:avLst/>
              <a:gdLst>
                <a:gd name="T0" fmla="*/ 0 w 3622"/>
                <a:gd name="T1" fmla="*/ 0 h 4113"/>
                <a:gd name="T2" fmla="*/ 0 w 3622"/>
                <a:gd name="T3" fmla="*/ 0 h 4113"/>
                <a:gd name="T4" fmla="*/ 0 w 3622"/>
                <a:gd name="T5" fmla="*/ 0 h 4113"/>
                <a:gd name="T6" fmla="*/ 0 w 3622"/>
                <a:gd name="T7" fmla="*/ 0 h 4113"/>
                <a:gd name="T8" fmla="*/ 0 w 3622"/>
                <a:gd name="T9" fmla="*/ 0 h 4113"/>
                <a:gd name="T10" fmla="*/ 0 60000 65536"/>
                <a:gd name="T11" fmla="*/ 0 60000 65536"/>
                <a:gd name="T12" fmla="*/ 0 60000 65536"/>
                <a:gd name="T13" fmla="*/ 0 60000 65536"/>
                <a:gd name="T14" fmla="*/ 0 60000 65536"/>
                <a:gd name="T15" fmla="*/ 0 w 3622"/>
                <a:gd name="T16" fmla="*/ 0 h 4113"/>
                <a:gd name="T17" fmla="*/ 3622 w 3622"/>
                <a:gd name="T18" fmla="*/ 4113 h 4113"/>
              </a:gdLst>
              <a:ahLst/>
              <a:cxnLst>
                <a:cxn ang="T10">
                  <a:pos x="T0" y="T1"/>
                </a:cxn>
                <a:cxn ang="T11">
                  <a:pos x="T2" y="T3"/>
                </a:cxn>
                <a:cxn ang="T12">
                  <a:pos x="T4" y="T5"/>
                </a:cxn>
                <a:cxn ang="T13">
                  <a:pos x="T6" y="T7"/>
                </a:cxn>
                <a:cxn ang="T14">
                  <a:pos x="T8" y="T9"/>
                </a:cxn>
              </a:cxnLst>
              <a:rect l="T15" t="T16" r="T17" b="T18"/>
              <a:pathLst>
                <a:path w="3622" h="4113">
                  <a:moveTo>
                    <a:pt x="1404" y="4113"/>
                  </a:moveTo>
                  <a:lnTo>
                    <a:pt x="3622" y="3024"/>
                  </a:lnTo>
                  <a:lnTo>
                    <a:pt x="2218" y="0"/>
                  </a:lnTo>
                  <a:lnTo>
                    <a:pt x="0" y="989"/>
                  </a:lnTo>
                  <a:lnTo>
                    <a:pt x="1404" y="4113"/>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3" name="Freeform 392"/>
            <p:cNvSpPr>
              <a:spLocks/>
            </p:cNvSpPr>
            <p:nvPr/>
          </p:nvSpPr>
          <p:spPr bwMode="auto">
            <a:xfrm>
              <a:off x="1176" y="3146"/>
              <a:ext cx="157" cy="218"/>
            </a:xfrm>
            <a:custGeom>
              <a:avLst/>
              <a:gdLst>
                <a:gd name="T0" fmla="*/ 0 w 3446"/>
                <a:gd name="T1" fmla="*/ 0 h 3913"/>
                <a:gd name="T2" fmla="*/ 0 w 3446"/>
                <a:gd name="T3" fmla="*/ 0 h 3913"/>
                <a:gd name="T4" fmla="*/ 0 w 3446"/>
                <a:gd name="T5" fmla="*/ 0 h 3913"/>
                <a:gd name="T6" fmla="*/ 0 w 3446"/>
                <a:gd name="T7" fmla="*/ 0 h 3913"/>
                <a:gd name="T8" fmla="*/ 0 w 3446"/>
                <a:gd name="T9" fmla="*/ 0 h 3913"/>
                <a:gd name="T10" fmla="*/ 0 60000 65536"/>
                <a:gd name="T11" fmla="*/ 0 60000 65536"/>
                <a:gd name="T12" fmla="*/ 0 60000 65536"/>
                <a:gd name="T13" fmla="*/ 0 60000 65536"/>
                <a:gd name="T14" fmla="*/ 0 60000 65536"/>
                <a:gd name="T15" fmla="*/ 0 w 3446"/>
                <a:gd name="T16" fmla="*/ 0 h 3913"/>
                <a:gd name="T17" fmla="*/ 3446 w 3446"/>
                <a:gd name="T18" fmla="*/ 3913 h 3913"/>
              </a:gdLst>
              <a:ahLst/>
              <a:cxnLst>
                <a:cxn ang="T10">
                  <a:pos x="T0" y="T1"/>
                </a:cxn>
                <a:cxn ang="T11">
                  <a:pos x="T2" y="T3"/>
                </a:cxn>
                <a:cxn ang="T12">
                  <a:pos x="T4" y="T5"/>
                </a:cxn>
                <a:cxn ang="T13">
                  <a:pos x="T6" y="T7"/>
                </a:cxn>
                <a:cxn ang="T14">
                  <a:pos x="T8" y="T9"/>
                </a:cxn>
              </a:cxnLst>
              <a:rect l="T15" t="T16" r="T17" b="T18"/>
              <a:pathLst>
                <a:path w="3446" h="3913">
                  <a:moveTo>
                    <a:pt x="1335" y="3913"/>
                  </a:moveTo>
                  <a:lnTo>
                    <a:pt x="3446" y="2878"/>
                  </a:lnTo>
                  <a:lnTo>
                    <a:pt x="2111" y="0"/>
                  </a:lnTo>
                  <a:lnTo>
                    <a:pt x="0" y="942"/>
                  </a:lnTo>
                  <a:lnTo>
                    <a:pt x="1335" y="3913"/>
                  </a:lnTo>
                  <a:close/>
                </a:path>
              </a:pathLst>
            </a:custGeom>
            <a:solidFill>
              <a:srgbClr val="1A78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4" name="Freeform 393"/>
            <p:cNvSpPr>
              <a:spLocks/>
            </p:cNvSpPr>
            <p:nvPr/>
          </p:nvSpPr>
          <p:spPr bwMode="auto">
            <a:xfrm>
              <a:off x="1183" y="3109"/>
              <a:ext cx="19" cy="19"/>
            </a:xfrm>
            <a:custGeom>
              <a:avLst/>
              <a:gdLst>
                <a:gd name="T0" fmla="*/ 0 w 431"/>
                <a:gd name="T1" fmla="*/ 0 h 343"/>
                <a:gd name="T2" fmla="*/ 0 w 431"/>
                <a:gd name="T3" fmla="*/ 0 h 343"/>
                <a:gd name="T4" fmla="*/ 0 w 431"/>
                <a:gd name="T5" fmla="*/ 0 h 343"/>
                <a:gd name="T6" fmla="*/ 0 w 431"/>
                <a:gd name="T7" fmla="*/ 0 h 343"/>
                <a:gd name="T8" fmla="*/ 0 w 431"/>
                <a:gd name="T9" fmla="*/ 0 h 343"/>
                <a:gd name="T10" fmla="*/ 0 60000 65536"/>
                <a:gd name="T11" fmla="*/ 0 60000 65536"/>
                <a:gd name="T12" fmla="*/ 0 60000 65536"/>
                <a:gd name="T13" fmla="*/ 0 60000 65536"/>
                <a:gd name="T14" fmla="*/ 0 60000 65536"/>
                <a:gd name="T15" fmla="*/ 0 w 431"/>
                <a:gd name="T16" fmla="*/ 0 h 343"/>
                <a:gd name="T17" fmla="*/ 431 w 431"/>
                <a:gd name="T18" fmla="*/ 343 h 343"/>
              </a:gdLst>
              <a:ahLst/>
              <a:cxnLst>
                <a:cxn ang="T10">
                  <a:pos x="T0" y="T1"/>
                </a:cxn>
                <a:cxn ang="T11">
                  <a:pos x="T2" y="T3"/>
                </a:cxn>
                <a:cxn ang="T12">
                  <a:pos x="T4" y="T5"/>
                </a:cxn>
                <a:cxn ang="T13">
                  <a:pos x="T6" y="T7"/>
                </a:cxn>
                <a:cxn ang="T14">
                  <a:pos x="T8" y="T9"/>
                </a:cxn>
              </a:cxnLst>
              <a:rect l="T15" t="T16" r="T17" b="T18"/>
              <a:pathLst>
                <a:path w="431" h="343">
                  <a:moveTo>
                    <a:pt x="431" y="186"/>
                  </a:moveTo>
                  <a:lnTo>
                    <a:pt x="79" y="343"/>
                  </a:lnTo>
                  <a:lnTo>
                    <a:pt x="0" y="157"/>
                  </a:lnTo>
                  <a:lnTo>
                    <a:pt x="352" y="0"/>
                  </a:lnTo>
                  <a:lnTo>
                    <a:pt x="431"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5" name="Freeform 394"/>
            <p:cNvSpPr>
              <a:spLocks/>
            </p:cNvSpPr>
            <p:nvPr/>
          </p:nvSpPr>
          <p:spPr bwMode="auto">
            <a:xfrm>
              <a:off x="1186" y="3112"/>
              <a:ext cx="16" cy="15"/>
            </a:xfrm>
            <a:custGeom>
              <a:avLst/>
              <a:gdLst>
                <a:gd name="T0" fmla="*/ 0 w 347"/>
                <a:gd name="T1" fmla="*/ 0 h 257"/>
                <a:gd name="T2" fmla="*/ 0 w 347"/>
                <a:gd name="T3" fmla="*/ 0 h 257"/>
                <a:gd name="T4" fmla="*/ 0 w 347"/>
                <a:gd name="T5" fmla="*/ 0 h 257"/>
                <a:gd name="T6" fmla="*/ 0 w 347"/>
                <a:gd name="T7" fmla="*/ 0 h 257"/>
                <a:gd name="T8" fmla="*/ 0 w 347"/>
                <a:gd name="T9" fmla="*/ 0 h 257"/>
                <a:gd name="T10" fmla="*/ 0 60000 65536"/>
                <a:gd name="T11" fmla="*/ 0 60000 65536"/>
                <a:gd name="T12" fmla="*/ 0 60000 65536"/>
                <a:gd name="T13" fmla="*/ 0 60000 65536"/>
                <a:gd name="T14" fmla="*/ 0 60000 65536"/>
                <a:gd name="T15" fmla="*/ 0 w 347"/>
                <a:gd name="T16" fmla="*/ 0 h 257"/>
                <a:gd name="T17" fmla="*/ 347 w 347"/>
                <a:gd name="T18" fmla="*/ 257 h 257"/>
              </a:gdLst>
              <a:ahLst/>
              <a:cxnLst>
                <a:cxn ang="T10">
                  <a:pos x="T0" y="T1"/>
                </a:cxn>
                <a:cxn ang="T11">
                  <a:pos x="T2" y="T3"/>
                </a:cxn>
                <a:cxn ang="T12">
                  <a:pos x="T4" y="T5"/>
                </a:cxn>
                <a:cxn ang="T13">
                  <a:pos x="T6" y="T7"/>
                </a:cxn>
                <a:cxn ang="T14">
                  <a:pos x="T8" y="T9"/>
                </a:cxn>
              </a:cxnLst>
              <a:rect l="T15" t="T16" r="T17" b="T18"/>
              <a:pathLst>
                <a:path w="347" h="257">
                  <a:moveTo>
                    <a:pt x="347" y="126"/>
                  </a:moveTo>
                  <a:lnTo>
                    <a:pt x="53" y="257"/>
                  </a:lnTo>
                  <a:lnTo>
                    <a:pt x="0" y="132"/>
                  </a:lnTo>
                  <a:lnTo>
                    <a:pt x="294" y="0"/>
                  </a:lnTo>
                  <a:lnTo>
                    <a:pt x="347" y="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6" name="Freeform 395"/>
            <p:cNvSpPr>
              <a:spLocks/>
            </p:cNvSpPr>
            <p:nvPr/>
          </p:nvSpPr>
          <p:spPr bwMode="auto">
            <a:xfrm>
              <a:off x="1191" y="311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7" name="Freeform 396"/>
            <p:cNvSpPr>
              <a:spLocks/>
            </p:cNvSpPr>
            <p:nvPr/>
          </p:nvSpPr>
          <p:spPr bwMode="auto">
            <a:xfrm>
              <a:off x="1191" y="311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8" name="Freeform 397"/>
            <p:cNvSpPr>
              <a:spLocks/>
            </p:cNvSpPr>
            <p:nvPr/>
          </p:nvSpPr>
          <p:spPr bwMode="auto">
            <a:xfrm>
              <a:off x="1194" y="3113"/>
              <a:ext cx="6" cy="8"/>
            </a:xfrm>
            <a:custGeom>
              <a:avLst/>
              <a:gdLst>
                <a:gd name="T0" fmla="*/ 0 w 118"/>
                <a:gd name="T1" fmla="*/ 0 h 154"/>
                <a:gd name="T2" fmla="*/ 0 w 118"/>
                <a:gd name="T3" fmla="*/ 0 h 154"/>
                <a:gd name="T4" fmla="*/ 0 w 118"/>
                <a:gd name="T5" fmla="*/ 0 h 154"/>
                <a:gd name="T6" fmla="*/ 0 w 118"/>
                <a:gd name="T7" fmla="*/ 0 h 154"/>
                <a:gd name="T8" fmla="*/ 0 w 118"/>
                <a:gd name="T9" fmla="*/ 0 h 154"/>
                <a:gd name="T10" fmla="*/ 0 w 118"/>
                <a:gd name="T11" fmla="*/ 0 h 154"/>
                <a:gd name="T12" fmla="*/ 0 w 118"/>
                <a:gd name="T13" fmla="*/ 0 h 154"/>
                <a:gd name="T14" fmla="*/ 0 w 118"/>
                <a:gd name="T15" fmla="*/ 0 h 154"/>
                <a:gd name="T16" fmla="*/ 0 w 118"/>
                <a:gd name="T17" fmla="*/ 0 h 154"/>
                <a:gd name="T18" fmla="*/ 0 w 118"/>
                <a:gd name="T19" fmla="*/ 0 h 154"/>
                <a:gd name="T20" fmla="*/ 0 w 118"/>
                <a:gd name="T21" fmla="*/ 0 h 154"/>
                <a:gd name="T22" fmla="*/ 0 w 118"/>
                <a:gd name="T23" fmla="*/ 0 h 154"/>
                <a:gd name="T24" fmla="*/ 0 w 118"/>
                <a:gd name="T25" fmla="*/ 0 h 154"/>
                <a:gd name="T26" fmla="*/ 0 w 118"/>
                <a:gd name="T27" fmla="*/ 0 h 154"/>
                <a:gd name="T28" fmla="*/ 0 w 118"/>
                <a:gd name="T29" fmla="*/ 0 h 154"/>
                <a:gd name="T30" fmla="*/ 0 w 118"/>
                <a:gd name="T31" fmla="*/ 0 h 154"/>
                <a:gd name="T32" fmla="*/ 0 w 118"/>
                <a:gd name="T33" fmla="*/ 0 h 154"/>
                <a:gd name="T34" fmla="*/ 0 w 118"/>
                <a:gd name="T35" fmla="*/ 0 h 154"/>
                <a:gd name="T36" fmla="*/ 0 w 118"/>
                <a:gd name="T37" fmla="*/ 0 h 154"/>
                <a:gd name="T38" fmla="*/ 0 w 118"/>
                <a:gd name="T39" fmla="*/ 0 h 154"/>
                <a:gd name="T40" fmla="*/ 0 w 118"/>
                <a:gd name="T41" fmla="*/ 0 h 154"/>
                <a:gd name="T42" fmla="*/ 0 w 118"/>
                <a:gd name="T43" fmla="*/ 0 h 154"/>
                <a:gd name="T44" fmla="*/ 0 w 118"/>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154"/>
                <a:gd name="T71" fmla="*/ 118 w 118"/>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154">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09" name="Freeform 398"/>
            <p:cNvSpPr>
              <a:spLocks/>
            </p:cNvSpPr>
            <p:nvPr/>
          </p:nvSpPr>
          <p:spPr bwMode="auto">
            <a:xfrm>
              <a:off x="1207" y="3099"/>
              <a:ext cx="13" cy="16"/>
            </a:xfrm>
            <a:custGeom>
              <a:avLst/>
              <a:gdLst>
                <a:gd name="T0" fmla="*/ 0 w 287"/>
                <a:gd name="T1" fmla="*/ 0 h 280"/>
                <a:gd name="T2" fmla="*/ 0 w 287"/>
                <a:gd name="T3" fmla="*/ 0 h 280"/>
                <a:gd name="T4" fmla="*/ 0 w 287"/>
                <a:gd name="T5" fmla="*/ 0 h 280"/>
                <a:gd name="T6" fmla="*/ 0 w 287"/>
                <a:gd name="T7" fmla="*/ 0 h 280"/>
                <a:gd name="T8" fmla="*/ 0 w 287"/>
                <a:gd name="T9" fmla="*/ 0 h 280"/>
                <a:gd name="T10" fmla="*/ 0 60000 65536"/>
                <a:gd name="T11" fmla="*/ 0 60000 65536"/>
                <a:gd name="T12" fmla="*/ 0 60000 65536"/>
                <a:gd name="T13" fmla="*/ 0 60000 65536"/>
                <a:gd name="T14" fmla="*/ 0 60000 65536"/>
                <a:gd name="T15" fmla="*/ 0 w 287"/>
                <a:gd name="T16" fmla="*/ 0 h 280"/>
                <a:gd name="T17" fmla="*/ 287 w 287"/>
                <a:gd name="T18" fmla="*/ 280 h 280"/>
              </a:gdLst>
              <a:ahLst/>
              <a:cxnLst>
                <a:cxn ang="T10">
                  <a:pos x="T0" y="T1"/>
                </a:cxn>
                <a:cxn ang="T11">
                  <a:pos x="T2" y="T3"/>
                </a:cxn>
                <a:cxn ang="T12">
                  <a:pos x="T4" y="T5"/>
                </a:cxn>
                <a:cxn ang="T13">
                  <a:pos x="T6" y="T7"/>
                </a:cxn>
                <a:cxn ang="T14">
                  <a:pos x="T8" y="T9"/>
                </a:cxn>
              </a:cxnLst>
              <a:rect l="T15" t="T16" r="T17" b="T18"/>
              <a:pathLst>
                <a:path w="287" h="280">
                  <a:moveTo>
                    <a:pt x="287" y="186"/>
                  </a:moveTo>
                  <a:lnTo>
                    <a:pt x="78" y="280"/>
                  </a:lnTo>
                  <a:lnTo>
                    <a:pt x="0" y="93"/>
                  </a:lnTo>
                  <a:lnTo>
                    <a:pt x="210" y="0"/>
                  </a:lnTo>
                  <a:lnTo>
                    <a:pt x="287"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0" name="Freeform 399"/>
            <p:cNvSpPr>
              <a:spLocks/>
            </p:cNvSpPr>
            <p:nvPr/>
          </p:nvSpPr>
          <p:spPr bwMode="auto">
            <a:xfrm>
              <a:off x="1209" y="3102"/>
              <a:ext cx="11" cy="12"/>
            </a:xfrm>
            <a:custGeom>
              <a:avLst/>
              <a:gdLst>
                <a:gd name="T0" fmla="*/ 0 w 227"/>
                <a:gd name="T1" fmla="*/ 0 h 203"/>
                <a:gd name="T2" fmla="*/ 0 w 227"/>
                <a:gd name="T3" fmla="*/ 0 h 203"/>
                <a:gd name="T4" fmla="*/ 0 w 227"/>
                <a:gd name="T5" fmla="*/ 0 h 203"/>
                <a:gd name="T6" fmla="*/ 0 w 227"/>
                <a:gd name="T7" fmla="*/ 0 h 203"/>
                <a:gd name="T8" fmla="*/ 0 w 227"/>
                <a:gd name="T9" fmla="*/ 0 h 203"/>
                <a:gd name="T10" fmla="*/ 0 60000 65536"/>
                <a:gd name="T11" fmla="*/ 0 60000 65536"/>
                <a:gd name="T12" fmla="*/ 0 60000 65536"/>
                <a:gd name="T13" fmla="*/ 0 60000 65536"/>
                <a:gd name="T14" fmla="*/ 0 60000 65536"/>
                <a:gd name="T15" fmla="*/ 0 w 227"/>
                <a:gd name="T16" fmla="*/ 0 h 203"/>
                <a:gd name="T17" fmla="*/ 227 w 227"/>
                <a:gd name="T18" fmla="*/ 203 h 203"/>
              </a:gdLst>
              <a:ahLst/>
              <a:cxnLst>
                <a:cxn ang="T10">
                  <a:pos x="T0" y="T1"/>
                </a:cxn>
                <a:cxn ang="T11">
                  <a:pos x="T2" y="T3"/>
                </a:cxn>
                <a:cxn ang="T12">
                  <a:pos x="T4" y="T5"/>
                </a:cxn>
                <a:cxn ang="T13">
                  <a:pos x="T6" y="T7"/>
                </a:cxn>
                <a:cxn ang="T14">
                  <a:pos x="T8" y="T9"/>
                </a:cxn>
              </a:cxnLst>
              <a:rect l="T15" t="T16" r="T17" b="T18"/>
              <a:pathLst>
                <a:path w="227" h="203">
                  <a:moveTo>
                    <a:pt x="227" y="125"/>
                  </a:moveTo>
                  <a:lnTo>
                    <a:pt x="53" y="203"/>
                  </a:lnTo>
                  <a:lnTo>
                    <a:pt x="0" y="78"/>
                  </a:lnTo>
                  <a:lnTo>
                    <a:pt x="175" y="0"/>
                  </a:lnTo>
                  <a:lnTo>
                    <a:pt x="227" y="125"/>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1" name="Freeform 400"/>
            <p:cNvSpPr>
              <a:spLocks/>
            </p:cNvSpPr>
            <p:nvPr/>
          </p:nvSpPr>
          <p:spPr bwMode="auto">
            <a:xfrm>
              <a:off x="1209" y="310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2" name="Freeform 401"/>
            <p:cNvSpPr>
              <a:spLocks/>
            </p:cNvSpPr>
            <p:nvPr/>
          </p:nvSpPr>
          <p:spPr bwMode="auto">
            <a:xfrm>
              <a:off x="1209" y="310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3" name="Freeform 402"/>
            <p:cNvSpPr>
              <a:spLocks/>
            </p:cNvSpPr>
            <p:nvPr/>
          </p:nvSpPr>
          <p:spPr bwMode="auto">
            <a:xfrm>
              <a:off x="1212" y="3103"/>
              <a:ext cx="6" cy="8"/>
            </a:xfrm>
            <a:custGeom>
              <a:avLst/>
              <a:gdLst>
                <a:gd name="T0" fmla="*/ 0 w 119"/>
                <a:gd name="T1" fmla="*/ 0 h 154"/>
                <a:gd name="T2" fmla="*/ 0 w 119"/>
                <a:gd name="T3" fmla="*/ 0 h 154"/>
                <a:gd name="T4" fmla="*/ 0 w 119"/>
                <a:gd name="T5" fmla="*/ 0 h 154"/>
                <a:gd name="T6" fmla="*/ 0 w 119"/>
                <a:gd name="T7" fmla="*/ 0 h 154"/>
                <a:gd name="T8" fmla="*/ 0 w 119"/>
                <a:gd name="T9" fmla="*/ 0 h 154"/>
                <a:gd name="T10" fmla="*/ 0 w 119"/>
                <a:gd name="T11" fmla="*/ 0 h 154"/>
                <a:gd name="T12" fmla="*/ 0 w 119"/>
                <a:gd name="T13" fmla="*/ 0 h 154"/>
                <a:gd name="T14" fmla="*/ 0 w 119"/>
                <a:gd name="T15" fmla="*/ 0 h 154"/>
                <a:gd name="T16" fmla="*/ 0 w 119"/>
                <a:gd name="T17" fmla="*/ 0 h 154"/>
                <a:gd name="T18" fmla="*/ 0 w 119"/>
                <a:gd name="T19" fmla="*/ 0 h 154"/>
                <a:gd name="T20" fmla="*/ 0 w 119"/>
                <a:gd name="T21" fmla="*/ 0 h 154"/>
                <a:gd name="T22" fmla="*/ 0 w 119"/>
                <a:gd name="T23" fmla="*/ 0 h 154"/>
                <a:gd name="T24" fmla="*/ 0 w 119"/>
                <a:gd name="T25" fmla="*/ 0 h 154"/>
                <a:gd name="T26" fmla="*/ 0 w 119"/>
                <a:gd name="T27" fmla="*/ 0 h 154"/>
                <a:gd name="T28" fmla="*/ 0 w 119"/>
                <a:gd name="T29" fmla="*/ 0 h 154"/>
                <a:gd name="T30" fmla="*/ 0 w 119"/>
                <a:gd name="T31" fmla="*/ 0 h 154"/>
                <a:gd name="T32" fmla="*/ 0 w 119"/>
                <a:gd name="T33" fmla="*/ 0 h 154"/>
                <a:gd name="T34" fmla="*/ 0 w 119"/>
                <a:gd name="T35" fmla="*/ 0 h 154"/>
                <a:gd name="T36" fmla="*/ 0 w 119"/>
                <a:gd name="T37" fmla="*/ 0 h 154"/>
                <a:gd name="T38" fmla="*/ 0 w 119"/>
                <a:gd name="T39" fmla="*/ 0 h 154"/>
                <a:gd name="T40" fmla="*/ 0 w 119"/>
                <a:gd name="T41" fmla="*/ 0 h 154"/>
                <a:gd name="T42" fmla="*/ 0 w 119"/>
                <a:gd name="T43" fmla="*/ 0 h 154"/>
                <a:gd name="T44" fmla="*/ 0 w 119"/>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4"/>
                <a:gd name="T71" fmla="*/ 119 w 119"/>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4">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4" name="Freeform 403"/>
            <p:cNvSpPr>
              <a:spLocks/>
            </p:cNvSpPr>
            <p:nvPr/>
          </p:nvSpPr>
          <p:spPr bwMode="auto">
            <a:xfrm>
              <a:off x="1232" y="3092"/>
              <a:ext cx="4" cy="6"/>
            </a:xfrm>
            <a:custGeom>
              <a:avLst/>
              <a:gdLst>
                <a:gd name="T0" fmla="*/ 0 w 100"/>
                <a:gd name="T1" fmla="*/ 0 h 104"/>
                <a:gd name="T2" fmla="*/ 0 w 100"/>
                <a:gd name="T3" fmla="*/ 0 h 104"/>
                <a:gd name="T4" fmla="*/ 0 w 100"/>
                <a:gd name="T5" fmla="*/ 0 h 104"/>
                <a:gd name="T6" fmla="*/ 0 w 100"/>
                <a:gd name="T7" fmla="*/ 0 h 104"/>
                <a:gd name="T8" fmla="*/ 0 w 100"/>
                <a:gd name="T9" fmla="*/ 0 h 104"/>
                <a:gd name="T10" fmla="*/ 0 w 100"/>
                <a:gd name="T11" fmla="*/ 0 h 104"/>
                <a:gd name="T12" fmla="*/ 0 w 100"/>
                <a:gd name="T13" fmla="*/ 0 h 104"/>
                <a:gd name="T14" fmla="*/ 0 w 100"/>
                <a:gd name="T15" fmla="*/ 0 h 104"/>
                <a:gd name="T16" fmla="*/ 0 w 100"/>
                <a:gd name="T17" fmla="*/ 0 h 104"/>
                <a:gd name="T18" fmla="*/ 0 w 100"/>
                <a:gd name="T19" fmla="*/ 0 h 104"/>
                <a:gd name="T20" fmla="*/ 0 w 100"/>
                <a:gd name="T21" fmla="*/ 0 h 104"/>
                <a:gd name="T22" fmla="*/ 0 w 100"/>
                <a:gd name="T23" fmla="*/ 0 h 104"/>
                <a:gd name="T24" fmla="*/ 0 w 100"/>
                <a:gd name="T25" fmla="*/ 0 h 104"/>
                <a:gd name="T26" fmla="*/ 0 w 100"/>
                <a:gd name="T27" fmla="*/ 0 h 104"/>
                <a:gd name="T28" fmla="*/ 0 w 100"/>
                <a:gd name="T29" fmla="*/ 0 h 104"/>
                <a:gd name="T30" fmla="*/ 0 w 100"/>
                <a:gd name="T31" fmla="*/ 0 h 104"/>
                <a:gd name="T32" fmla="*/ 0 w 100"/>
                <a:gd name="T33" fmla="*/ 0 h 104"/>
                <a:gd name="T34" fmla="*/ 0 w 100"/>
                <a:gd name="T35" fmla="*/ 0 h 104"/>
                <a:gd name="T36" fmla="*/ 0 w 100"/>
                <a:gd name="T37" fmla="*/ 0 h 104"/>
                <a:gd name="T38" fmla="*/ 0 w 100"/>
                <a:gd name="T39" fmla="*/ 0 h 104"/>
                <a:gd name="T40" fmla="*/ 0 w 100"/>
                <a:gd name="T41" fmla="*/ 0 h 104"/>
                <a:gd name="T42" fmla="*/ 0 w 100"/>
                <a:gd name="T43" fmla="*/ 0 h 104"/>
                <a:gd name="T44" fmla="*/ 0 w 100"/>
                <a:gd name="T45" fmla="*/ 0 h 104"/>
                <a:gd name="T46" fmla="*/ 0 w 100"/>
                <a:gd name="T47" fmla="*/ 0 h 104"/>
                <a:gd name="T48" fmla="*/ 0 w 100"/>
                <a:gd name="T49" fmla="*/ 0 h 104"/>
                <a:gd name="T50" fmla="*/ 0 w 100"/>
                <a:gd name="T51" fmla="*/ 0 h 104"/>
                <a:gd name="T52" fmla="*/ 0 w 100"/>
                <a:gd name="T53" fmla="*/ 0 h 104"/>
                <a:gd name="T54" fmla="*/ 0 w 100"/>
                <a:gd name="T55" fmla="*/ 0 h 104"/>
                <a:gd name="T56" fmla="*/ 0 w 100"/>
                <a:gd name="T57" fmla="*/ 0 h 104"/>
                <a:gd name="T58" fmla="*/ 0 w 100"/>
                <a:gd name="T59" fmla="*/ 0 h 104"/>
                <a:gd name="T60" fmla="*/ 0 w 100"/>
                <a:gd name="T61" fmla="*/ 0 h 104"/>
                <a:gd name="T62" fmla="*/ 0 w 100"/>
                <a:gd name="T63" fmla="*/ 0 h 104"/>
                <a:gd name="T64" fmla="*/ 0 w 10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5" name="Freeform 404"/>
            <p:cNvSpPr>
              <a:spLocks/>
            </p:cNvSpPr>
            <p:nvPr/>
          </p:nvSpPr>
          <p:spPr bwMode="auto">
            <a:xfrm>
              <a:off x="1163" y="3131"/>
              <a:ext cx="5" cy="5"/>
            </a:xfrm>
            <a:custGeom>
              <a:avLst/>
              <a:gdLst>
                <a:gd name="T0" fmla="*/ 0 w 100"/>
                <a:gd name="T1" fmla="*/ 0 h 103"/>
                <a:gd name="T2" fmla="*/ 0 w 100"/>
                <a:gd name="T3" fmla="*/ 0 h 103"/>
                <a:gd name="T4" fmla="*/ 0 w 100"/>
                <a:gd name="T5" fmla="*/ 0 h 103"/>
                <a:gd name="T6" fmla="*/ 0 w 100"/>
                <a:gd name="T7" fmla="*/ 0 h 103"/>
                <a:gd name="T8" fmla="*/ 0 w 100"/>
                <a:gd name="T9" fmla="*/ 0 h 103"/>
                <a:gd name="T10" fmla="*/ 0 w 100"/>
                <a:gd name="T11" fmla="*/ 0 h 103"/>
                <a:gd name="T12" fmla="*/ 0 w 100"/>
                <a:gd name="T13" fmla="*/ 0 h 103"/>
                <a:gd name="T14" fmla="*/ 0 w 100"/>
                <a:gd name="T15" fmla="*/ 0 h 103"/>
                <a:gd name="T16" fmla="*/ 0 w 100"/>
                <a:gd name="T17" fmla="*/ 0 h 103"/>
                <a:gd name="T18" fmla="*/ 0 w 100"/>
                <a:gd name="T19" fmla="*/ 0 h 103"/>
                <a:gd name="T20" fmla="*/ 0 w 100"/>
                <a:gd name="T21" fmla="*/ 0 h 103"/>
                <a:gd name="T22" fmla="*/ 0 w 100"/>
                <a:gd name="T23" fmla="*/ 0 h 103"/>
                <a:gd name="T24" fmla="*/ 0 w 100"/>
                <a:gd name="T25" fmla="*/ 0 h 103"/>
                <a:gd name="T26" fmla="*/ 0 w 100"/>
                <a:gd name="T27" fmla="*/ 0 h 103"/>
                <a:gd name="T28" fmla="*/ 0 w 100"/>
                <a:gd name="T29" fmla="*/ 0 h 103"/>
                <a:gd name="T30" fmla="*/ 0 w 100"/>
                <a:gd name="T31" fmla="*/ 0 h 103"/>
                <a:gd name="T32" fmla="*/ 0 w 100"/>
                <a:gd name="T33" fmla="*/ 0 h 103"/>
                <a:gd name="T34" fmla="*/ 0 w 100"/>
                <a:gd name="T35" fmla="*/ 0 h 103"/>
                <a:gd name="T36" fmla="*/ 0 w 100"/>
                <a:gd name="T37" fmla="*/ 0 h 103"/>
                <a:gd name="T38" fmla="*/ 0 w 100"/>
                <a:gd name="T39" fmla="*/ 0 h 103"/>
                <a:gd name="T40" fmla="*/ 0 w 100"/>
                <a:gd name="T41" fmla="*/ 0 h 103"/>
                <a:gd name="T42" fmla="*/ 0 w 100"/>
                <a:gd name="T43" fmla="*/ 0 h 103"/>
                <a:gd name="T44" fmla="*/ 0 w 100"/>
                <a:gd name="T45" fmla="*/ 0 h 103"/>
                <a:gd name="T46" fmla="*/ 0 w 100"/>
                <a:gd name="T47" fmla="*/ 0 h 103"/>
                <a:gd name="T48" fmla="*/ 0 w 100"/>
                <a:gd name="T49" fmla="*/ 0 h 103"/>
                <a:gd name="T50" fmla="*/ 0 w 100"/>
                <a:gd name="T51" fmla="*/ 0 h 103"/>
                <a:gd name="T52" fmla="*/ 0 w 100"/>
                <a:gd name="T53" fmla="*/ 0 h 103"/>
                <a:gd name="T54" fmla="*/ 0 w 100"/>
                <a:gd name="T55" fmla="*/ 0 h 103"/>
                <a:gd name="T56" fmla="*/ 0 w 100"/>
                <a:gd name="T57" fmla="*/ 0 h 103"/>
                <a:gd name="T58" fmla="*/ 0 w 100"/>
                <a:gd name="T59" fmla="*/ 0 h 103"/>
                <a:gd name="T60" fmla="*/ 0 w 100"/>
                <a:gd name="T61" fmla="*/ 0 h 103"/>
                <a:gd name="T62" fmla="*/ 0 w 100"/>
                <a:gd name="T63" fmla="*/ 0 h 103"/>
                <a:gd name="T64" fmla="*/ 0 w 100"/>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3"/>
                <a:gd name="T101" fmla="*/ 100 w 100"/>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3">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6" name="Freeform 405"/>
            <p:cNvSpPr>
              <a:spLocks/>
            </p:cNvSpPr>
            <p:nvPr/>
          </p:nvSpPr>
          <p:spPr bwMode="auto">
            <a:xfrm>
              <a:off x="1234" y="3094"/>
              <a:ext cx="2" cy="3"/>
            </a:xfrm>
            <a:custGeom>
              <a:avLst/>
              <a:gdLst>
                <a:gd name="T0" fmla="*/ 0 w 55"/>
                <a:gd name="T1" fmla="*/ 0 h 57"/>
                <a:gd name="T2" fmla="*/ 0 w 55"/>
                <a:gd name="T3" fmla="*/ 0 h 57"/>
                <a:gd name="T4" fmla="*/ 0 w 55"/>
                <a:gd name="T5" fmla="*/ 0 h 57"/>
                <a:gd name="T6" fmla="*/ 0 w 55"/>
                <a:gd name="T7" fmla="*/ 0 h 57"/>
                <a:gd name="T8" fmla="*/ 0 w 55"/>
                <a:gd name="T9" fmla="*/ 0 h 57"/>
                <a:gd name="T10" fmla="*/ 0 w 55"/>
                <a:gd name="T11" fmla="*/ 0 h 57"/>
                <a:gd name="T12" fmla="*/ 0 w 55"/>
                <a:gd name="T13" fmla="*/ 0 h 57"/>
                <a:gd name="T14" fmla="*/ 0 w 55"/>
                <a:gd name="T15" fmla="*/ 0 h 57"/>
                <a:gd name="T16" fmla="*/ 0 w 55"/>
                <a:gd name="T17" fmla="*/ 0 h 57"/>
                <a:gd name="T18" fmla="*/ 0 w 55"/>
                <a:gd name="T19" fmla="*/ 0 h 57"/>
                <a:gd name="T20" fmla="*/ 0 w 55"/>
                <a:gd name="T21" fmla="*/ 0 h 57"/>
                <a:gd name="T22" fmla="*/ 0 w 55"/>
                <a:gd name="T23" fmla="*/ 0 h 57"/>
                <a:gd name="T24" fmla="*/ 0 w 55"/>
                <a:gd name="T25" fmla="*/ 0 h 57"/>
                <a:gd name="T26" fmla="*/ 0 w 55"/>
                <a:gd name="T27" fmla="*/ 0 h 57"/>
                <a:gd name="T28" fmla="*/ 0 w 55"/>
                <a:gd name="T29" fmla="*/ 0 h 57"/>
                <a:gd name="T30" fmla="*/ 0 w 55"/>
                <a:gd name="T31" fmla="*/ 0 h 57"/>
                <a:gd name="T32" fmla="*/ 0 w 55"/>
                <a:gd name="T33" fmla="*/ 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7" name="Freeform 406"/>
            <p:cNvSpPr>
              <a:spLocks/>
            </p:cNvSpPr>
            <p:nvPr/>
          </p:nvSpPr>
          <p:spPr bwMode="auto">
            <a:xfrm>
              <a:off x="1165" y="3133"/>
              <a:ext cx="2" cy="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w 55"/>
                <a:gd name="T27" fmla="*/ 0 h 56"/>
                <a:gd name="T28" fmla="*/ 0 w 55"/>
                <a:gd name="T29" fmla="*/ 0 h 56"/>
                <a:gd name="T30" fmla="*/ 0 w 55"/>
                <a:gd name="T31" fmla="*/ 0 h 56"/>
                <a:gd name="T32" fmla="*/ 0 w 55"/>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6"/>
                <a:gd name="T53" fmla="*/ 55 w 55"/>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6">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8" name="Freeform 407"/>
            <p:cNvSpPr>
              <a:spLocks/>
            </p:cNvSpPr>
            <p:nvPr/>
          </p:nvSpPr>
          <p:spPr bwMode="auto">
            <a:xfrm>
              <a:off x="1177" y="3076"/>
              <a:ext cx="29" cy="29"/>
            </a:xfrm>
            <a:custGeom>
              <a:avLst/>
              <a:gdLst>
                <a:gd name="T0" fmla="*/ 0 w 624"/>
                <a:gd name="T1" fmla="*/ 0 h 522"/>
                <a:gd name="T2" fmla="*/ 0 w 624"/>
                <a:gd name="T3" fmla="*/ 0 h 522"/>
                <a:gd name="T4" fmla="*/ 0 w 624"/>
                <a:gd name="T5" fmla="*/ 0 h 522"/>
                <a:gd name="T6" fmla="*/ 0 w 624"/>
                <a:gd name="T7" fmla="*/ 0 h 522"/>
                <a:gd name="T8" fmla="*/ 0 w 624"/>
                <a:gd name="T9" fmla="*/ 0 h 522"/>
                <a:gd name="T10" fmla="*/ 0 60000 65536"/>
                <a:gd name="T11" fmla="*/ 0 60000 65536"/>
                <a:gd name="T12" fmla="*/ 0 60000 65536"/>
                <a:gd name="T13" fmla="*/ 0 60000 65536"/>
                <a:gd name="T14" fmla="*/ 0 60000 65536"/>
                <a:gd name="T15" fmla="*/ 0 w 624"/>
                <a:gd name="T16" fmla="*/ 0 h 522"/>
                <a:gd name="T17" fmla="*/ 624 w 624"/>
                <a:gd name="T18" fmla="*/ 522 h 522"/>
              </a:gdLst>
              <a:ahLst/>
              <a:cxnLst>
                <a:cxn ang="T10">
                  <a:pos x="T0" y="T1"/>
                </a:cxn>
                <a:cxn ang="T11">
                  <a:pos x="T2" y="T3"/>
                </a:cxn>
                <a:cxn ang="T12">
                  <a:pos x="T4" y="T5"/>
                </a:cxn>
                <a:cxn ang="T13">
                  <a:pos x="T6" y="T7"/>
                </a:cxn>
                <a:cxn ang="T14">
                  <a:pos x="T8" y="T9"/>
                </a:cxn>
              </a:cxnLst>
              <a:rect l="T15" t="T16" r="T17" b="T18"/>
              <a:pathLst>
                <a:path w="624" h="522">
                  <a:moveTo>
                    <a:pt x="498" y="0"/>
                  </a:moveTo>
                  <a:lnTo>
                    <a:pt x="0" y="222"/>
                  </a:lnTo>
                  <a:lnTo>
                    <a:pt x="125" y="522"/>
                  </a:lnTo>
                  <a:lnTo>
                    <a:pt x="624" y="301"/>
                  </a:lnTo>
                  <a:lnTo>
                    <a:pt x="498" y="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19" name="Freeform 408"/>
            <p:cNvSpPr>
              <a:spLocks/>
            </p:cNvSpPr>
            <p:nvPr/>
          </p:nvSpPr>
          <p:spPr bwMode="auto">
            <a:xfrm>
              <a:off x="1178" y="3077"/>
              <a:ext cx="27" cy="27"/>
            </a:xfrm>
            <a:custGeom>
              <a:avLst/>
              <a:gdLst>
                <a:gd name="T0" fmla="*/ 0 w 589"/>
                <a:gd name="T1" fmla="*/ 0 h 484"/>
                <a:gd name="T2" fmla="*/ 0 w 589"/>
                <a:gd name="T3" fmla="*/ 0 h 484"/>
                <a:gd name="T4" fmla="*/ 0 w 589"/>
                <a:gd name="T5" fmla="*/ 0 h 484"/>
                <a:gd name="T6" fmla="*/ 0 w 589"/>
                <a:gd name="T7" fmla="*/ 0 h 484"/>
                <a:gd name="T8" fmla="*/ 0 w 589"/>
                <a:gd name="T9" fmla="*/ 0 h 484"/>
                <a:gd name="T10" fmla="*/ 0 60000 65536"/>
                <a:gd name="T11" fmla="*/ 0 60000 65536"/>
                <a:gd name="T12" fmla="*/ 0 60000 65536"/>
                <a:gd name="T13" fmla="*/ 0 60000 65536"/>
                <a:gd name="T14" fmla="*/ 0 60000 65536"/>
                <a:gd name="T15" fmla="*/ 0 w 589"/>
                <a:gd name="T16" fmla="*/ 0 h 484"/>
                <a:gd name="T17" fmla="*/ 589 w 589"/>
                <a:gd name="T18" fmla="*/ 484 h 484"/>
              </a:gdLst>
              <a:ahLst/>
              <a:cxnLst>
                <a:cxn ang="T10">
                  <a:pos x="T0" y="T1"/>
                </a:cxn>
                <a:cxn ang="T11">
                  <a:pos x="T2" y="T3"/>
                </a:cxn>
                <a:cxn ang="T12">
                  <a:pos x="T4" y="T5"/>
                </a:cxn>
                <a:cxn ang="T13">
                  <a:pos x="T6" y="T7"/>
                </a:cxn>
                <a:cxn ang="T14">
                  <a:pos x="T8" y="T9"/>
                </a:cxn>
              </a:cxnLst>
              <a:rect l="T15" t="T16" r="T17" b="T18"/>
              <a:pathLst>
                <a:path w="589" h="484">
                  <a:moveTo>
                    <a:pt x="474" y="0"/>
                  </a:moveTo>
                  <a:lnTo>
                    <a:pt x="0" y="211"/>
                  </a:lnTo>
                  <a:lnTo>
                    <a:pt x="114" y="484"/>
                  </a:lnTo>
                  <a:lnTo>
                    <a:pt x="589" y="273"/>
                  </a:lnTo>
                  <a:lnTo>
                    <a:pt x="474" y="0"/>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0" name="Freeform 409"/>
            <p:cNvSpPr>
              <a:spLocks/>
            </p:cNvSpPr>
            <p:nvPr/>
          </p:nvSpPr>
          <p:spPr bwMode="auto">
            <a:xfrm>
              <a:off x="1178" y="3078"/>
              <a:ext cx="27" cy="26"/>
            </a:xfrm>
            <a:custGeom>
              <a:avLst/>
              <a:gdLst>
                <a:gd name="T0" fmla="*/ 0 w 583"/>
                <a:gd name="T1" fmla="*/ 0 h 471"/>
                <a:gd name="T2" fmla="*/ 0 w 583"/>
                <a:gd name="T3" fmla="*/ 0 h 471"/>
                <a:gd name="T4" fmla="*/ 0 w 583"/>
                <a:gd name="T5" fmla="*/ 0 h 471"/>
                <a:gd name="T6" fmla="*/ 0 w 583"/>
                <a:gd name="T7" fmla="*/ 0 h 471"/>
                <a:gd name="T8" fmla="*/ 0 w 583"/>
                <a:gd name="T9" fmla="*/ 0 h 471"/>
                <a:gd name="T10" fmla="*/ 0 60000 65536"/>
                <a:gd name="T11" fmla="*/ 0 60000 65536"/>
                <a:gd name="T12" fmla="*/ 0 60000 65536"/>
                <a:gd name="T13" fmla="*/ 0 60000 65536"/>
                <a:gd name="T14" fmla="*/ 0 60000 65536"/>
                <a:gd name="T15" fmla="*/ 0 w 583"/>
                <a:gd name="T16" fmla="*/ 0 h 471"/>
                <a:gd name="T17" fmla="*/ 583 w 583"/>
                <a:gd name="T18" fmla="*/ 471 h 471"/>
              </a:gdLst>
              <a:ahLst/>
              <a:cxnLst>
                <a:cxn ang="T10">
                  <a:pos x="T0" y="T1"/>
                </a:cxn>
                <a:cxn ang="T11">
                  <a:pos x="T2" y="T3"/>
                </a:cxn>
                <a:cxn ang="T12">
                  <a:pos x="T4" y="T5"/>
                </a:cxn>
                <a:cxn ang="T13">
                  <a:pos x="T6" y="T7"/>
                </a:cxn>
                <a:cxn ang="T14">
                  <a:pos x="T8" y="T9"/>
                </a:cxn>
              </a:cxnLst>
              <a:rect l="T15" t="T16" r="T17" b="T18"/>
              <a:pathLst>
                <a:path w="583" h="471">
                  <a:moveTo>
                    <a:pt x="473" y="0"/>
                  </a:moveTo>
                  <a:lnTo>
                    <a:pt x="0" y="211"/>
                  </a:lnTo>
                  <a:lnTo>
                    <a:pt x="108" y="471"/>
                  </a:lnTo>
                  <a:lnTo>
                    <a:pt x="583" y="260"/>
                  </a:lnTo>
                  <a:lnTo>
                    <a:pt x="473" y="0"/>
                  </a:lnTo>
                  <a:close/>
                </a:path>
              </a:pathLst>
            </a:custGeom>
            <a:solidFill>
              <a:srgbClr val="87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1" name="Freeform 410"/>
            <p:cNvSpPr>
              <a:spLocks/>
            </p:cNvSpPr>
            <p:nvPr/>
          </p:nvSpPr>
          <p:spPr bwMode="auto">
            <a:xfrm>
              <a:off x="1191" y="3082"/>
              <a:ext cx="10" cy="13"/>
            </a:xfrm>
            <a:custGeom>
              <a:avLst/>
              <a:gdLst>
                <a:gd name="T0" fmla="*/ 0 w 227"/>
                <a:gd name="T1" fmla="*/ 0 h 234"/>
                <a:gd name="T2" fmla="*/ 0 w 227"/>
                <a:gd name="T3" fmla="*/ 0 h 234"/>
                <a:gd name="T4" fmla="*/ 0 w 227"/>
                <a:gd name="T5" fmla="*/ 0 h 234"/>
                <a:gd name="T6" fmla="*/ 0 w 227"/>
                <a:gd name="T7" fmla="*/ 0 h 234"/>
                <a:gd name="T8" fmla="*/ 0 w 227"/>
                <a:gd name="T9" fmla="*/ 0 h 234"/>
                <a:gd name="T10" fmla="*/ 0 w 227"/>
                <a:gd name="T11" fmla="*/ 0 h 234"/>
                <a:gd name="T12" fmla="*/ 0 w 227"/>
                <a:gd name="T13" fmla="*/ 0 h 234"/>
                <a:gd name="T14" fmla="*/ 0 w 227"/>
                <a:gd name="T15" fmla="*/ 0 h 234"/>
                <a:gd name="T16" fmla="*/ 0 w 227"/>
                <a:gd name="T17" fmla="*/ 0 h 234"/>
                <a:gd name="T18" fmla="*/ 0 w 227"/>
                <a:gd name="T19" fmla="*/ 0 h 234"/>
                <a:gd name="T20" fmla="*/ 0 w 227"/>
                <a:gd name="T21" fmla="*/ 0 h 234"/>
                <a:gd name="T22" fmla="*/ 0 w 227"/>
                <a:gd name="T23" fmla="*/ 0 h 234"/>
                <a:gd name="T24" fmla="*/ 0 w 227"/>
                <a:gd name="T25" fmla="*/ 0 h 234"/>
                <a:gd name="T26" fmla="*/ 0 w 227"/>
                <a:gd name="T27" fmla="*/ 0 h 234"/>
                <a:gd name="T28" fmla="*/ 0 w 227"/>
                <a:gd name="T29" fmla="*/ 0 h 234"/>
                <a:gd name="T30" fmla="*/ 0 w 227"/>
                <a:gd name="T31" fmla="*/ 0 h 234"/>
                <a:gd name="T32" fmla="*/ 0 w 227"/>
                <a:gd name="T33" fmla="*/ 0 h 234"/>
                <a:gd name="T34" fmla="*/ 0 w 227"/>
                <a:gd name="T35" fmla="*/ 0 h 234"/>
                <a:gd name="T36" fmla="*/ 0 w 227"/>
                <a:gd name="T37" fmla="*/ 0 h 234"/>
                <a:gd name="T38" fmla="*/ 0 w 227"/>
                <a:gd name="T39" fmla="*/ 0 h 234"/>
                <a:gd name="T40" fmla="*/ 0 w 227"/>
                <a:gd name="T41" fmla="*/ 0 h 234"/>
                <a:gd name="T42" fmla="*/ 0 w 227"/>
                <a:gd name="T43" fmla="*/ 0 h 234"/>
                <a:gd name="T44" fmla="*/ 0 w 227"/>
                <a:gd name="T45" fmla="*/ 0 h 234"/>
                <a:gd name="T46" fmla="*/ 0 w 227"/>
                <a:gd name="T47" fmla="*/ 0 h 234"/>
                <a:gd name="T48" fmla="*/ 0 w 227"/>
                <a:gd name="T49" fmla="*/ 0 h 234"/>
                <a:gd name="T50" fmla="*/ 0 w 227"/>
                <a:gd name="T51" fmla="*/ 0 h 234"/>
                <a:gd name="T52" fmla="*/ 0 w 227"/>
                <a:gd name="T53" fmla="*/ 0 h 234"/>
                <a:gd name="T54" fmla="*/ 0 w 227"/>
                <a:gd name="T55" fmla="*/ 0 h 234"/>
                <a:gd name="T56" fmla="*/ 0 w 227"/>
                <a:gd name="T57" fmla="*/ 0 h 234"/>
                <a:gd name="T58" fmla="*/ 0 w 227"/>
                <a:gd name="T59" fmla="*/ 0 h 234"/>
                <a:gd name="T60" fmla="*/ 0 w 227"/>
                <a:gd name="T61" fmla="*/ 0 h 234"/>
                <a:gd name="T62" fmla="*/ 0 w 227"/>
                <a:gd name="T63" fmla="*/ 0 h 234"/>
                <a:gd name="T64" fmla="*/ 0 w 227"/>
                <a:gd name="T65" fmla="*/ 0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234"/>
                <a:gd name="T101" fmla="*/ 227 w 227"/>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234">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2" name="Freeform 411"/>
            <p:cNvSpPr>
              <a:spLocks/>
            </p:cNvSpPr>
            <p:nvPr/>
          </p:nvSpPr>
          <p:spPr bwMode="auto">
            <a:xfrm>
              <a:off x="1191" y="3082"/>
              <a:ext cx="10" cy="12"/>
            </a:xfrm>
            <a:custGeom>
              <a:avLst/>
              <a:gdLst>
                <a:gd name="T0" fmla="*/ 0 w 208"/>
                <a:gd name="T1" fmla="*/ 0 h 214"/>
                <a:gd name="T2" fmla="*/ 0 w 208"/>
                <a:gd name="T3" fmla="*/ 0 h 214"/>
                <a:gd name="T4" fmla="*/ 0 w 208"/>
                <a:gd name="T5" fmla="*/ 0 h 214"/>
                <a:gd name="T6" fmla="*/ 0 w 208"/>
                <a:gd name="T7" fmla="*/ 0 h 214"/>
                <a:gd name="T8" fmla="*/ 0 w 208"/>
                <a:gd name="T9" fmla="*/ 0 h 214"/>
                <a:gd name="T10" fmla="*/ 0 w 208"/>
                <a:gd name="T11" fmla="*/ 0 h 214"/>
                <a:gd name="T12" fmla="*/ 0 w 208"/>
                <a:gd name="T13" fmla="*/ 0 h 214"/>
                <a:gd name="T14" fmla="*/ 0 w 208"/>
                <a:gd name="T15" fmla="*/ 0 h 214"/>
                <a:gd name="T16" fmla="*/ 0 w 208"/>
                <a:gd name="T17" fmla="*/ 0 h 214"/>
                <a:gd name="T18" fmla="*/ 0 w 208"/>
                <a:gd name="T19" fmla="*/ 0 h 214"/>
                <a:gd name="T20" fmla="*/ 0 w 208"/>
                <a:gd name="T21" fmla="*/ 0 h 214"/>
                <a:gd name="T22" fmla="*/ 0 w 208"/>
                <a:gd name="T23" fmla="*/ 0 h 214"/>
                <a:gd name="T24" fmla="*/ 0 w 208"/>
                <a:gd name="T25" fmla="*/ 0 h 214"/>
                <a:gd name="T26" fmla="*/ 0 w 208"/>
                <a:gd name="T27" fmla="*/ 0 h 214"/>
                <a:gd name="T28" fmla="*/ 0 w 208"/>
                <a:gd name="T29" fmla="*/ 0 h 214"/>
                <a:gd name="T30" fmla="*/ 0 w 208"/>
                <a:gd name="T31" fmla="*/ 0 h 214"/>
                <a:gd name="T32" fmla="*/ 0 w 208"/>
                <a:gd name="T33" fmla="*/ 0 h 214"/>
                <a:gd name="T34" fmla="*/ 0 w 208"/>
                <a:gd name="T35" fmla="*/ 0 h 214"/>
                <a:gd name="T36" fmla="*/ 0 w 208"/>
                <a:gd name="T37" fmla="*/ 0 h 214"/>
                <a:gd name="T38" fmla="*/ 0 w 208"/>
                <a:gd name="T39" fmla="*/ 0 h 214"/>
                <a:gd name="T40" fmla="*/ 0 w 208"/>
                <a:gd name="T41" fmla="*/ 0 h 214"/>
                <a:gd name="T42" fmla="*/ 0 w 208"/>
                <a:gd name="T43" fmla="*/ 0 h 214"/>
                <a:gd name="T44" fmla="*/ 0 w 208"/>
                <a:gd name="T45" fmla="*/ 0 h 214"/>
                <a:gd name="T46" fmla="*/ 0 w 208"/>
                <a:gd name="T47" fmla="*/ 0 h 214"/>
                <a:gd name="T48" fmla="*/ 0 w 208"/>
                <a:gd name="T49" fmla="*/ 0 h 214"/>
                <a:gd name="T50" fmla="*/ 0 w 208"/>
                <a:gd name="T51" fmla="*/ 0 h 214"/>
                <a:gd name="T52" fmla="*/ 0 w 208"/>
                <a:gd name="T53" fmla="*/ 0 h 214"/>
                <a:gd name="T54" fmla="*/ 0 w 208"/>
                <a:gd name="T55" fmla="*/ 0 h 214"/>
                <a:gd name="T56" fmla="*/ 0 w 208"/>
                <a:gd name="T57" fmla="*/ 0 h 214"/>
                <a:gd name="T58" fmla="*/ 0 w 208"/>
                <a:gd name="T59" fmla="*/ 0 h 214"/>
                <a:gd name="T60" fmla="*/ 0 w 208"/>
                <a:gd name="T61" fmla="*/ 0 h 214"/>
                <a:gd name="T62" fmla="*/ 0 w 208"/>
                <a:gd name="T63" fmla="*/ 0 h 214"/>
                <a:gd name="T64" fmla="*/ 0 w 208"/>
                <a:gd name="T65" fmla="*/ 0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214"/>
                <a:gd name="T101" fmla="*/ 208 w 208"/>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214">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3" name="Freeform 412"/>
            <p:cNvSpPr>
              <a:spLocks/>
            </p:cNvSpPr>
            <p:nvPr/>
          </p:nvSpPr>
          <p:spPr bwMode="auto">
            <a:xfrm>
              <a:off x="1192" y="3083"/>
              <a:ext cx="8" cy="10"/>
            </a:xfrm>
            <a:custGeom>
              <a:avLst/>
              <a:gdLst>
                <a:gd name="T0" fmla="*/ 0 w 189"/>
                <a:gd name="T1" fmla="*/ 0 h 194"/>
                <a:gd name="T2" fmla="*/ 0 w 189"/>
                <a:gd name="T3" fmla="*/ 0 h 194"/>
                <a:gd name="T4" fmla="*/ 0 w 189"/>
                <a:gd name="T5" fmla="*/ 0 h 194"/>
                <a:gd name="T6" fmla="*/ 0 w 189"/>
                <a:gd name="T7" fmla="*/ 0 h 194"/>
                <a:gd name="T8" fmla="*/ 0 w 189"/>
                <a:gd name="T9" fmla="*/ 0 h 194"/>
                <a:gd name="T10" fmla="*/ 0 w 189"/>
                <a:gd name="T11" fmla="*/ 0 h 194"/>
                <a:gd name="T12" fmla="*/ 0 w 189"/>
                <a:gd name="T13" fmla="*/ 0 h 194"/>
                <a:gd name="T14" fmla="*/ 0 w 189"/>
                <a:gd name="T15" fmla="*/ 0 h 194"/>
                <a:gd name="T16" fmla="*/ 0 w 189"/>
                <a:gd name="T17" fmla="*/ 0 h 194"/>
                <a:gd name="T18" fmla="*/ 0 w 189"/>
                <a:gd name="T19" fmla="*/ 0 h 194"/>
                <a:gd name="T20" fmla="*/ 0 w 189"/>
                <a:gd name="T21" fmla="*/ 0 h 194"/>
                <a:gd name="T22" fmla="*/ 0 w 189"/>
                <a:gd name="T23" fmla="*/ 0 h 194"/>
                <a:gd name="T24" fmla="*/ 0 w 189"/>
                <a:gd name="T25" fmla="*/ 0 h 194"/>
                <a:gd name="T26" fmla="*/ 0 w 189"/>
                <a:gd name="T27" fmla="*/ 0 h 194"/>
                <a:gd name="T28" fmla="*/ 0 w 189"/>
                <a:gd name="T29" fmla="*/ 0 h 194"/>
                <a:gd name="T30" fmla="*/ 0 w 189"/>
                <a:gd name="T31" fmla="*/ 0 h 194"/>
                <a:gd name="T32" fmla="*/ 0 w 189"/>
                <a:gd name="T33" fmla="*/ 0 h 194"/>
                <a:gd name="T34" fmla="*/ 0 w 189"/>
                <a:gd name="T35" fmla="*/ 0 h 194"/>
                <a:gd name="T36" fmla="*/ 0 w 189"/>
                <a:gd name="T37" fmla="*/ 0 h 194"/>
                <a:gd name="T38" fmla="*/ 0 w 189"/>
                <a:gd name="T39" fmla="*/ 0 h 194"/>
                <a:gd name="T40" fmla="*/ 0 w 189"/>
                <a:gd name="T41" fmla="*/ 0 h 194"/>
                <a:gd name="T42" fmla="*/ 0 w 189"/>
                <a:gd name="T43" fmla="*/ 0 h 194"/>
                <a:gd name="T44" fmla="*/ 0 w 189"/>
                <a:gd name="T45" fmla="*/ 0 h 194"/>
                <a:gd name="T46" fmla="*/ 0 w 189"/>
                <a:gd name="T47" fmla="*/ 0 h 194"/>
                <a:gd name="T48" fmla="*/ 0 w 189"/>
                <a:gd name="T49" fmla="*/ 0 h 194"/>
                <a:gd name="T50" fmla="*/ 0 w 189"/>
                <a:gd name="T51" fmla="*/ 0 h 194"/>
                <a:gd name="T52" fmla="*/ 0 w 189"/>
                <a:gd name="T53" fmla="*/ 0 h 194"/>
                <a:gd name="T54" fmla="*/ 0 w 189"/>
                <a:gd name="T55" fmla="*/ 0 h 194"/>
                <a:gd name="T56" fmla="*/ 0 w 189"/>
                <a:gd name="T57" fmla="*/ 0 h 194"/>
                <a:gd name="T58" fmla="*/ 0 w 189"/>
                <a:gd name="T59" fmla="*/ 0 h 194"/>
                <a:gd name="T60" fmla="*/ 0 w 189"/>
                <a:gd name="T61" fmla="*/ 0 h 194"/>
                <a:gd name="T62" fmla="*/ 0 w 189"/>
                <a:gd name="T63" fmla="*/ 0 h 194"/>
                <a:gd name="T64" fmla="*/ 0 w 189"/>
                <a:gd name="T65" fmla="*/ 0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194"/>
                <a:gd name="T101" fmla="*/ 189 w 18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194">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4" name="Freeform 413"/>
            <p:cNvSpPr>
              <a:spLocks/>
            </p:cNvSpPr>
            <p:nvPr/>
          </p:nvSpPr>
          <p:spPr bwMode="auto">
            <a:xfrm>
              <a:off x="1192" y="3083"/>
              <a:ext cx="8" cy="10"/>
            </a:xfrm>
            <a:custGeom>
              <a:avLst/>
              <a:gdLst>
                <a:gd name="T0" fmla="*/ 0 w 171"/>
                <a:gd name="T1" fmla="*/ 0 h 177"/>
                <a:gd name="T2" fmla="*/ 0 w 171"/>
                <a:gd name="T3" fmla="*/ 0 h 177"/>
                <a:gd name="T4" fmla="*/ 0 w 171"/>
                <a:gd name="T5" fmla="*/ 0 h 177"/>
                <a:gd name="T6" fmla="*/ 0 w 171"/>
                <a:gd name="T7" fmla="*/ 0 h 177"/>
                <a:gd name="T8" fmla="*/ 0 w 171"/>
                <a:gd name="T9" fmla="*/ 0 h 177"/>
                <a:gd name="T10" fmla="*/ 0 w 171"/>
                <a:gd name="T11" fmla="*/ 0 h 177"/>
                <a:gd name="T12" fmla="*/ 0 w 171"/>
                <a:gd name="T13" fmla="*/ 0 h 177"/>
                <a:gd name="T14" fmla="*/ 0 w 171"/>
                <a:gd name="T15" fmla="*/ 0 h 177"/>
                <a:gd name="T16" fmla="*/ 0 w 171"/>
                <a:gd name="T17" fmla="*/ 0 h 177"/>
                <a:gd name="T18" fmla="*/ 0 w 171"/>
                <a:gd name="T19" fmla="*/ 0 h 177"/>
                <a:gd name="T20" fmla="*/ 0 w 171"/>
                <a:gd name="T21" fmla="*/ 0 h 177"/>
                <a:gd name="T22" fmla="*/ 0 w 171"/>
                <a:gd name="T23" fmla="*/ 0 h 177"/>
                <a:gd name="T24" fmla="*/ 0 w 171"/>
                <a:gd name="T25" fmla="*/ 0 h 177"/>
                <a:gd name="T26" fmla="*/ 0 w 171"/>
                <a:gd name="T27" fmla="*/ 0 h 177"/>
                <a:gd name="T28" fmla="*/ 0 w 171"/>
                <a:gd name="T29" fmla="*/ 0 h 177"/>
                <a:gd name="T30" fmla="*/ 0 w 171"/>
                <a:gd name="T31" fmla="*/ 0 h 177"/>
                <a:gd name="T32" fmla="*/ 0 w 171"/>
                <a:gd name="T33" fmla="*/ 0 h 177"/>
                <a:gd name="T34" fmla="*/ 0 w 171"/>
                <a:gd name="T35" fmla="*/ 0 h 177"/>
                <a:gd name="T36" fmla="*/ 0 w 171"/>
                <a:gd name="T37" fmla="*/ 0 h 177"/>
                <a:gd name="T38" fmla="*/ 0 w 171"/>
                <a:gd name="T39" fmla="*/ 0 h 177"/>
                <a:gd name="T40" fmla="*/ 0 w 171"/>
                <a:gd name="T41" fmla="*/ 0 h 177"/>
                <a:gd name="T42" fmla="*/ 0 w 171"/>
                <a:gd name="T43" fmla="*/ 0 h 177"/>
                <a:gd name="T44" fmla="*/ 0 w 171"/>
                <a:gd name="T45" fmla="*/ 0 h 177"/>
                <a:gd name="T46" fmla="*/ 0 w 171"/>
                <a:gd name="T47" fmla="*/ 0 h 177"/>
                <a:gd name="T48" fmla="*/ 0 w 171"/>
                <a:gd name="T49" fmla="*/ 0 h 177"/>
                <a:gd name="T50" fmla="*/ 0 w 171"/>
                <a:gd name="T51" fmla="*/ 0 h 177"/>
                <a:gd name="T52" fmla="*/ 0 w 171"/>
                <a:gd name="T53" fmla="*/ 0 h 177"/>
                <a:gd name="T54" fmla="*/ 0 w 171"/>
                <a:gd name="T55" fmla="*/ 0 h 177"/>
                <a:gd name="T56" fmla="*/ 0 w 171"/>
                <a:gd name="T57" fmla="*/ 0 h 177"/>
                <a:gd name="T58" fmla="*/ 0 w 171"/>
                <a:gd name="T59" fmla="*/ 0 h 177"/>
                <a:gd name="T60" fmla="*/ 0 w 171"/>
                <a:gd name="T61" fmla="*/ 0 h 177"/>
                <a:gd name="T62" fmla="*/ 0 w 171"/>
                <a:gd name="T63" fmla="*/ 0 h 177"/>
                <a:gd name="T64" fmla="*/ 0 w 171"/>
                <a:gd name="T65" fmla="*/ 0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177"/>
                <a:gd name="T101" fmla="*/ 171 w 171"/>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177">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5" name="Freeform 414"/>
            <p:cNvSpPr>
              <a:spLocks/>
            </p:cNvSpPr>
            <p:nvPr/>
          </p:nvSpPr>
          <p:spPr bwMode="auto">
            <a:xfrm>
              <a:off x="1193" y="3083"/>
              <a:ext cx="7" cy="9"/>
            </a:xfrm>
            <a:custGeom>
              <a:avLst/>
              <a:gdLst>
                <a:gd name="T0" fmla="*/ 0 w 152"/>
                <a:gd name="T1" fmla="*/ 0 h 156"/>
                <a:gd name="T2" fmla="*/ 0 w 152"/>
                <a:gd name="T3" fmla="*/ 0 h 156"/>
                <a:gd name="T4" fmla="*/ 0 w 152"/>
                <a:gd name="T5" fmla="*/ 0 h 156"/>
                <a:gd name="T6" fmla="*/ 0 w 152"/>
                <a:gd name="T7" fmla="*/ 0 h 156"/>
                <a:gd name="T8" fmla="*/ 0 w 152"/>
                <a:gd name="T9" fmla="*/ 0 h 156"/>
                <a:gd name="T10" fmla="*/ 0 w 152"/>
                <a:gd name="T11" fmla="*/ 0 h 156"/>
                <a:gd name="T12" fmla="*/ 0 w 152"/>
                <a:gd name="T13" fmla="*/ 0 h 156"/>
                <a:gd name="T14" fmla="*/ 0 w 152"/>
                <a:gd name="T15" fmla="*/ 0 h 156"/>
                <a:gd name="T16" fmla="*/ 0 w 152"/>
                <a:gd name="T17" fmla="*/ 0 h 156"/>
                <a:gd name="T18" fmla="*/ 0 w 152"/>
                <a:gd name="T19" fmla="*/ 0 h 156"/>
                <a:gd name="T20" fmla="*/ 0 w 152"/>
                <a:gd name="T21" fmla="*/ 0 h 156"/>
                <a:gd name="T22" fmla="*/ 0 w 152"/>
                <a:gd name="T23" fmla="*/ 0 h 156"/>
                <a:gd name="T24" fmla="*/ 0 w 152"/>
                <a:gd name="T25" fmla="*/ 0 h 156"/>
                <a:gd name="T26" fmla="*/ 0 w 152"/>
                <a:gd name="T27" fmla="*/ 0 h 156"/>
                <a:gd name="T28" fmla="*/ 0 w 152"/>
                <a:gd name="T29" fmla="*/ 0 h 156"/>
                <a:gd name="T30" fmla="*/ 0 w 152"/>
                <a:gd name="T31" fmla="*/ 0 h 156"/>
                <a:gd name="T32" fmla="*/ 0 w 152"/>
                <a:gd name="T33" fmla="*/ 0 h 156"/>
                <a:gd name="T34" fmla="*/ 0 w 152"/>
                <a:gd name="T35" fmla="*/ 0 h 156"/>
                <a:gd name="T36" fmla="*/ 0 w 152"/>
                <a:gd name="T37" fmla="*/ 0 h 156"/>
                <a:gd name="T38" fmla="*/ 0 w 152"/>
                <a:gd name="T39" fmla="*/ 0 h 156"/>
                <a:gd name="T40" fmla="*/ 0 w 152"/>
                <a:gd name="T41" fmla="*/ 0 h 156"/>
                <a:gd name="T42" fmla="*/ 0 w 152"/>
                <a:gd name="T43" fmla="*/ 0 h 156"/>
                <a:gd name="T44" fmla="*/ 0 w 152"/>
                <a:gd name="T45" fmla="*/ 0 h 156"/>
                <a:gd name="T46" fmla="*/ 0 w 152"/>
                <a:gd name="T47" fmla="*/ 0 h 156"/>
                <a:gd name="T48" fmla="*/ 0 w 152"/>
                <a:gd name="T49" fmla="*/ 0 h 156"/>
                <a:gd name="T50" fmla="*/ 0 w 152"/>
                <a:gd name="T51" fmla="*/ 0 h 156"/>
                <a:gd name="T52" fmla="*/ 0 w 152"/>
                <a:gd name="T53" fmla="*/ 0 h 156"/>
                <a:gd name="T54" fmla="*/ 0 w 152"/>
                <a:gd name="T55" fmla="*/ 0 h 156"/>
                <a:gd name="T56" fmla="*/ 0 w 152"/>
                <a:gd name="T57" fmla="*/ 0 h 156"/>
                <a:gd name="T58" fmla="*/ 0 w 152"/>
                <a:gd name="T59" fmla="*/ 0 h 156"/>
                <a:gd name="T60" fmla="*/ 0 w 152"/>
                <a:gd name="T61" fmla="*/ 0 h 156"/>
                <a:gd name="T62" fmla="*/ 0 w 152"/>
                <a:gd name="T63" fmla="*/ 0 h 156"/>
                <a:gd name="T64" fmla="*/ 0 w 152"/>
                <a:gd name="T65" fmla="*/ 0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6"/>
                <a:gd name="T101" fmla="*/ 152 w 152"/>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6">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6" name="Freeform 415"/>
            <p:cNvSpPr>
              <a:spLocks/>
            </p:cNvSpPr>
            <p:nvPr/>
          </p:nvSpPr>
          <p:spPr bwMode="auto">
            <a:xfrm>
              <a:off x="1193" y="3083"/>
              <a:ext cx="6" cy="8"/>
            </a:xfrm>
            <a:custGeom>
              <a:avLst/>
              <a:gdLst>
                <a:gd name="T0" fmla="*/ 0 w 134"/>
                <a:gd name="T1" fmla="*/ 0 h 139"/>
                <a:gd name="T2" fmla="*/ 0 w 134"/>
                <a:gd name="T3" fmla="*/ 0 h 139"/>
                <a:gd name="T4" fmla="*/ 0 w 134"/>
                <a:gd name="T5" fmla="*/ 0 h 139"/>
                <a:gd name="T6" fmla="*/ 0 w 134"/>
                <a:gd name="T7" fmla="*/ 0 h 139"/>
                <a:gd name="T8" fmla="*/ 0 w 134"/>
                <a:gd name="T9" fmla="*/ 0 h 139"/>
                <a:gd name="T10" fmla="*/ 0 w 134"/>
                <a:gd name="T11" fmla="*/ 0 h 139"/>
                <a:gd name="T12" fmla="*/ 0 w 134"/>
                <a:gd name="T13" fmla="*/ 0 h 139"/>
                <a:gd name="T14" fmla="*/ 0 w 134"/>
                <a:gd name="T15" fmla="*/ 0 h 139"/>
                <a:gd name="T16" fmla="*/ 0 w 134"/>
                <a:gd name="T17" fmla="*/ 0 h 139"/>
                <a:gd name="T18" fmla="*/ 0 w 134"/>
                <a:gd name="T19" fmla="*/ 0 h 139"/>
                <a:gd name="T20" fmla="*/ 0 w 134"/>
                <a:gd name="T21" fmla="*/ 0 h 139"/>
                <a:gd name="T22" fmla="*/ 0 w 134"/>
                <a:gd name="T23" fmla="*/ 0 h 139"/>
                <a:gd name="T24" fmla="*/ 0 w 134"/>
                <a:gd name="T25" fmla="*/ 0 h 139"/>
                <a:gd name="T26" fmla="*/ 0 w 134"/>
                <a:gd name="T27" fmla="*/ 0 h 139"/>
                <a:gd name="T28" fmla="*/ 0 w 134"/>
                <a:gd name="T29" fmla="*/ 0 h 139"/>
                <a:gd name="T30" fmla="*/ 0 w 134"/>
                <a:gd name="T31" fmla="*/ 0 h 139"/>
                <a:gd name="T32" fmla="*/ 0 w 134"/>
                <a:gd name="T33" fmla="*/ 0 h 139"/>
                <a:gd name="T34" fmla="*/ 0 w 134"/>
                <a:gd name="T35" fmla="*/ 0 h 139"/>
                <a:gd name="T36" fmla="*/ 0 w 134"/>
                <a:gd name="T37" fmla="*/ 0 h 139"/>
                <a:gd name="T38" fmla="*/ 0 w 134"/>
                <a:gd name="T39" fmla="*/ 0 h 139"/>
                <a:gd name="T40" fmla="*/ 0 w 134"/>
                <a:gd name="T41" fmla="*/ 0 h 139"/>
                <a:gd name="T42" fmla="*/ 0 w 134"/>
                <a:gd name="T43" fmla="*/ 0 h 139"/>
                <a:gd name="T44" fmla="*/ 0 w 134"/>
                <a:gd name="T45" fmla="*/ 0 h 139"/>
                <a:gd name="T46" fmla="*/ 0 w 134"/>
                <a:gd name="T47" fmla="*/ 0 h 139"/>
                <a:gd name="T48" fmla="*/ 0 w 134"/>
                <a:gd name="T49" fmla="*/ 0 h 139"/>
                <a:gd name="T50" fmla="*/ 0 w 134"/>
                <a:gd name="T51" fmla="*/ 0 h 139"/>
                <a:gd name="T52" fmla="*/ 0 w 134"/>
                <a:gd name="T53" fmla="*/ 0 h 139"/>
                <a:gd name="T54" fmla="*/ 0 w 134"/>
                <a:gd name="T55" fmla="*/ 0 h 139"/>
                <a:gd name="T56" fmla="*/ 0 w 134"/>
                <a:gd name="T57" fmla="*/ 0 h 139"/>
                <a:gd name="T58" fmla="*/ 0 w 134"/>
                <a:gd name="T59" fmla="*/ 0 h 139"/>
                <a:gd name="T60" fmla="*/ 0 w 134"/>
                <a:gd name="T61" fmla="*/ 0 h 139"/>
                <a:gd name="T62" fmla="*/ 0 w 134"/>
                <a:gd name="T63" fmla="*/ 0 h 139"/>
                <a:gd name="T64" fmla="*/ 0 w 134"/>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7" name="Freeform 416"/>
            <p:cNvSpPr>
              <a:spLocks/>
            </p:cNvSpPr>
            <p:nvPr/>
          </p:nvSpPr>
          <p:spPr bwMode="auto">
            <a:xfrm>
              <a:off x="1185" y="3093"/>
              <a:ext cx="1" cy="2"/>
            </a:xfrm>
            <a:custGeom>
              <a:avLst/>
              <a:gdLst>
                <a:gd name="T0" fmla="*/ 0 w 21"/>
                <a:gd name="T1" fmla="*/ 0 h 33"/>
                <a:gd name="T2" fmla="*/ 0 w 21"/>
                <a:gd name="T3" fmla="*/ 0 h 33"/>
                <a:gd name="T4" fmla="*/ 0 w 21"/>
                <a:gd name="T5" fmla="*/ 0 h 33"/>
                <a:gd name="T6" fmla="*/ 0 w 21"/>
                <a:gd name="T7" fmla="*/ 0 h 33"/>
                <a:gd name="T8" fmla="*/ 0 w 21"/>
                <a:gd name="T9" fmla="*/ 0 h 33"/>
                <a:gd name="T10" fmla="*/ 0 w 21"/>
                <a:gd name="T11" fmla="*/ 0 h 33"/>
                <a:gd name="T12" fmla="*/ 0 w 21"/>
                <a:gd name="T13" fmla="*/ 0 h 33"/>
                <a:gd name="T14" fmla="*/ 0 w 21"/>
                <a:gd name="T15" fmla="*/ 0 h 33"/>
                <a:gd name="T16" fmla="*/ 0 w 21"/>
                <a:gd name="T17" fmla="*/ 0 h 33"/>
                <a:gd name="T18" fmla="*/ 0 w 21"/>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3"/>
                <a:gd name="T32" fmla="*/ 21 w 21"/>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3">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8" name="Freeform 417"/>
            <p:cNvSpPr>
              <a:spLocks/>
            </p:cNvSpPr>
            <p:nvPr/>
          </p:nvSpPr>
          <p:spPr bwMode="auto">
            <a:xfrm>
              <a:off x="1186" y="3089"/>
              <a:ext cx="3" cy="6"/>
            </a:xfrm>
            <a:custGeom>
              <a:avLst/>
              <a:gdLst>
                <a:gd name="T0" fmla="*/ 0 w 75"/>
                <a:gd name="T1" fmla="*/ 0 h 98"/>
                <a:gd name="T2" fmla="*/ 0 w 75"/>
                <a:gd name="T3" fmla="*/ 0 h 98"/>
                <a:gd name="T4" fmla="*/ 0 w 75"/>
                <a:gd name="T5" fmla="*/ 0 h 98"/>
                <a:gd name="T6" fmla="*/ 0 w 75"/>
                <a:gd name="T7" fmla="*/ 0 h 98"/>
                <a:gd name="T8" fmla="*/ 0 w 75"/>
                <a:gd name="T9" fmla="*/ 0 h 98"/>
                <a:gd name="T10" fmla="*/ 0 w 75"/>
                <a:gd name="T11" fmla="*/ 0 h 98"/>
                <a:gd name="T12" fmla="*/ 0 w 75"/>
                <a:gd name="T13" fmla="*/ 0 h 98"/>
                <a:gd name="T14" fmla="*/ 0 w 75"/>
                <a:gd name="T15" fmla="*/ 0 h 98"/>
                <a:gd name="T16" fmla="*/ 0 w 75"/>
                <a:gd name="T17" fmla="*/ 0 h 98"/>
                <a:gd name="T18" fmla="*/ 0 w 75"/>
                <a:gd name="T19" fmla="*/ 0 h 98"/>
                <a:gd name="T20" fmla="*/ 0 w 75"/>
                <a:gd name="T21" fmla="*/ 0 h 98"/>
                <a:gd name="T22" fmla="*/ 0 w 75"/>
                <a:gd name="T23" fmla="*/ 0 h 98"/>
                <a:gd name="T24" fmla="*/ 0 w 75"/>
                <a:gd name="T25" fmla="*/ 0 h 98"/>
                <a:gd name="T26" fmla="*/ 0 w 75"/>
                <a:gd name="T27" fmla="*/ 0 h 98"/>
                <a:gd name="T28" fmla="*/ 0 w 75"/>
                <a:gd name="T29" fmla="*/ 0 h 98"/>
                <a:gd name="T30" fmla="*/ 0 w 75"/>
                <a:gd name="T31" fmla="*/ 0 h 98"/>
                <a:gd name="T32" fmla="*/ 0 w 75"/>
                <a:gd name="T33" fmla="*/ 0 h 98"/>
                <a:gd name="T34" fmla="*/ 0 w 75"/>
                <a:gd name="T35" fmla="*/ 0 h 98"/>
                <a:gd name="T36" fmla="*/ 0 w 75"/>
                <a:gd name="T37" fmla="*/ 0 h 98"/>
                <a:gd name="T38" fmla="*/ 0 w 75"/>
                <a:gd name="T39" fmla="*/ 0 h 98"/>
                <a:gd name="T40" fmla="*/ 0 w 75"/>
                <a:gd name="T41" fmla="*/ 0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40" y="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29" name="Freeform 418"/>
            <p:cNvSpPr>
              <a:spLocks/>
            </p:cNvSpPr>
            <p:nvPr/>
          </p:nvSpPr>
          <p:spPr bwMode="auto">
            <a:xfrm>
              <a:off x="1184" y="3087"/>
              <a:ext cx="5" cy="3"/>
            </a:xfrm>
            <a:custGeom>
              <a:avLst/>
              <a:gdLst>
                <a:gd name="T0" fmla="*/ 0 w 108"/>
                <a:gd name="T1" fmla="*/ 0 h 49"/>
                <a:gd name="T2" fmla="*/ 0 w 108"/>
                <a:gd name="T3" fmla="*/ 0 h 49"/>
                <a:gd name="T4" fmla="*/ 0 w 108"/>
                <a:gd name="T5" fmla="*/ 0 h 49"/>
                <a:gd name="T6" fmla="*/ 0 w 108"/>
                <a:gd name="T7" fmla="*/ 0 h 49"/>
                <a:gd name="T8" fmla="*/ 0 w 108"/>
                <a:gd name="T9" fmla="*/ 0 h 49"/>
                <a:gd name="T10" fmla="*/ 0 w 108"/>
                <a:gd name="T11" fmla="*/ 0 h 49"/>
                <a:gd name="T12" fmla="*/ 0 w 108"/>
                <a:gd name="T13" fmla="*/ 0 h 49"/>
                <a:gd name="T14" fmla="*/ 0 w 108"/>
                <a:gd name="T15" fmla="*/ 0 h 49"/>
                <a:gd name="T16" fmla="*/ 0 w 108"/>
                <a:gd name="T17" fmla="*/ 0 h 49"/>
                <a:gd name="T18" fmla="*/ 0 w 108"/>
                <a:gd name="T19" fmla="*/ 0 h 49"/>
                <a:gd name="T20" fmla="*/ 0 w 108"/>
                <a:gd name="T21" fmla="*/ 0 h 49"/>
                <a:gd name="T22" fmla="*/ 0 w 108"/>
                <a:gd name="T23" fmla="*/ 0 h 49"/>
                <a:gd name="T24" fmla="*/ 0 w 108"/>
                <a:gd name="T25" fmla="*/ 0 h 49"/>
                <a:gd name="T26" fmla="*/ 0 w 108"/>
                <a:gd name="T27" fmla="*/ 0 h 49"/>
                <a:gd name="T28" fmla="*/ 0 w 108"/>
                <a:gd name="T29" fmla="*/ 0 h 49"/>
                <a:gd name="T30" fmla="*/ 0 w 108"/>
                <a:gd name="T31" fmla="*/ 0 h 49"/>
                <a:gd name="T32" fmla="*/ 0 w 108"/>
                <a:gd name="T33" fmla="*/ 0 h 49"/>
                <a:gd name="T34" fmla="*/ 0 w 108"/>
                <a:gd name="T35" fmla="*/ 0 h 49"/>
                <a:gd name="T36" fmla="*/ 0 w 108"/>
                <a:gd name="T37" fmla="*/ 0 h 49"/>
                <a:gd name="T38" fmla="*/ 0 w 108"/>
                <a:gd name="T39" fmla="*/ 0 h 49"/>
                <a:gd name="T40" fmla="*/ 0 w 108"/>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49"/>
                <a:gd name="T65" fmla="*/ 108 w 108"/>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49">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20" y="43"/>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0" name="Freeform 419"/>
            <p:cNvSpPr>
              <a:spLocks/>
            </p:cNvSpPr>
            <p:nvPr/>
          </p:nvSpPr>
          <p:spPr bwMode="auto">
            <a:xfrm>
              <a:off x="1182" y="3088"/>
              <a:ext cx="3" cy="8"/>
            </a:xfrm>
            <a:custGeom>
              <a:avLst/>
              <a:gdLst>
                <a:gd name="T0" fmla="*/ 0 w 69"/>
                <a:gd name="T1" fmla="*/ 0 h 129"/>
                <a:gd name="T2" fmla="*/ 0 w 69"/>
                <a:gd name="T3" fmla="*/ 0 h 129"/>
                <a:gd name="T4" fmla="*/ 0 w 69"/>
                <a:gd name="T5" fmla="*/ 0 h 129"/>
                <a:gd name="T6" fmla="*/ 0 w 69"/>
                <a:gd name="T7" fmla="*/ 0 h 129"/>
                <a:gd name="T8" fmla="*/ 0 w 69"/>
                <a:gd name="T9" fmla="*/ 0 h 129"/>
                <a:gd name="T10" fmla="*/ 0 w 69"/>
                <a:gd name="T11" fmla="*/ 0 h 129"/>
                <a:gd name="T12" fmla="*/ 0 w 69"/>
                <a:gd name="T13" fmla="*/ 0 h 129"/>
                <a:gd name="T14" fmla="*/ 0 w 69"/>
                <a:gd name="T15" fmla="*/ 0 h 129"/>
                <a:gd name="T16" fmla="*/ 0 w 69"/>
                <a:gd name="T17" fmla="*/ 0 h 129"/>
                <a:gd name="T18" fmla="*/ 0 w 69"/>
                <a:gd name="T19" fmla="*/ 0 h 129"/>
                <a:gd name="T20" fmla="*/ 0 w 69"/>
                <a:gd name="T21" fmla="*/ 0 h 129"/>
                <a:gd name="T22" fmla="*/ 0 w 69"/>
                <a:gd name="T23" fmla="*/ 0 h 129"/>
                <a:gd name="T24" fmla="*/ 0 w 69"/>
                <a:gd name="T25" fmla="*/ 0 h 129"/>
                <a:gd name="T26" fmla="*/ 0 w 69"/>
                <a:gd name="T27" fmla="*/ 0 h 129"/>
                <a:gd name="T28" fmla="*/ 0 w 69"/>
                <a:gd name="T29" fmla="*/ 0 h 129"/>
                <a:gd name="T30" fmla="*/ 0 w 69"/>
                <a:gd name="T31" fmla="*/ 0 h 129"/>
                <a:gd name="T32" fmla="*/ 0 w 69"/>
                <a:gd name="T33" fmla="*/ 0 h 129"/>
                <a:gd name="T34" fmla="*/ 0 w 69"/>
                <a:gd name="T35" fmla="*/ 0 h 129"/>
                <a:gd name="T36" fmla="*/ 0 w 69"/>
                <a:gd name="T37" fmla="*/ 0 h 129"/>
                <a:gd name="T38" fmla="*/ 0 w 69"/>
                <a:gd name="T39" fmla="*/ 0 h 129"/>
                <a:gd name="T40" fmla="*/ 0 w 69"/>
                <a:gd name="T41" fmla="*/ 0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29"/>
                <a:gd name="T65" fmla="*/ 69 w 69"/>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29">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36" y="1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1" name="Freeform 420"/>
            <p:cNvSpPr>
              <a:spLocks/>
            </p:cNvSpPr>
            <p:nvPr/>
          </p:nvSpPr>
          <p:spPr bwMode="auto">
            <a:xfrm>
              <a:off x="1182" y="3095"/>
              <a:ext cx="5" cy="4"/>
            </a:xfrm>
            <a:custGeom>
              <a:avLst/>
              <a:gdLst>
                <a:gd name="T0" fmla="*/ 0 w 117"/>
                <a:gd name="T1" fmla="*/ 0 h 76"/>
                <a:gd name="T2" fmla="*/ 0 w 117"/>
                <a:gd name="T3" fmla="*/ 0 h 76"/>
                <a:gd name="T4" fmla="*/ 0 w 117"/>
                <a:gd name="T5" fmla="*/ 0 h 76"/>
                <a:gd name="T6" fmla="*/ 0 w 117"/>
                <a:gd name="T7" fmla="*/ 0 h 76"/>
                <a:gd name="T8" fmla="*/ 0 w 117"/>
                <a:gd name="T9" fmla="*/ 0 h 76"/>
                <a:gd name="T10" fmla="*/ 0 w 117"/>
                <a:gd name="T11" fmla="*/ 0 h 76"/>
                <a:gd name="T12" fmla="*/ 0 w 117"/>
                <a:gd name="T13" fmla="*/ 0 h 76"/>
                <a:gd name="T14" fmla="*/ 0 w 117"/>
                <a:gd name="T15" fmla="*/ 0 h 76"/>
                <a:gd name="T16" fmla="*/ 0 w 117"/>
                <a:gd name="T17" fmla="*/ 0 h 76"/>
                <a:gd name="T18" fmla="*/ 0 w 117"/>
                <a:gd name="T19" fmla="*/ 0 h 76"/>
                <a:gd name="T20" fmla="*/ 0 w 117"/>
                <a:gd name="T21" fmla="*/ 0 h 76"/>
                <a:gd name="T22" fmla="*/ 0 w 117"/>
                <a:gd name="T23" fmla="*/ 0 h 76"/>
                <a:gd name="T24" fmla="*/ 0 w 117"/>
                <a:gd name="T25" fmla="*/ 0 h 76"/>
                <a:gd name="T26" fmla="*/ 0 w 117"/>
                <a:gd name="T27" fmla="*/ 0 h 76"/>
                <a:gd name="T28" fmla="*/ 0 w 117"/>
                <a:gd name="T29" fmla="*/ 0 h 76"/>
                <a:gd name="T30" fmla="*/ 0 w 117"/>
                <a:gd name="T31" fmla="*/ 0 h 76"/>
                <a:gd name="T32" fmla="*/ 0 w 117"/>
                <a:gd name="T33" fmla="*/ 0 h 76"/>
                <a:gd name="T34" fmla="*/ 0 w 117"/>
                <a:gd name="T35" fmla="*/ 0 h 76"/>
                <a:gd name="T36" fmla="*/ 0 w 117"/>
                <a:gd name="T37" fmla="*/ 0 h 76"/>
                <a:gd name="T38" fmla="*/ 0 w 117"/>
                <a:gd name="T39" fmla="*/ 0 h 76"/>
                <a:gd name="T40" fmla="*/ 0 w 117"/>
                <a:gd name="T41" fmla="*/ 0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6"/>
                <a:gd name="T65" fmla="*/ 117 w 117"/>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6">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07" y="41"/>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2" name="Freeform 421"/>
            <p:cNvSpPr>
              <a:spLocks/>
            </p:cNvSpPr>
            <p:nvPr/>
          </p:nvSpPr>
          <p:spPr bwMode="auto">
            <a:xfrm>
              <a:off x="1187" y="3094"/>
              <a:ext cx="4" cy="5"/>
            </a:xfrm>
            <a:custGeom>
              <a:avLst/>
              <a:gdLst>
                <a:gd name="T0" fmla="*/ 0 w 79"/>
                <a:gd name="T1" fmla="*/ 0 h 88"/>
                <a:gd name="T2" fmla="*/ 0 w 79"/>
                <a:gd name="T3" fmla="*/ 0 h 88"/>
                <a:gd name="T4" fmla="*/ 0 w 79"/>
                <a:gd name="T5" fmla="*/ 0 h 88"/>
                <a:gd name="T6" fmla="*/ 0 w 79"/>
                <a:gd name="T7" fmla="*/ 0 h 88"/>
                <a:gd name="T8" fmla="*/ 0 w 79"/>
                <a:gd name="T9" fmla="*/ 0 h 88"/>
                <a:gd name="T10" fmla="*/ 0 w 79"/>
                <a:gd name="T11" fmla="*/ 0 h 88"/>
                <a:gd name="T12" fmla="*/ 0 w 79"/>
                <a:gd name="T13" fmla="*/ 0 h 88"/>
                <a:gd name="T14" fmla="*/ 0 w 79"/>
                <a:gd name="T15" fmla="*/ 0 h 88"/>
                <a:gd name="T16" fmla="*/ 0 w 79"/>
                <a:gd name="T17" fmla="*/ 0 h 88"/>
                <a:gd name="T18" fmla="*/ 0 w 79"/>
                <a:gd name="T19" fmla="*/ 0 h 88"/>
                <a:gd name="T20" fmla="*/ 0 w 79"/>
                <a:gd name="T21" fmla="*/ 0 h 88"/>
                <a:gd name="T22" fmla="*/ 0 w 79"/>
                <a:gd name="T23" fmla="*/ 0 h 88"/>
                <a:gd name="T24" fmla="*/ 0 w 79"/>
                <a:gd name="T25" fmla="*/ 0 h 88"/>
                <a:gd name="T26" fmla="*/ 0 w 79"/>
                <a:gd name="T27" fmla="*/ 0 h 88"/>
                <a:gd name="T28" fmla="*/ 0 w 79"/>
                <a:gd name="T29" fmla="*/ 0 h 88"/>
                <a:gd name="T30" fmla="*/ 0 w 79"/>
                <a:gd name="T31" fmla="*/ 0 h 88"/>
                <a:gd name="T32" fmla="*/ 0 w 79"/>
                <a:gd name="T33" fmla="*/ 0 h 88"/>
                <a:gd name="T34" fmla="*/ 0 w 79"/>
                <a:gd name="T35" fmla="*/ 0 h 88"/>
                <a:gd name="T36" fmla="*/ 0 w 79"/>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88"/>
                <a:gd name="T59" fmla="*/ 79 w 79"/>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88">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3" name="Freeform 422"/>
            <p:cNvSpPr>
              <a:spLocks/>
            </p:cNvSpPr>
            <p:nvPr/>
          </p:nvSpPr>
          <p:spPr bwMode="auto">
            <a:xfrm>
              <a:off x="1186" y="3097"/>
              <a:ext cx="2" cy="1"/>
            </a:xfrm>
            <a:custGeom>
              <a:avLst/>
              <a:gdLst>
                <a:gd name="T0" fmla="*/ 0 w 32"/>
                <a:gd name="T1" fmla="*/ 0 h 18"/>
                <a:gd name="T2" fmla="*/ 0 w 32"/>
                <a:gd name="T3" fmla="*/ 0 h 18"/>
                <a:gd name="T4" fmla="*/ 0 w 32"/>
                <a:gd name="T5" fmla="*/ 0 h 18"/>
                <a:gd name="T6" fmla="*/ 0 w 32"/>
                <a:gd name="T7" fmla="*/ 0 h 18"/>
                <a:gd name="T8" fmla="*/ 0 w 32"/>
                <a:gd name="T9" fmla="*/ 0 h 18"/>
                <a:gd name="T10" fmla="*/ 0 w 32"/>
                <a:gd name="T11" fmla="*/ 0 h 18"/>
                <a:gd name="T12" fmla="*/ 0 w 32"/>
                <a:gd name="T13" fmla="*/ 0 h 18"/>
                <a:gd name="T14" fmla="*/ 0 w 32"/>
                <a:gd name="T15" fmla="*/ 0 h 18"/>
                <a:gd name="T16" fmla="*/ 0 w 32"/>
                <a:gd name="T17" fmla="*/ 0 h 18"/>
                <a:gd name="T18" fmla="*/ 0 w 3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8"/>
                <a:gd name="T32" fmla="*/ 32 w 3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8">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4" name="Freeform 423"/>
            <p:cNvSpPr>
              <a:spLocks/>
            </p:cNvSpPr>
            <p:nvPr/>
          </p:nvSpPr>
          <p:spPr bwMode="auto">
            <a:xfrm>
              <a:off x="1186" y="3094"/>
              <a:ext cx="1" cy="2"/>
            </a:xfrm>
            <a:custGeom>
              <a:avLst/>
              <a:gdLst>
                <a:gd name="T0" fmla="*/ 0 w 22"/>
                <a:gd name="T1" fmla="*/ 0 h 32"/>
                <a:gd name="T2" fmla="*/ 0 w 22"/>
                <a:gd name="T3" fmla="*/ 0 h 32"/>
                <a:gd name="T4" fmla="*/ 0 w 22"/>
                <a:gd name="T5" fmla="*/ 0 h 32"/>
                <a:gd name="T6" fmla="*/ 0 w 22"/>
                <a:gd name="T7" fmla="*/ 0 h 32"/>
                <a:gd name="T8" fmla="*/ 0 w 22"/>
                <a:gd name="T9" fmla="*/ 0 h 32"/>
                <a:gd name="T10" fmla="*/ 0 w 22"/>
                <a:gd name="T11" fmla="*/ 0 h 32"/>
                <a:gd name="T12" fmla="*/ 0 w 22"/>
                <a:gd name="T13" fmla="*/ 0 h 32"/>
                <a:gd name="T14" fmla="*/ 0 w 22"/>
                <a:gd name="T15" fmla="*/ 0 h 32"/>
                <a:gd name="T16" fmla="*/ 0 w 22"/>
                <a:gd name="T17" fmla="*/ 0 h 32"/>
                <a:gd name="T18" fmla="*/ 0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5" name="Freeform 424"/>
            <p:cNvSpPr>
              <a:spLocks/>
            </p:cNvSpPr>
            <p:nvPr/>
          </p:nvSpPr>
          <p:spPr bwMode="auto">
            <a:xfrm>
              <a:off x="1186" y="3090"/>
              <a:ext cx="4" cy="5"/>
            </a:xfrm>
            <a:custGeom>
              <a:avLst/>
              <a:gdLst>
                <a:gd name="T0" fmla="*/ 0 w 74"/>
                <a:gd name="T1" fmla="*/ 0 h 99"/>
                <a:gd name="T2" fmla="*/ 0 w 74"/>
                <a:gd name="T3" fmla="*/ 0 h 99"/>
                <a:gd name="T4" fmla="*/ 0 w 74"/>
                <a:gd name="T5" fmla="*/ 0 h 99"/>
                <a:gd name="T6" fmla="*/ 0 w 74"/>
                <a:gd name="T7" fmla="*/ 0 h 99"/>
                <a:gd name="T8" fmla="*/ 0 w 74"/>
                <a:gd name="T9" fmla="*/ 0 h 99"/>
                <a:gd name="T10" fmla="*/ 0 w 74"/>
                <a:gd name="T11" fmla="*/ 0 h 99"/>
                <a:gd name="T12" fmla="*/ 0 w 74"/>
                <a:gd name="T13" fmla="*/ 0 h 99"/>
                <a:gd name="T14" fmla="*/ 0 w 74"/>
                <a:gd name="T15" fmla="*/ 0 h 99"/>
                <a:gd name="T16" fmla="*/ 0 w 74"/>
                <a:gd name="T17" fmla="*/ 0 h 99"/>
                <a:gd name="T18" fmla="*/ 0 w 74"/>
                <a:gd name="T19" fmla="*/ 0 h 99"/>
                <a:gd name="T20" fmla="*/ 0 w 74"/>
                <a:gd name="T21" fmla="*/ 0 h 99"/>
                <a:gd name="T22" fmla="*/ 0 w 74"/>
                <a:gd name="T23" fmla="*/ 0 h 99"/>
                <a:gd name="T24" fmla="*/ 0 w 74"/>
                <a:gd name="T25" fmla="*/ 0 h 99"/>
                <a:gd name="T26" fmla="*/ 0 w 74"/>
                <a:gd name="T27" fmla="*/ 0 h 99"/>
                <a:gd name="T28" fmla="*/ 0 w 74"/>
                <a:gd name="T29" fmla="*/ 0 h 99"/>
                <a:gd name="T30" fmla="*/ 0 w 74"/>
                <a:gd name="T31" fmla="*/ 0 h 99"/>
                <a:gd name="T32" fmla="*/ 0 w 74"/>
                <a:gd name="T33" fmla="*/ 0 h 99"/>
                <a:gd name="T34" fmla="*/ 0 w 74"/>
                <a:gd name="T35" fmla="*/ 0 h 99"/>
                <a:gd name="T36" fmla="*/ 0 w 74"/>
                <a:gd name="T37" fmla="*/ 0 h 99"/>
                <a:gd name="T38" fmla="*/ 0 w 74"/>
                <a:gd name="T39" fmla="*/ 0 h 99"/>
                <a:gd name="T40" fmla="*/ 0 w 74"/>
                <a:gd name="T41" fmla="*/ 0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99"/>
                <a:gd name="T65" fmla="*/ 74 w 74"/>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99">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6" name="Freeform 425"/>
            <p:cNvSpPr>
              <a:spLocks/>
            </p:cNvSpPr>
            <p:nvPr/>
          </p:nvSpPr>
          <p:spPr bwMode="auto">
            <a:xfrm>
              <a:off x="1185" y="3088"/>
              <a:ext cx="5" cy="3"/>
            </a:xfrm>
            <a:custGeom>
              <a:avLst/>
              <a:gdLst>
                <a:gd name="T0" fmla="*/ 0 w 108"/>
                <a:gd name="T1" fmla="*/ 0 h 50"/>
                <a:gd name="T2" fmla="*/ 0 w 108"/>
                <a:gd name="T3" fmla="*/ 0 h 50"/>
                <a:gd name="T4" fmla="*/ 0 w 108"/>
                <a:gd name="T5" fmla="*/ 0 h 50"/>
                <a:gd name="T6" fmla="*/ 0 w 108"/>
                <a:gd name="T7" fmla="*/ 0 h 50"/>
                <a:gd name="T8" fmla="*/ 0 w 108"/>
                <a:gd name="T9" fmla="*/ 0 h 50"/>
                <a:gd name="T10" fmla="*/ 0 w 108"/>
                <a:gd name="T11" fmla="*/ 0 h 50"/>
                <a:gd name="T12" fmla="*/ 0 w 108"/>
                <a:gd name="T13" fmla="*/ 0 h 50"/>
                <a:gd name="T14" fmla="*/ 0 w 108"/>
                <a:gd name="T15" fmla="*/ 0 h 50"/>
                <a:gd name="T16" fmla="*/ 0 w 108"/>
                <a:gd name="T17" fmla="*/ 0 h 50"/>
                <a:gd name="T18" fmla="*/ 0 w 108"/>
                <a:gd name="T19" fmla="*/ 0 h 50"/>
                <a:gd name="T20" fmla="*/ 0 w 108"/>
                <a:gd name="T21" fmla="*/ 0 h 50"/>
                <a:gd name="T22" fmla="*/ 0 w 108"/>
                <a:gd name="T23" fmla="*/ 0 h 50"/>
                <a:gd name="T24" fmla="*/ 0 w 108"/>
                <a:gd name="T25" fmla="*/ 0 h 50"/>
                <a:gd name="T26" fmla="*/ 0 w 108"/>
                <a:gd name="T27" fmla="*/ 0 h 50"/>
                <a:gd name="T28" fmla="*/ 0 w 108"/>
                <a:gd name="T29" fmla="*/ 0 h 50"/>
                <a:gd name="T30" fmla="*/ 0 w 108"/>
                <a:gd name="T31" fmla="*/ 0 h 50"/>
                <a:gd name="T32" fmla="*/ 0 w 108"/>
                <a:gd name="T33" fmla="*/ 0 h 50"/>
                <a:gd name="T34" fmla="*/ 0 w 108"/>
                <a:gd name="T35" fmla="*/ 0 h 50"/>
                <a:gd name="T36" fmla="*/ 0 w 108"/>
                <a:gd name="T37" fmla="*/ 0 h 50"/>
                <a:gd name="T38" fmla="*/ 0 w 108"/>
                <a:gd name="T39" fmla="*/ 0 h 50"/>
                <a:gd name="T40" fmla="*/ 0 w 108"/>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50"/>
                <a:gd name="T65" fmla="*/ 108 w 108"/>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5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7" name="Freeform 426"/>
            <p:cNvSpPr>
              <a:spLocks/>
            </p:cNvSpPr>
            <p:nvPr/>
          </p:nvSpPr>
          <p:spPr bwMode="auto">
            <a:xfrm>
              <a:off x="1182" y="3089"/>
              <a:ext cx="4" cy="7"/>
            </a:xfrm>
            <a:custGeom>
              <a:avLst/>
              <a:gdLst>
                <a:gd name="T0" fmla="*/ 0 w 69"/>
                <a:gd name="T1" fmla="*/ 0 h 131"/>
                <a:gd name="T2" fmla="*/ 0 w 69"/>
                <a:gd name="T3" fmla="*/ 0 h 131"/>
                <a:gd name="T4" fmla="*/ 0 w 69"/>
                <a:gd name="T5" fmla="*/ 0 h 131"/>
                <a:gd name="T6" fmla="*/ 0 w 69"/>
                <a:gd name="T7" fmla="*/ 0 h 131"/>
                <a:gd name="T8" fmla="*/ 0 w 69"/>
                <a:gd name="T9" fmla="*/ 0 h 131"/>
                <a:gd name="T10" fmla="*/ 0 w 69"/>
                <a:gd name="T11" fmla="*/ 0 h 131"/>
                <a:gd name="T12" fmla="*/ 0 w 69"/>
                <a:gd name="T13" fmla="*/ 0 h 131"/>
                <a:gd name="T14" fmla="*/ 0 w 69"/>
                <a:gd name="T15" fmla="*/ 0 h 131"/>
                <a:gd name="T16" fmla="*/ 0 w 69"/>
                <a:gd name="T17" fmla="*/ 0 h 131"/>
                <a:gd name="T18" fmla="*/ 0 w 69"/>
                <a:gd name="T19" fmla="*/ 0 h 131"/>
                <a:gd name="T20" fmla="*/ 0 w 69"/>
                <a:gd name="T21" fmla="*/ 0 h 131"/>
                <a:gd name="T22" fmla="*/ 0 w 69"/>
                <a:gd name="T23" fmla="*/ 0 h 131"/>
                <a:gd name="T24" fmla="*/ 0 w 69"/>
                <a:gd name="T25" fmla="*/ 0 h 131"/>
                <a:gd name="T26" fmla="*/ 0 w 69"/>
                <a:gd name="T27" fmla="*/ 0 h 131"/>
                <a:gd name="T28" fmla="*/ 0 w 69"/>
                <a:gd name="T29" fmla="*/ 0 h 131"/>
                <a:gd name="T30" fmla="*/ 0 w 69"/>
                <a:gd name="T31" fmla="*/ 0 h 131"/>
                <a:gd name="T32" fmla="*/ 0 w 69"/>
                <a:gd name="T33" fmla="*/ 0 h 131"/>
                <a:gd name="T34" fmla="*/ 0 w 69"/>
                <a:gd name="T35" fmla="*/ 0 h 131"/>
                <a:gd name="T36" fmla="*/ 0 w 69"/>
                <a:gd name="T37" fmla="*/ 0 h 131"/>
                <a:gd name="T38" fmla="*/ 0 w 69"/>
                <a:gd name="T39" fmla="*/ 0 h 131"/>
                <a:gd name="T40" fmla="*/ 0 w 69"/>
                <a:gd name="T41" fmla="*/ 0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31"/>
                <a:gd name="T65" fmla="*/ 69 w 69"/>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31">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36" y="11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8" name="Freeform 427"/>
            <p:cNvSpPr>
              <a:spLocks/>
            </p:cNvSpPr>
            <p:nvPr/>
          </p:nvSpPr>
          <p:spPr bwMode="auto">
            <a:xfrm>
              <a:off x="1183" y="3095"/>
              <a:ext cx="5" cy="4"/>
            </a:xfrm>
            <a:custGeom>
              <a:avLst/>
              <a:gdLst>
                <a:gd name="T0" fmla="*/ 0 w 117"/>
                <a:gd name="T1" fmla="*/ 0 h 77"/>
                <a:gd name="T2" fmla="*/ 0 w 117"/>
                <a:gd name="T3" fmla="*/ 0 h 77"/>
                <a:gd name="T4" fmla="*/ 0 w 117"/>
                <a:gd name="T5" fmla="*/ 0 h 77"/>
                <a:gd name="T6" fmla="*/ 0 w 117"/>
                <a:gd name="T7" fmla="*/ 0 h 77"/>
                <a:gd name="T8" fmla="*/ 0 w 117"/>
                <a:gd name="T9" fmla="*/ 0 h 77"/>
                <a:gd name="T10" fmla="*/ 0 w 117"/>
                <a:gd name="T11" fmla="*/ 0 h 77"/>
                <a:gd name="T12" fmla="*/ 0 w 117"/>
                <a:gd name="T13" fmla="*/ 0 h 77"/>
                <a:gd name="T14" fmla="*/ 0 w 117"/>
                <a:gd name="T15" fmla="*/ 0 h 77"/>
                <a:gd name="T16" fmla="*/ 0 w 117"/>
                <a:gd name="T17" fmla="*/ 0 h 77"/>
                <a:gd name="T18" fmla="*/ 0 w 117"/>
                <a:gd name="T19" fmla="*/ 0 h 77"/>
                <a:gd name="T20" fmla="*/ 0 w 117"/>
                <a:gd name="T21" fmla="*/ 0 h 77"/>
                <a:gd name="T22" fmla="*/ 0 w 117"/>
                <a:gd name="T23" fmla="*/ 0 h 77"/>
                <a:gd name="T24" fmla="*/ 0 w 117"/>
                <a:gd name="T25" fmla="*/ 0 h 77"/>
                <a:gd name="T26" fmla="*/ 0 w 117"/>
                <a:gd name="T27" fmla="*/ 0 h 77"/>
                <a:gd name="T28" fmla="*/ 0 w 117"/>
                <a:gd name="T29" fmla="*/ 0 h 77"/>
                <a:gd name="T30" fmla="*/ 0 w 117"/>
                <a:gd name="T31" fmla="*/ 0 h 77"/>
                <a:gd name="T32" fmla="*/ 0 w 117"/>
                <a:gd name="T33" fmla="*/ 0 h 77"/>
                <a:gd name="T34" fmla="*/ 0 w 117"/>
                <a:gd name="T35" fmla="*/ 0 h 77"/>
                <a:gd name="T36" fmla="*/ 0 w 117"/>
                <a:gd name="T37" fmla="*/ 0 h 77"/>
                <a:gd name="T38" fmla="*/ 0 w 117"/>
                <a:gd name="T39" fmla="*/ 0 h 77"/>
                <a:gd name="T40" fmla="*/ 0 w 117"/>
                <a:gd name="T41" fmla="*/ 0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7"/>
                <a:gd name="T65" fmla="*/ 117 w 11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7">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07" y="41"/>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39" name="Freeform 428"/>
            <p:cNvSpPr>
              <a:spLocks/>
            </p:cNvSpPr>
            <p:nvPr/>
          </p:nvSpPr>
          <p:spPr bwMode="auto">
            <a:xfrm>
              <a:off x="1188" y="3094"/>
              <a:ext cx="3" cy="5"/>
            </a:xfrm>
            <a:custGeom>
              <a:avLst/>
              <a:gdLst>
                <a:gd name="T0" fmla="*/ 0 w 81"/>
                <a:gd name="T1" fmla="*/ 0 h 90"/>
                <a:gd name="T2" fmla="*/ 0 w 81"/>
                <a:gd name="T3" fmla="*/ 0 h 90"/>
                <a:gd name="T4" fmla="*/ 0 w 81"/>
                <a:gd name="T5" fmla="*/ 0 h 90"/>
                <a:gd name="T6" fmla="*/ 0 w 81"/>
                <a:gd name="T7" fmla="*/ 0 h 90"/>
                <a:gd name="T8" fmla="*/ 0 w 81"/>
                <a:gd name="T9" fmla="*/ 0 h 90"/>
                <a:gd name="T10" fmla="*/ 0 w 81"/>
                <a:gd name="T11" fmla="*/ 0 h 90"/>
                <a:gd name="T12" fmla="*/ 0 w 81"/>
                <a:gd name="T13" fmla="*/ 0 h 90"/>
                <a:gd name="T14" fmla="*/ 0 w 81"/>
                <a:gd name="T15" fmla="*/ 0 h 90"/>
                <a:gd name="T16" fmla="*/ 0 w 81"/>
                <a:gd name="T17" fmla="*/ 0 h 90"/>
                <a:gd name="T18" fmla="*/ 0 w 81"/>
                <a:gd name="T19" fmla="*/ 0 h 90"/>
                <a:gd name="T20" fmla="*/ 0 w 81"/>
                <a:gd name="T21" fmla="*/ 0 h 90"/>
                <a:gd name="T22" fmla="*/ 0 w 81"/>
                <a:gd name="T23" fmla="*/ 0 h 90"/>
                <a:gd name="T24" fmla="*/ 0 w 81"/>
                <a:gd name="T25" fmla="*/ 0 h 90"/>
                <a:gd name="T26" fmla="*/ 0 w 81"/>
                <a:gd name="T27" fmla="*/ 0 h 90"/>
                <a:gd name="T28" fmla="*/ 0 w 81"/>
                <a:gd name="T29" fmla="*/ 0 h 90"/>
                <a:gd name="T30" fmla="*/ 0 w 81"/>
                <a:gd name="T31" fmla="*/ 0 h 90"/>
                <a:gd name="T32" fmla="*/ 0 w 81"/>
                <a:gd name="T33" fmla="*/ 0 h 90"/>
                <a:gd name="T34" fmla="*/ 0 w 81"/>
                <a:gd name="T35" fmla="*/ 0 h 90"/>
                <a:gd name="T36" fmla="*/ 0 w 81"/>
                <a:gd name="T37" fmla="*/ 0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90"/>
                <a:gd name="T59" fmla="*/ 81 w 81"/>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9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0" name="Freeform 429"/>
            <p:cNvSpPr>
              <a:spLocks/>
            </p:cNvSpPr>
            <p:nvPr/>
          </p:nvSpPr>
          <p:spPr bwMode="auto">
            <a:xfrm>
              <a:off x="1187" y="3097"/>
              <a:ext cx="2" cy="1"/>
            </a:xfrm>
            <a:custGeom>
              <a:avLst/>
              <a:gdLst>
                <a:gd name="T0" fmla="*/ 0 w 33"/>
                <a:gd name="T1" fmla="*/ 0 h 19"/>
                <a:gd name="T2" fmla="*/ 0 w 33"/>
                <a:gd name="T3" fmla="*/ 0 h 19"/>
                <a:gd name="T4" fmla="*/ 0 w 33"/>
                <a:gd name="T5" fmla="*/ 0 h 19"/>
                <a:gd name="T6" fmla="*/ 0 w 33"/>
                <a:gd name="T7" fmla="*/ 0 h 19"/>
                <a:gd name="T8" fmla="*/ 0 w 33"/>
                <a:gd name="T9" fmla="*/ 0 h 19"/>
                <a:gd name="T10" fmla="*/ 0 w 33"/>
                <a:gd name="T11" fmla="*/ 0 h 19"/>
                <a:gd name="T12" fmla="*/ 0 w 33"/>
                <a:gd name="T13" fmla="*/ 0 h 19"/>
                <a:gd name="T14" fmla="*/ 0 w 33"/>
                <a:gd name="T15" fmla="*/ 0 h 19"/>
                <a:gd name="T16" fmla="*/ 0 w 33"/>
                <a:gd name="T17" fmla="*/ 0 h 19"/>
                <a:gd name="T18" fmla="*/ 0 w 3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9"/>
                <a:gd name="T32" fmla="*/ 33 w 3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9">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1" name="Freeform 430"/>
            <p:cNvSpPr>
              <a:spLocks/>
            </p:cNvSpPr>
            <p:nvPr/>
          </p:nvSpPr>
          <p:spPr bwMode="auto">
            <a:xfrm>
              <a:off x="1142" y="3240"/>
              <a:ext cx="1" cy="1"/>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2" name="Freeform 431"/>
            <p:cNvSpPr>
              <a:spLocks/>
            </p:cNvSpPr>
            <p:nvPr/>
          </p:nvSpPr>
          <p:spPr bwMode="auto">
            <a:xfrm>
              <a:off x="1133" y="3221"/>
              <a:ext cx="10" cy="20"/>
            </a:xfrm>
            <a:custGeom>
              <a:avLst/>
              <a:gdLst>
                <a:gd name="T0" fmla="*/ 0 w 218"/>
                <a:gd name="T1" fmla="*/ 0 h 365"/>
                <a:gd name="T2" fmla="*/ 0 w 218"/>
                <a:gd name="T3" fmla="*/ 0 h 365"/>
                <a:gd name="T4" fmla="*/ 0 w 218"/>
                <a:gd name="T5" fmla="*/ 0 h 365"/>
                <a:gd name="T6" fmla="*/ 0 w 218"/>
                <a:gd name="T7" fmla="*/ 0 h 365"/>
                <a:gd name="T8" fmla="*/ 0 w 218"/>
                <a:gd name="T9" fmla="*/ 0 h 365"/>
                <a:gd name="T10" fmla="*/ 0 w 218"/>
                <a:gd name="T11" fmla="*/ 0 h 365"/>
                <a:gd name="T12" fmla="*/ 0 w 218"/>
                <a:gd name="T13" fmla="*/ 0 h 365"/>
                <a:gd name="T14" fmla="*/ 0 w 218"/>
                <a:gd name="T15" fmla="*/ 0 h 365"/>
                <a:gd name="T16" fmla="*/ 0 w 218"/>
                <a:gd name="T17" fmla="*/ 0 h 365"/>
                <a:gd name="T18" fmla="*/ 0 w 218"/>
                <a:gd name="T19" fmla="*/ 0 h 365"/>
                <a:gd name="T20" fmla="*/ 0 w 218"/>
                <a:gd name="T21" fmla="*/ 0 h 365"/>
                <a:gd name="T22" fmla="*/ 0 w 218"/>
                <a:gd name="T23" fmla="*/ 0 h 365"/>
                <a:gd name="T24" fmla="*/ 0 w 218"/>
                <a:gd name="T25" fmla="*/ 0 h 365"/>
                <a:gd name="T26" fmla="*/ 0 w 218"/>
                <a:gd name="T27" fmla="*/ 0 h 365"/>
                <a:gd name="T28" fmla="*/ 0 w 218"/>
                <a:gd name="T29" fmla="*/ 0 h 365"/>
                <a:gd name="T30" fmla="*/ 0 w 218"/>
                <a:gd name="T31" fmla="*/ 0 h 365"/>
                <a:gd name="T32" fmla="*/ 0 w 218"/>
                <a:gd name="T33" fmla="*/ 0 h 365"/>
                <a:gd name="T34" fmla="*/ 0 w 218"/>
                <a:gd name="T35" fmla="*/ 0 h 365"/>
                <a:gd name="T36" fmla="*/ 0 w 218"/>
                <a:gd name="T37" fmla="*/ 0 h 365"/>
                <a:gd name="T38" fmla="*/ 0 w 218"/>
                <a:gd name="T39" fmla="*/ 0 h 365"/>
                <a:gd name="T40" fmla="*/ 0 w 218"/>
                <a:gd name="T41" fmla="*/ 0 h 365"/>
                <a:gd name="T42" fmla="*/ 0 w 218"/>
                <a:gd name="T43" fmla="*/ 0 h 365"/>
                <a:gd name="T44" fmla="*/ 0 w 218"/>
                <a:gd name="T45" fmla="*/ 0 h 365"/>
                <a:gd name="T46" fmla="*/ 0 w 218"/>
                <a:gd name="T47" fmla="*/ 0 h 365"/>
                <a:gd name="T48" fmla="*/ 0 w 218"/>
                <a:gd name="T49" fmla="*/ 0 h 365"/>
                <a:gd name="T50" fmla="*/ 0 w 218"/>
                <a:gd name="T51" fmla="*/ 0 h 365"/>
                <a:gd name="T52" fmla="*/ 0 w 218"/>
                <a:gd name="T53" fmla="*/ 0 h 365"/>
                <a:gd name="T54" fmla="*/ 0 w 218"/>
                <a:gd name="T55" fmla="*/ 0 h 365"/>
                <a:gd name="T56" fmla="*/ 0 w 218"/>
                <a:gd name="T57" fmla="*/ 0 h 365"/>
                <a:gd name="T58" fmla="*/ 0 w 218"/>
                <a:gd name="T59" fmla="*/ 0 h 365"/>
                <a:gd name="T60" fmla="*/ 0 w 218"/>
                <a:gd name="T61" fmla="*/ 0 h 365"/>
                <a:gd name="T62" fmla="*/ 0 w 218"/>
                <a:gd name="T63" fmla="*/ 0 h 365"/>
                <a:gd name="T64" fmla="*/ 0 w 218"/>
                <a:gd name="T65" fmla="*/ 0 h 365"/>
                <a:gd name="T66" fmla="*/ 0 w 218"/>
                <a:gd name="T67" fmla="*/ 0 h 365"/>
                <a:gd name="T68" fmla="*/ 0 w 218"/>
                <a:gd name="T69" fmla="*/ 0 h 365"/>
                <a:gd name="T70" fmla="*/ 0 w 218"/>
                <a:gd name="T71" fmla="*/ 0 h 365"/>
                <a:gd name="T72" fmla="*/ 0 w 218"/>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8"/>
                <a:gd name="T112" fmla="*/ 0 h 365"/>
                <a:gd name="T113" fmla="*/ 218 w 218"/>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8" h="365">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3" name="Freeform 432"/>
            <p:cNvSpPr>
              <a:spLocks/>
            </p:cNvSpPr>
            <p:nvPr/>
          </p:nvSpPr>
          <p:spPr bwMode="auto">
            <a:xfrm>
              <a:off x="1133" y="3216"/>
              <a:ext cx="2" cy="5"/>
            </a:xfrm>
            <a:custGeom>
              <a:avLst/>
              <a:gdLst>
                <a:gd name="T0" fmla="*/ 0 w 37"/>
                <a:gd name="T1" fmla="*/ 0 h 92"/>
                <a:gd name="T2" fmla="*/ 0 w 37"/>
                <a:gd name="T3" fmla="*/ 0 h 92"/>
                <a:gd name="T4" fmla="*/ 0 w 37"/>
                <a:gd name="T5" fmla="*/ 0 h 92"/>
                <a:gd name="T6" fmla="*/ 0 w 37"/>
                <a:gd name="T7" fmla="*/ 0 h 92"/>
                <a:gd name="T8" fmla="*/ 0 w 37"/>
                <a:gd name="T9" fmla="*/ 0 h 92"/>
                <a:gd name="T10" fmla="*/ 0 w 37"/>
                <a:gd name="T11" fmla="*/ 0 h 92"/>
                <a:gd name="T12" fmla="*/ 0 w 37"/>
                <a:gd name="T13" fmla="*/ 0 h 92"/>
                <a:gd name="T14" fmla="*/ 0 w 37"/>
                <a:gd name="T15" fmla="*/ 0 h 92"/>
                <a:gd name="T16" fmla="*/ 0 w 37"/>
                <a:gd name="T17" fmla="*/ 0 h 92"/>
                <a:gd name="T18" fmla="*/ 0 w 37"/>
                <a:gd name="T19" fmla="*/ 0 h 92"/>
                <a:gd name="T20" fmla="*/ 0 w 37"/>
                <a:gd name="T21" fmla="*/ 0 h 92"/>
                <a:gd name="T22" fmla="*/ 0 w 37"/>
                <a:gd name="T23" fmla="*/ 0 h 92"/>
                <a:gd name="T24" fmla="*/ 0 w 37"/>
                <a:gd name="T25" fmla="*/ 0 h 92"/>
                <a:gd name="T26" fmla="*/ 0 w 37"/>
                <a:gd name="T27" fmla="*/ 0 h 92"/>
                <a:gd name="T28" fmla="*/ 0 w 37"/>
                <a:gd name="T29" fmla="*/ 0 h 92"/>
                <a:gd name="T30" fmla="*/ 0 w 37"/>
                <a:gd name="T31" fmla="*/ 0 h 92"/>
                <a:gd name="T32" fmla="*/ 0 w 37"/>
                <a:gd name="T33" fmla="*/ 0 h 92"/>
                <a:gd name="T34" fmla="*/ 0 w 37"/>
                <a:gd name="T35" fmla="*/ 0 h 92"/>
                <a:gd name="T36" fmla="*/ 0 w 37"/>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92"/>
                <a:gd name="T59" fmla="*/ 37 w 3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92">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4" name="Freeform 433"/>
            <p:cNvSpPr>
              <a:spLocks/>
            </p:cNvSpPr>
            <p:nvPr/>
          </p:nvSpPr>
          <p:spPr bwMode="auto">
            <a:xfrm>
              <a:off x="1133" y="3220"/>
              <a:ext cx="1" cy="1"/>
            </a:xfrm>
            <a:custGeom>
              <a:avLst/>
              <a:gdLst>
                <a:gd name="T0" fmla="*/ 0 w 28"/>
                <a:gd name="T1" fmla="*/ 0 h 18"/>
                <a:gd name="T2" fmla="*/ 0 w 28"/>
                <a:gd name="T3" fmla="*/ 0 h 18"/>
                <a:gd name="T4" fmla="*/ 0 w 28"/>
                <a:gd name="T5" fmla="*/ 0 h 18"/>
                <a:gd name="T6" fmla="*/ 0 w 28"/>
                <a:gd name="T7" fmla="*/ 0 h 18"/>
                <a:gd name="T8" fmla="*/ 0 w 28"/>
                <a:gd name="T9" fmla="*/ 0 h 18"/>
                <a:gd name="T10" fmla="*/ 0 w 28"/>
                <a:gd name="T11" fmla="*/ 0 h 18"/>
                <a:gd name="T12" fmla="*/ 0 w 28"/>
                <a:gd name="T13" fmla="*/ 0 h 18"/>
                <a:gd name="T14" fmla="*/ 0 w 28"/>
                <a:gd name="T15" fmla="*/ 0 h 18"/>
                <a:gd name="T16" fmla="*/ 0 w 28"/>
                <a:gd name="T17" fmla="*/ 0 h 18"/>
                <a:gd name="T18" fmla="*/ 0 w 2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8"/>
                <a:gd name="T32" fmla="*/ 28 w 2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8">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5" name="Freeform 434"/>
            <p:cNvSpPr>
              <a:spLocks/>
            </p:cNvSpPr>
            <p:nvPr/>
          </p:nvSpPr>
          <p:spPr bwMode="auto">
            <a:xfrm>
              <a:off x="1141" y="3233"/>
              <a:ext cx="1" cy="2"/>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6" name="Freeform 435"/>
            <p:cNvSpPr>
              <a:spLocks/>
            </p:cNvSpPr>
            <p:nvPr/>
          </p:nvSpPr>
          <p:spPr bwMode="auto">
            <a:xfrm>
              <a:off x="1137" y="3224"/>
              <a:ext cx="5" cy="11"/>
            </a:xfrm>
            <a:custGeom>
              <a:avLst/>
              <a:gdLst>
                <a:gd name="T0" fmla="*/ 0 w 115"/>
                <a:gd name="T1" fmla="*/ 0 h 181"/>
                <a:gd name="T2" fmla="*/ 0 w 115"/>
                <a:gd name="T3" fmla="*/ 0 h 181"/>
                <a:gd name="T4" fmla="*/ 0 w 115"/>
                <a:gd name="T5" fmla="*/ 0 h 181"/>
                <a:gd name="T6" fmla="*/ 0 w 115"/>
                <a:gd name="T7" fmla="*/ 0 h 181"/>
                <a:gd name="T8" fmla="*/ 0 w 115"/>
                <a:gd name="T9" fmla="*/ 0 h 181"/>
                <a:gd name="T10" fmla="*/ 0 w 115"/>
                <a:gd name="T11" fmla="*/ 0 h 181"/>
                <a:gd name="T12" fmla="*/ 0 w 115"/>
                <a:gd name="T13" fmla="*/ 0 h 181"/>
                <a:gd name="T14" fmla="*/ 0 w 115"/>
                <a:gd name="T15" fmla="*/ 0 h 181"/>
                <a:gd name="T16" fmla="*/ 0 w 115"/>
                <a:gd name="T17" fmla="*/ 0 h 181"/>
                <a:gd name="T18" fmla="*/ 0 w 115"/>
                <a:gd name="T19" fmla="*/ 0 h 181"/>
                <a:gd name="T20" fmla="*/ 0 w 115"/>
                <a:gd name="T21" fmla="*/ 0 h 181"/>
                <a:gd name="T22" fmla="*/ 0 w 115"/>
                <a:gd name="T23" fmla="*/ 0 h 181"/>
                <a:gd name="T24" fmla="*/ 0 w 115"/>
                <a:gd name="T25" fmla="*/ 0 h 181"/>
                <a:gd name="T26" fmla="*/ 0 w 115"/>
                <a:gd name="T27" fmla="*/ 0 h 181"/>
                <a:gd name="T28" fmla="*/ 0 w 115"/>
                <a:gd name="T29" fmla="*/ 0 h 181"/>
                <a:gd name="T30" fmla="*/ 0 w 115"/>
                <a:gd name="T31" fmla="*/ 0 h 181"/>
                <a:gd name="T32" fmla="*/ 0 w 115"/>
                <a:gd name="T33" fmla="*/ 0 h 181"/>
                <a:gd name="T34" fmla="*/ 0 w 115"/>
                <a:gd name="T35" fmla="*/ 0 h 181"/>
                <a:gd name="T36" fmla="*/ 0 w 115"/>
                <a:gd name="T37" fmla="*/ 0 h 181"/>
                <a:gd name="T38" fmla="*/ 0 w 115"/>
                <a:gd name="T39" fmla="*/ 0 h 181"/>
                <a:gd name="T40" fmla="*/ 0 w 115"/>
                <a:gd name="T41" fmla="*/ 0 h 181"/>
                <a:gd name="T42" fmla="*/ 0 w 115"/>
                <a:gd name="T43" fmla="*/ 0 h 181"/>
                <a:gd name="T44" fmla="*/ 0 w 115"/>
                <a:gd name="T45" fmla="*/ 0 h 181"/>
                <a:gd name="T46" fmla="*/ 0 w 115"/>
                <a:gd name="T47" fmla="*/ 0 h 181"/>
                <a:gd name="T48" fmla="*/ 0 w 115"/>
                <a:gd name="T49" fmla="*/ 0 h 181"/>
                <a:gd name="T50" fmla="*/ 0 w 115"/>
                <a:gd name="T51" fmla="*/ 0 h 181"/>
                <a:gd name="T52" fmla="*/ 0 w 115"/>
                <a:gd name="T53" fmla="*/ 0 h 181"/>
                <a:gd name="T54" fmla="*/ 0 w 115"/>
                <a:gd name="T55" fmla="*/ 0 h 181"/>
                <a:gd name="T56" fmla="*/ 0 w 115"/>
                <a:gd name="T57" fmla="*/ 0 h 181"/>
                <a:gd name="T58" fmla="*/ 0 w 115"/>
                <a:gd name="T59" fmla="*/ 0 h 181"/>
                <a:gd name="T60" fmla="*/ 0 w 115"/>
                <a:gd name="T61" fmla="*/ 0 h 181"/>
                <a:gd name="T62" fmla="*/ 0 w 115"/>
                <a:gd name="T63" fmla="*/ 0 h 181"/>
                <a:gd name="T64" fmla="*/ 0 w 115"/>
                <a:gd name="T65" fmla="*/ 0 h 181"/>
                <a:gd name="T66" fmla="*/ 0 w 115"/>
                <a:gd name="T67" fmla="*/ 0 h 181"/>
                <a:gd name="T68" fmla="*/ 0 w 115"/>
                <a:gd name="T69" fmla="*/ 0 h 181"/>
                <a:gd name="T70" fmla="*/ 0 w 115"/>
                <a:gd name="T71" fmla="*/ 0 h 181"/>
                <a:gd name="T72" fmla="*/ 0 w 115"/>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81"/>
                <a:gd name="T113" fmla="*/ 115 w 115"/>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81">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7" name="Freeform 436"/>
            <p:cNvSpPr>
              <a:spLocks/>
            </p:cNvSpPr>
            <p:nvPr/>
          </p:nvSpPr>
          <p:spPr bwMode="auto">
            <a:xfrm>
              <a:off x="1137" y="3222"/>
              <a:ext cx="1" cy="2"/>
            </a:xfrm>
            <a:custGeom>
              <a:avLst/>
              <a:gdLst>
                <a:gd name="T0" fmla="*/ 0 w 33"/>
                <a:gd name="T1" fmla="*/ 0 h 47"/>
                <a:gd name="T2" fmla="*/ 0 w 33"/>
                <a:gd name="T3" fmla="*/ 0 h 47"/>
                <a:gd name="T4" fmla="*/ 0 w 33"/>
                <a:gd name="T5" fmla="*/ 0 h 47"/>
                <a:gd name="T6" fmla="*/ 0 w 33"/>
                <a:gd name="T7" fmla="*/ 0 h 47"/>
                <a:gd name="T8" fmla="*/ 0 w 33"/>
                <a:gd name="T9" fmla="*/ 0 h 47"/>
                <a:gd name="T10" fmla="*/ 0 w 33"/>
                <a:gd name="T11" fmla="*/ 0 h 47"/>
                <a:gd name="T12" fmla="*/ 0 w 33"/>
                <a:gd name="T13" fmla="*/ 0 h 47"/>
                <a:gd name="T14" fmla="*/ 0 w 33"/>
                <a:gd name="T15" fmla="*/ 0 h 47"/>
                <a:gd name="T16" fmla="*/ 0 w 33"/>
                <a:gd name="T17" fmla="*/ 0 h 47"/>
                <a:gd name="T18" fmla="*/ 0 w 33"/>
                <a:gd name="T19" fmla="*/ 0 h 47"/>
                <a:gd name="T20" fmla="*/ 0 w 33"/>
                <a:gd name="T21" fmla="*/ 0 h 47"/>
                <a:gd name="T22" fmla="*/ 0 w 33"/>
                <a:gd name="T23" fmla="*/ 0 h 47"/>
                <a:gd name="T24" fmla="*/ 0 w 33"/>
                <a:gd name="T25" fmla="*/ 0 h 47"/>
                <a:gd name="T26" fmla="*/ 0 w 33"/>
                <a:gd name="T27" fmla="*/ 0 h 47"/>
                <a:gd name="T28" fmla="*/ 0 w 33"/>
                <a:gd name="T29" fmla="*/ 0 h 47"/>
                <a:gd name="T30" fmla="*/ 0 w 33"/>
                <a:gd name="T31" fmla="*/ 0 h 47"/>
                <a:gd name="T32" fmla="*/ 0 w 33"/>
                <a:gd name="T33" fmla="*/ 0 h 47"/>
                <a:gd name="T34" fmla="*/ 0 w 33"/>
                <a:gd name="T35" fmla="*/ 0 h 47"/>
                <a:gd name="T36" fmla="*/ 0 w 33"/>
                <a:gd name="T37" fmla="*/ 0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7"/>
                <a:gd name="T59" fmla="*/ 33 w 33"/>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7">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8" name="Freeform 437"/>
            <p:cNvSpPr>
              <a:spLocks/>
            </p:cNvSpPr>
            <p:nvPr/>
          </p:nvSpPr>
          <p:spPr bwMode="auto">
            <a:xfrm>
              <a:off x="1137" y="3224"/>
              <a:ext cx="1" cy="1"/>
            </a:xfrm>
            <a:custGeom>
              <a:avLst/>
              <a:gdLst>
                <a:gd name="T0" fmla="*/ 0 w 29"/>
                <a:gd name="T1" fmla="*/ 0 h 18"/>
                <a:gd name="T2" fmla="*/ 0 w 29"/>
                <a:gd name="T3" fmla="*/ 0 h 18"/>
                <a:gd name="T4" fmla="*/ 0 w 29"/>
                <a:gd name="T5" fmla="*/ 0 h 18"/>
                <a:gd name="T6" fmla="*/ 0 w 29"/>
                <a:gd name="T7" fmla="*/ 0 h 18"/>
                <a:gd name="T8" fmla="*/ 0 w 29"/>
                <a:gd name="T9" fmla="*/ 0 h 18"/>
                <a:gd name="T10" fmla="*/ 0 w 29"/>
                <a:gd name="T11" fmla="*/ 0 h 18"/>
                <a:gd name="T12" fmla="*/ 0 w 29"/>
                <a:gd name="T13" fmla="*/ 0 h 18"/>
                <a:gd name="T14" fmla="*/ 0 w 29"/>
                <a:gd name="T15" fmla="*/ 0 h 18"/>
                <a:gd name="T16" fmla="*/ 0 w 29"/>
                <a:gd name="T17" fmla="*/ 0 h 18"/>
                <a:gd name="T18" fmla="*/ 0 w 29"/>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49" name="Freeform 438"/>
            <p:cNvSpPr>
              <a:spLocks/>
            </p:cNvSpPr>
            <p:nvPr/>
          </p:nvSpPr>
          <p:spPr bwMode="auto">
            <a:xfrm>
              <a:off x="1307" y="3123"/>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3"/>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0" name="Freeform 439"/>
            <p:cNvSpPr>
              <a:spLocks/>
            </p:cNvSpPr>
            <p:nvPr/>
          </p:nvSpPr>
          <p:spPr bwMode="auto">
            <a:xfrm>
              <a:off x="1307" y="3123"/>
              <a:ext cx="7" cy="15"/>
            </a:xfrm>
            <a:custGeom>
              <a:avLst/>
              <a:gdLst>
                <a:gd name="T0" fmla="*/ 0 w 164"/>
                <a:gd name="T1" fmla="*/ 0 h 274"/>
                <a:gd name="T2" fmla="*/ 0 w 164"/>
                <a:gd name="T3" fmla="*/ 0 h 274"/>
                <a:gd name="T4" fmla="*/ 0 w 164"/>
                <a:gd name="T5" fmla="*/ 0 h 274"/>
                <a:gd name="T6" fmla="*/ 0 w 164"/>
                <a:gd name="T7" fmla="*/ 0 h 274"/>
                <a:gd name="T8" fmla="*/ 0 w 164"/>
                <a:gd name="T9" fmla="*/ 0 h 274"/>
                <a:gd name="T10" fmla="*/ 0 w 164"/>
                <a:gd name="T11" fmla="*/ 0 h 274"/>
                <a:gd name="T12" fmla="*/ 0 w 164"/>
                <a:gd name="T13" fmla="*/ 0 h 274"/>
                <a:gd name="T14" fmla="*/ 0 w 164"/>
                <a:gd name="T15" fmla="*/ 0 h 274"/>
                <a:gd name="T16" fmla="*/ 0 w 164"/>
                <a:gd name="T17" fmla="*/ 0 h 274"/>
                <a:gd name="T18" fmla="*/ 0 w 164"/>
                <a:gd name="T19" fmla="*/ 0 h 274"/>
                <a:gd name="T20" fmla="*/ 0 w 164"/>
                <a:gd name="T21" fmla="*/ 0 h 274"/>
                <a:gd name="T22" fmla="*/ 0 w 164"/>
                <a:gd name="T23" fmla="*/ 0 h 274"/>
                <a:gd name="T24" fmla="*/ 0 w 164"/>
                <a:gd name="T25" fmla="*/ 0 h 274"/>
                <a:gd name="T26" fmla="*/ 0 w 164"/>
                <a:gd name="T27" fmla="*/ 0 h 274"/>
                <a:gd name="T28" fmla="*/ 0 w 164"/>
                <a:gd name="T29" fmla="*/ 0 h 274"/>
                <a:gd name="T30" fmla="*/ 0 w 164"/>
                <a:gd name="T31" fmla="*/ 0 h 274"/>
                <a:gd name="T32" fmla="*/ 0 w 164"/>
                <a:gd name="T33" fmla="*/ 0 h 274"/>
                <a:gd name="T34" fmla="*/ 0 w 164"/>
                <a:gd name="T35" fmla="*/ 0 h 274"/>
                <a:gd name="T36" fmla="*/ 0 w 164"/>
                <a:gd name="T37" fmla="*/ 0 h 274"/>
                <a:gd name="T38" fmla="*/ 0 w 164"/>
                <a:gd name="T39" fmla="*/ 0 h 274"/>
                <a:gd name="T40" fmla="*/ 0 w 164"/>
                <a:gd name="T41" fmla="*/ 0 h 274"/>
                <a:gd name="T42" fmla="*/ 0 w 164"/>
                <a:gd name="T43" fmla="*/ 0 h 274"/>
                <a:gd name="T44" fmla="*/ 0 w 164"/>
                <a:gd name="T45" fmla="*/ 0 h 274"/>
                <a:gd name="T46" fmla="*/ 0 w 164"/>
                <a:gd name="T47" fmla="*/ 0 h 274"/>
                <a:gd name="T48" fmla="*/ 0 w 164"/>
                <a:gd name="T49" fmla="*/ 0 h 274"/>
                <a:gd name="T50" fmla="*/ 0 w 164"/>
                <a:gd name="T51" fmla="*/ 0 h 274"/>
                <a:gd name="T52" fmla="*/ 0 w 164"/>
                <a:gd name="T53" fmla="*/ 0 h 274"/>
                <a:gd name="T54" fmla="*/ 0 w 164"/>
                <a:gd name="T55" fmla="*/ 0 h 274"/>
                <a:gd name="T56" fmla="*/ 0 w 164"/>
                <a:gd name="T57" fmla="*/ 0 h 274"/>
                <a:gd name="T58" fmla="*/ 0 w 164"/>
                <a:gd name="T59" fmla="*/ 0 h 274"/>
                <a:gd name="T60" fmla="*/ 0 w 164"/>
                <a:gd name="T61" fmla="*/ 0 h 274"/>
                <a:gd name="T62" fmla="*/ 0 w 164"/>
                <a:gd name="T63" fmla="*/ 0 h 274"/>
                <a:gd name="T64" fmla="*/ 0 w 164"/>
                <a:gd name="T65" fmla="*/ 0 h 274"/>
                <a:gd name="T66" fmla="*/ 0 w 164"/>
                <a:gd name="T67" fmla="*/ 0 h 274"/>
                <a:gd name="T68" fmla="*/ 0 w 164"/>
                <a:gd name="T69" fmla="*/ 0 h 274"/>
                <a:gd name="T70" fmla="*/ 0 w 164"/>
                <a:gd name="T71" fmla="*/ 0 h 274"/>
                <a:gd name="T72" fmla="*/ 0 w 164"/>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
                <a:gd name="T112" fmla="*/ 0 h 274"/>
                <a:gd name="T113" fmla="*/ 164 w 164"/>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 h="274">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64"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1" name="Freeform 440"/>
            <p:cNvSpPr>
              <a:spLocks/>
            </p:cNvSpPr>
            <p:nvPr/>
          </p:nvSpPr>
          <p:spPr bwMode="auto">
            <a:xfrm>
              <a:off x="1313" y="3138"/>
              <a:ext cx="1" cy="4"/>
            </a:xfrm>
            <a:custGeom>
              <a:avLst/>
              <a:gdLst>
                <a:gd name="T0" fmla="*/ 0 w 29"/>
                <a:gd name="T1" fmla="*/ 0 h 68"/>
                <a:gd name="T2" fmla="*/ 0 w 29"/>
                <a:gd name="T3" fmla="*/ 0 h 68"/>
                <a:gd name="T4" fmla="*/ 0 w 29"/>
                <a:gd name="T5" fmla="*/ 0 h 68"/>
                <a:gd name="T6" fmla="*/ 0 w 29"/>
                <a:gd name="T7" fmla="*/ 0 h 68"/>
                <a:gd name="T8" fmla="*/ 0 w 29"/>
                <a:gd name="T9" fmla="*/ 0 h 68"/>
                <a:gd name="T10" fmla="*/ 0 w 29"/>
                <a:gd name="T11" fmla="*/ 0 h 68"/>
                <a:gd name="T12" fmla="*/ 0 w 29"/>
                <a:gd name="T13" fmla="*/ 0 h 68"/>
                <a:gd name="T14" fmla="*/ 0 w 29"/>
                <a:gd name="T15" fmla="*/ 0 h 68"/>
                <a:gd name="T16" fmla="*/ 0 w 29"/>
                <a:gd name="T17" fmla="*/ 0 h 68"/>
                <a:gd name="T18" fmla="*/ 0 w 29"/>
                <a:gd name="T19" fmla="*/ 0 h 68"/>
                <a:gd name="T20" fmla="*/ 0 w 29"/>
                <a:gd name="T21" fmla="*/ 0 h 68"/>
                <a:gd name="T22" fmla="*/ 0 w 29"/>
                <a:gd name="T23" fmla="*/ 0 h 68"/>
                <a:gd name="T24" fmla="*/ 0 w 29"/>
                <a:gd name="T25" fmla="*/ 0 h 68"/>
                <a:gd name="T26" fmla="*/ 0 w 29"/>
                <a:gd name="T27" fmla="*/ 0 h 68"/>
                <a:gd name="T28" fmla="*/ 0 w 29"/>
                <a:gd name="T29" fmla="*/ 0 h 68"/>
                <a:gd name="T30" fmla="*/ 0 w 29"/>
                <a:gd name="T31" fmla="*/ 0 h 68"/>
                <a:gd name="T32" fmla="*/ 0 w 29"/>
                <a:gd name="T33" fmla="*/ 0 h 68"/>
                <a:gd name="T34" fmla="*/ 0 w 29"/>
                <a:gd name="T35" fmla="*/ 0 h 68"/>
                <a:gd name="T36" fmla="*/ 0 w 29"/>
                <a:gd name="T37" fmla="*/ 0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2" name="Freeform 441"/>
            <p:cNvSpPr>
              <a:spLocks/>
            </p:cNvSpPr>
            <p:nvPr/>
          </p:nvSpPr>
          <p:spPr bwMode="auto">
            <a:xfrm>
              <a:off x="1313" y="3138"/>
              <a:ext cx="1" cy="1"/>
            </a:xfrm>
            <a:custGeom>
              <a:avLst/>
              <a:gdLst>
                <a:gd name="T0" fmla="*/ 0 w 21"/>
                <a:gd name="T1" fmla="*/ 0 h 12"/>
                <a:gd name="T2" fmla="*/ 0 w 21"/>
                <a:gd name="T3" fmla="*/ 0 h 12"/>
                <a:gd name="T4" fmla="*/ 0 w 21"/>
                <a:gd name="T5" fmla="*/ 0 h 12"/>
                <a:gd name="T6" fmla="*/ 0 w 21"/>
                <a:gd name="T7" fmla="*/ 0 h 12"/>
                <a:gd name="T8" fmla="*/ 0 w 21"/>
                <a:gd name="T9" fmla="*/ 0 h 12"/>
                <a:gd name="T10" fmla="*/ 0 w 21"/>
                <a:gd name="T11" fmla="*/ 0 h 12"/>
                <a:gd name="T12" fmla="*/ 0 60000 65536"/>
                <a:gd name="T13" fmla="*/ 0 60000 65536"/>
                <a:gd name="T14" fmla="*/ 0 60000 65536"/>
                <a:gd name="T15" fmla="*/ 0 60000 65536"/>
                <a:gd name="T16" fmla="*/ 0 60000 65536"/>
                <a:gd name="T17" fmla="*/ 0 60000 65536"/>
                <a:gd name="T18" fmla="*/ 0 w 21"/>
                <a:gd name="T19" fmla="*/ 0 h 12"/>
                <a:gd name="T20" fmla="*/ 21 w 2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1" h="12">
                  <a:moveTo>
                    <a:pt x="0" y="0"/>
                  </a:moveTo>
                  <a:lnTo>
                    <a:pt x="3" y="8"/>
                  </a:lnTo>
                  <a:lnTo>
                    <a:pt x="10" y="12"/>
                  </a:lnTo>
                  <a:lnTo>
                    <a:pt x="17" y="11"/>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3" name="Freeform 442"/>
            <p:cNvSpPr>
              <a:spLocks/>
            </p:cNvSpPr>
            <p:nvPr/>
          </p:nvSpPr>
          <p:spPr bwMode="auto">
            <a:xfrm>
              <a:off x="1307" y="3128"/>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6"/>
                  </a:lnTo>
                  <a:lnTo>
                    <a:pt x="0" y="14"/>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4" name="Freeform 443"/>
            <p:cNvSpPr>
              <a:spLocks/>
            </p:cNvSpPr>
            <p:nvPr/>
          </p:nvSpPr>
          <p:spPr bwMode="auto">
            <a:xfrm>
              <a:off x="1308" y="3128"/>
              <a:ext cx="4" cy="8"/>
            </a:xfrm>
            <a:custGeom>
              <a:avLst/>
              <a:gdLst>
                <a:gd name="T0" fmla="*/ 0 w 86"/>
                <a:gd name="T1" fmla="*/ 0 h 136"/>
                <a:gd name="T2" fmla="*/ 0 w 86"/>
                <a:gd name="T3" fmla="*/ 0 h 136"/>
                <a:gd name="T4" fmla="*/ 0 w 86"/>
                <a:gd name="T5" fmla="*/ 0 h 136"/>
                <a:gd name="T6" fmla="*/ 0 w 86"/>
                <a:gd name="T7" fmla="*/ 0 h 136"/>
                <a:gd name="T8" fmla="*/ 0 w 86"/>
                <a:gd name="T9" fmla="*/ 0 h 136"/>
                <a:gd name="T10" fmla="*/ 0 w 86"/>
                <a:gd name="T11" fmla="*/ 0 h 136"/>
                <a:gd name="T12" fmla="*/ 0 w 86"/>
                <a:gd name="T13" fmla="*/ 0 h 136"/>
                <a:gd name="T14" fmla="*/ 0 w 86"/>
                <a:gd name="T15" fmla="*/ 0 h 136"/>
                <a:gd name="T16" fmla="*/ 0 w 86"/>
                <a:gd name="T17" fmla="*/ 0 h 136"/>
                <a:gd name="T18" fmla="*/ 0 w 86"/>
                <a:gd name="T19" fmla="*/ 0 h 136"/>
                <a:gd name="T20" fmla="*/ 0 w 86"/>
                <a:gd name="T21" fmla="*/ 0 h 136"/>
                <a:gd name="T22" fmla="*/ 0 w 86"/>
                <a:gd name="T23" fmla="*/ 0 h 136"/>
                <a:gd name="T24" fmla="*/ 0 w 86"/>
                <a:gd name="T25" fmla="*/ 0 h 136"/>
                <a:gd name="T26" fmla="*/ 0 w 86"/>
                <a:gd name="T27" fmla="*/ 0 h 136"/>
                <a:gd name="T28" fmla="*/ 0 w 86"/>
                <a:gd name="T29" fmla="*/ 0 h 136"/>
                <a:gd name="T30" fmla="*/ 0 w 86"/>
                <a:gd name="T31" fmla="*/ 0 h 136"/>
                <a:gd name="T32" fmla="*/ 0 w 86"/>
                <a:gd name="T33" fmla="*/ 0 h 136"/>
                <a:gd name="T34" fmla="*/ 0 w 86"/>
                <a:gd name="T35" fmla="*/ 0 h 136"/>
                <a:gd name="T36" fmla="*/ 0 w 86"/>
                <a:gd name="T37" fmla="*/ 0 h 136"/>
                <a:gd name="T38" fmla="*/ 0 w 86"/>
                <a:gd name="T39" fmla="*/ 0 h 136"/>
                <a:gd name="T40" fmla="*/ 0 w 86"/>
                <a:gd name="T41" fmla="*/ 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6"/>
                <a:gd name="T65" fmla="*/ 86 w 86"/>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6">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86" y="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5" name="Freeform 444"/>
            <p:cNvSpPr>
              <a:spLocks/>
            </p:cNvSpPr>
            <p:nvPr/>
          </p:nvSpPr>
          <p:spPr bwMode="auto">
            <a:xfrm>
              <a:off x="1311" y="3136"/>
              <a:ext cx="1" cy="2"/>
            </a:xfrm>
            <a:custGeom>
              <a:avLst/>
              <a:gdLst>
                <a:gd name="T0" fmla="*/ 0 w 24"/>
                <a:gd name="T1" fmla="*/ 0 h 35"/>
                <a:gd name="T2" fmla="*/ 0 w 24"/>
                <a:gd name="T3" fmla="*/ 0 h 35"/>
                <a:gd name="T4" fmla="*/ 0 w 24"/>
                <a:gd name="T5" fmla="*/ 0 h 35"/>
                <a:gd name="T6" fmla="*/ 0 w 24"/>
                <a:gd name="T7" fmla="*/ 0 h 35"/>
                <a:gd name="T8" fmla="*/ 0 w 24"/>
                <a:gd name="T9" fmla="*/ 0 h 35"/>
                <a:gd name="T10" fmla="*/ 0 w 24"/>
                <a:gd name="T11" fmla="*/ 0 h 35"/>
                <a:gd name="T12" fmla="*/ 0 w 24"/>
                <a:gd name="T13" fmla="*/ 0 h 35"/>
                <a:gd name="T14" fmla="*/ 0 w 24"/>
                <a:gd name="T15" fmla="*/ 0 h 35"/>
                <a:gd name="T16" fmla="*/ 0 w 24"/>
                <a:gd name="T17" fmla="*/ 0 h 35"/>
                <a:gd name="T18" fmla="*/ 0 w 24"/>
                <a:gd name="T19" fmla="*/ 0 h 35"/>
                <a:gd name="T20" fmla="*/ 0 w 24"/>
                <a:gd name="T21" fmla="*/ 0 h 35"/>
                <a:gd name="T22" fmla="*/ 0 w 24"/>
                <a:gd name="T23" fmla="*/ 0 h 35"/>
                <a:gd name="T24" fmla="*/ 0 w 24"/>
                <a:gd name="T25" fmla="*/ 0 h 35"/>
                <a:gd name="T26" fmla="*/ 0 w 24"/>
                <a:gd name="T27" fmla="*/ 0 h 35"/>
                <a:gd name="T28" fmla="*/ 0 w 24"/>
                <a:gd name="T29" fmla="*/ 0 h 35"/>
                <a:gd name="T30" fmla="*/ 0 w 24"/>
                <a:gd name="T31" fmla="*/ 0 h 35"/>
                <a:gd name="T32" fmla="*/ 0 w 24"/>
                <a:gd name="T33" fmla="*/ 0 h 35"/>
                <a:gd name="T34" fmla="*/ 0 w 24"/>
                <a:gd name="T35" fmla="*/ 0 h 35"/>
                <a:gd name="T36" fmla="*/ 0 w 24"/>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5"/>
                <a:gd name="T59" fmla="*/ 24 w 2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5">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6" name="Freeform 445"/>
            <p:cNvSpPr>
              <a:spLocks/>
            </p:cNvSpPr>
            <p:nvPr/>
          </p:nvSpPr>
          <p:spPr bwMode="auto">
            <a:xfrm>
              <a:off x="1311" y="3135"/>
              <a:ext cx="1" cy="1"/>
            </a:xfrm>
            <a:custGeom>
              <a:avLst/>
              <a:gdLst>
                <a:gd name="T0" fmla="*/ 0 w 21"/>
                <a:gd name="T1" fmla="*/ 0 h 13"/>
                <a:gd name="T2" fmla="*/ 0 w 21"/>
                <a:gd name="T3" fmla="*/ 0 h 13"/>
                <a:gd name="T4" fmla="*/ 0 w 21"/>
                <a:gd name="T5" fmla="*/ 0 h 13"/>
                <a:gd name="T6" fmla="*/ 0 w 21"/>
                <a:gd name="T7" fmla="*/ 0 h 13"/>
                <a:gd name="T8" fmla="*/ 0 w 21"/>
                <a:gd name="T9" fmla="*/ 0 h 13"/>
                <a:gd name="T10" fmla="*/ 0 w 21"/>
                <a:gd name="T11" fmla="*/ 0 h 13"/>
                <a:gd name="T12" fmla="*/ 0 60000 65536"/>
                <a:gd name="T13" fmla="*/ 0 60000 65536"/>
                <a:gd name="T14" fmla="*/ 0 60000 65536"/>
                <a:gd name="T15" fmla="*/ 0 60000 65536"/>
                <a:gd name="T16" fmla="*/ 0 60000 65536"/>
                <a:gd name="T17" fmla="*/ 0 60000 65536"/>
                <a:gd name="T18" fmla="*/ 0 w 21"/>
                <a:gd name="T19" fmla="*/ 0 h 13"/>
                <a:gd name="T20" fmla="*/ 21 w 2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1" h="13">
                  <a:moveTo>
                    <a:pt x="0" y="0"/>
                  </a:moveTo>
                  <a:lnTo>
                    <a:pt x="2" y="9"/>
                  </a:lnTo>
                  <a:lnTo>
                    <a:pt x="10" y="13"/>
                  </a:lnTo>
                  <a:lnTo>
                    <a:pt x="17" y="12"/>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7" name="Freeform 446"/>
            <p:cNvSpPr>
              <a:spLocks/>
            </p:cNvSpPr>
            <p:nvPr/>
          </p:nvSpPr>
          <p:spPr bwMode="auto">
            <a:xfrm>
              <a:off x="1132" y="3300"/>
              <a:ext cx="53" cy="137"/>
            </a:xfrm>
            <a:custGeom>
              <a:avLst/>
              <a:gdLst>
                <a:gd name="T0" fmla="*/ 0 w 1169"/>
                <a:gd name="T1" fmla="*/ 0 h 2481"/>
                <a:gd name="T2" fmla="*/ 0 w 1169"/>
                <a:gd name="T3" fmla="*/ 0 h 2481"/>
                <a:gd name="T4" fmla="*/ 0 w 1169"/>
                <a:gd name="T5" fmla="*/ 0 h 2481"/>
                <a:gd name="T6" fmla="*/ 0 w 1169"/>
                <a:gd name="T7" fmla="*/ 0 h 2481"/>
                <a:gd name="T8" fmla="*/ 0 w 1169"/>
                <a:gd name="T9" fmla="*/ 0 h 2481"/>
                <a:gd name="T10" fmla="*/ 0 60000 65536"/>
                <a:gd name="T11" fmla="*/ 0 60000 65536"/>
                <a:gd name="T12" fmla="*/ 0 60000 65536"/>
                <a:gd name="T13" fmla="*/ 0 60000 65536"/>
                <a:gd name="T14" fmla="*/ 0 60000 65536"/>
                <a:gd name="T15" fmla="*/ 0 w 1169"/>
                <a:gd name="T16" fmla="*/ 0 h 2481"/>
                <a:gd name="T17" fmla="*/ 1169 w 1169"/>
                <a:gd name="T18" fmla="*/ 2481 h 2481"/>
              </a:gdLst>
              <a:ahLst/>
              <a:cxnLst>
                <a:cxn ang="T10">
                  <a:pos x="T0" y="T1"/>
                </a:cxn>
                <a:cxn ang="T11">
                  <a:pos x="T2" y="T3"/>
                </a:cxn>
                <a:cxn ang="T12">
                  <a:pos x="T4" y="T5"/>
                </a:cxn>
                <a:cxn ang="T13">
                  <a:pos x="T6" y="T7"/>
                </a:cxn>
                <a:cxn ang="T14">
                  <a:pos x="T8" y="T9"/>
                </a:cxn>
              </a:cxnLst>
              <a:rect l="T15" t="T16" r="T17" b="T18"/>
              <a:pathLst>
                <a:path w="1169" h="2481">
                  <a:moveTo>
                    <a:pt x="166" y="0"/>
                  </a:moveTo>
                  <a:lnTo>
                    <a:pt x="0" y="73"/>
                  </a:lnTo>
                  <a:lnTo>
                    <a:pt x="959" y="2481"/>
                  </a:lnTo>
                  <a:lnTo>
                    <a:pt x="1169" y="2389"/>
                  </a:lnTo>
                  <a:lnTo>
                    <a:pt x="166" y="0"/>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8" name="Freeform 447"/>
            <p:cNvSpPr>
              <a:spLocks/>
            </p:cNvSpPr>
            <p:nvPr/>
          </p:nvSpPr>
          <p:spPr bwMode="auto">
            <a:xfrm>
              <a:off x="1132" y="3300"/>
              <a:ext cx="52" cy="137"/>
            </a:xfrm>
            <a:custGeom>
              <a:avLst/>
              <a:gdLst>
                <a:gd name="T0" fmla="*/ 0 w 1140"/>
                <a:gd name="T1" fmla="*/ 0 h 2467"/>
                <a:gd name="T2" fmla="*/ 0 w 1140"/>
                <a:gd name="T3" fmla="*/ 0 h 2467"/>
                <a:gd name="T4" fmla="*/ 0 w 1140"/>
                <a:gd name="T5" fmla="*/ 0 h 2467"/>
                <a:gd name="T6" fmla="*/ 0 w 1140"/>
                <a:gd name="T7" fmla="*/ 0 h 2467"/>
                <a:gd name="T8" fmla="*/ 0 w 1140"/>
                <a:gd name="T9" fmla="*/ 0 h 2467"/>
                <a:gd name="T10" fmla="*/ 0 w 1140"/>
                <a:gd name="T11" fmla="*/ 0 h 2467"/>
                <a:gd name="T12" fmla="*/ 0 w 1140"/>
                <a:gd name="T13" fmla="*/ 0 h 2467"/>
                <a:gd name="T14" fmla="*/ 0 w 1140"/>
                <a:gd name="T15" fmla="*/ 0 h 2467"/>
                <a:gd name="T16" fmla="*/ 0 w 1140"/>
                <a:gd name="T17" fmla="*/ 0 h 2467"/>
                <a:gd name="T18" fmla="*/ 0 w 1140"/>
                <a:gd name="T19" fmla="*/ 0 h 2467"/>
                <a:gd name="T20" fmla="*/ 0 w 1140"/>
                <a:gd name="T21" fmla="*/ 0 h 2467"/>
                <a:gd name="T22" fmla="*/ 0 w 1140"/>
                <a:gd name="T23" fmla="*/ 0 h 2467"/>
                <a:gd name="T24" fmla="*/ 0 w 1140"/>
                <a:gd name="T25" fmla="*/ 0 h 2467"/>
                <a:gd name="T26" fmla="*/ 0 w 1140"/>
                <a:gd name="T27" fmla="*/ 0 h 2467"/>
                <a:gd name="T28" fmla="*/ 0 w 1140"/>
                <a:gd name="T29" fmla="*/ 0 h 2467"/>
                <a:gd name="T30" fmla="*/ 0 w 1140"/>
                <a:gd name="T31" fmla="*/ 0 h 2467"/>
                <a:gd name="T32" fmla="*/ 0 w 1140"/>
                <a:gd name="T33" fmla="*/ 0 h 2467"/>
                <a:gd name="T34" fmla="*/ 0 w 1140"/>
                <a:gd name="T35" fmla="*/ 0 h 2467"/>
                <a:gd name="T36" fmla="*/ 0 w 1140"/>
                <a:gd name="T37" fmla="*/ 0 h 2467"/>
                <a:gd name="T38" fmla="*/ 0 w 1140"/>
                <a:gd name="T39" fmla="*/ 0 h 2467"/>
                <a:gd name="T40" fmla="*/ 0 w 1140"/>
                <a:gd name="T41" fmla="*/ 0 h 2467"/>
                <a:gd name="T42" fmla="*/ 0 w 1140"/>
                <a:gd name="T43" fmla="*/ 0 h 2467"/>
                <a:gd name="T44" fmla="*/ 0 w 1140"/>
                <a:gd name="T45" fmla="*/ 0 h 2467"/>
                <a:gd name="T46" fmla="*/ 0 w 1140"/>
                <a:gd name="T47" fmla="*/ 0 h 2467"/>
                <a:gd name="T48" fmla="*/ 0 w 1140"/>
                <a:gd name="T49" fmla="*/ 0 h 2467"/>
                <a:gd name="T50" fmla="*/ 0 w 1140"/>
                <a:gd name="T51" fmla="*/ 0 h 2467"/>
                <a:gd name="T52" fmla="*/ 0 w 1140"/>
                <a:gd name="T53" fmla="*/ 0 h 2467"/>
                <a:gd name="T54" fmla="*/ 0 w 1140"/>
                <a:gd name="T55" fmla="*/ 0 h 2467"/>
                <a:gd name="T56" fmla="*/ 0 w 1140"/>
                <a:gd name="T57" fmla="*/ 0 h 2467"/>
                <a:gd name="T58" fmla="*/ 0 w 1140"/>
                <a:gd name="T59" fmla="*/ 0 h 2467"/>
                <a:gd name="T60" fmla="*/ 0 w 1140"/>
                <a:gd name="T61" fmla="*/ 0 h 2467"/>
                <a:gd name="T62" fmla="*/ 0 w 1140"/>
                <a:gd name="T63" fmla="*/ 0 h 2467"/>
                <a:gd name="T64" fmla="*/ 0 w 1140"/>
                <a:gd name="T65" fmla="*/ 0 h 2467"/>
                <a:gd name="T66" fmla="*/ 0 w 1140"/>
                <a:gd name="T67" fmla="*/ 0 h 2467"/>
                <a:gd name="T68" fmla="*/ 0 w 1140"/>
                <a:gd name="T69" fmla="*/ 0 h 2467"/>
                <a:gd name="T70" fmla="*/ 0 w 1140"/>
                <a:gd name="T71" fmla="*/ 0 h 2467"/>
                <a:gd name="T72" fmla="*/ 0 w 1140"/>
                <a:gd name="T73" fmla="*/ 0 h 2467"/>
                <a:gd name="T74" fmla="*/ 0 w 1140"/>
                <a:gd name="T75" fmla="*/ 0 h 2467"/>
                <a:gd name="T76" fmla="*/ 0 w 1140"/>
                <a:gd name="T77" fmla="*/ 0 h 2467"/>
                <a:gd name="T78" fmla="*/ 0 w 1140"/>
                <a:gd name="T79" fmla="*/ 0 h 2467"/>
                <a:gd name="T80" fmla="*/ 0 w 1140"/>
                <a:gd name="T81" fmla="*/ 0 h 2467"/>
                <a:gd name="T82" fmla="*/ 0 w 1140"/>
                <a:gd name="T83" fmla="*/ 0 h 2467"/>
                <a:gd name="T84" fmla="*/ 0 w 1140"/>
                <a:gd name="T85" fmla="*/ 0 h 2467"/>
                <a:gd name="T86" fmla="*/ 0 w 1140"/>
                <a:gd name="T87" fmla="*/ 0 h 2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0"/>
                <a:gd name="T133" fmla="*/ 0 h 2467"/>
                <a:gd name="T134" fmla="*/ 1140 w 1140"/>
                <a:gd name="T135" fmla="*/ 2467 h 24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0" h="2467">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59" name="Freeform 448"/>
            <p:cNvSpPr>
              <a:spLocks/>
            </p:cNvSpPr>
            <p:nvPr/>
          </p:nvSpPr>
          <p:spPr bwMode="auto">
            <a:xfrm>
              <a:off x="1133" y="3301"/>
              <a:ext cx="50" cy="136"/>
            </a:xfrm>
            <a:custGeom>
              <a:avLst/>
              <a:gdLst>
                <a:gd name="T0" fmla="*/ 0 w 1109"/>
                <a:gd name="T1" fmla="*/ 0 h 2454"/>
                <a:gd name="T2" fmla="*/ 0 w 1109"/>
                <a:gd name="T3" fmla="*/ 0 h 2454"/>
                <a:gd name="T4" fmla="*/ 0 w 1109"/>
                <a:gd name="T5" fmla="*/ 0 h 2454"/>
                <a:gd name="T6" fmla="*/ 0 w 1109"/>
                <a:gd name="T7" fmla="*/ 0 h 2454"/>
                <a:gd name="T8" fmla="*/ 0 w 1109"/>
                <a:gd name="T9" fmla="*/ 0 h 2454"/>
                <a:gd name="T10" fmla="*/ 0 w 1109"/>
                <a:gd name="T11" fmla="*/ 0 h 2454"/>
                <a:gd name="T12" fmla="*/ 0 w 1109"/>
                <a:gd name="T13" fmla="*/ 0 h 2454"/>
                <a:gd name="T14" fmla="*/ 0 w 1109"/>
                <a:gd name="T15" fmla="*/ 0 h 2454"/>
                <a:gd name="T16" fmla="*/ 0 w 1109"/>
                <a:gd name="T17" fmla="*/ 0 h 2454"/>
                <a:gd name="T18" fmla="*/ 0 w 1109"/>
                <a:gd name="T19" fmla="*/ 0 h 2454"/>
                <a:gd name="T20" fmla="*/ 0 w 1109"/>
                <a:gd name="T21" fmla="*/ 0 h 2454"/>
                <a:gd name="T22" fmla="*/ 0 w 1109"/>
                <a:gd name="T23" fmla="*/ 0 h 2454"/>
                <a:gd name="T24" fmla="*/ 0 w 1109"/>
                <a:gd name="T25" fmla="*/ 0 h 2454"/>
                <a:gd name="T26" fmla="*/ 0 w 1109"/>
                <a:gd name="T27" fmla="*/ 0 h 2454"/>
                <a:gd name="T28" fmla="*/ 0 w 1109"/>
                <a:gd name="T29" fmla="*/ 0 h 2454"/>
                <a:gd name="T30" fmla="*/ 0 w 1109"/>
                <a:gd name="T31" fmla="*/ 0 h 2454"/>
                <a:gd name="T32" fmla="*/ 0 w 1109"/>
                <a:gd name="T33" fmla="*/ 0 h 2454"/>
                <a:gd name="T34" fmla="*/ 0 w 1109"/>
                <a:gd name="T35" fmla="*/ 0 h 2454"/>
                <a:gd name="T36" fmla="*/ 0 w 1109"/>
                <a:gd name="T37" fmla="*/ 0 h 2454"/>
                <a:gd name="T38" fmla="*/ 0 w 1109"/>
                <a:gd name="T39" fmla="*/ 0 h 2454"/>
                <a:gd name="T40" fmla="*/ 0 w 1109"/>
                <a:gd name="T41" fmla="*/ 0 h 2454"/>
                <a:gd name="T42" fmla="*/ 0 w 1109"/>
                <a:gd name="T43" fmla="*/ 0 h 2454"/>
                <a:gd name="T44" fmla="*/ 0 w 1109"/>
                <a:gd name="T45" fmla="*/ 0 h 2454"/>
                <a:gd name="T46" fmla="*/ 0 w 1109"/>
                <a:gd name="T47" fmla="*/ 0 h 2454"/>
                <a:gd name="T48" fmla="*/ 0 w 1109"/>
                <a:gd name="T49" fmla="*/ 0 h 2454"/>
                <a:gd name="T50" fmla="*/ 0 w 1109"/>
                <a:gd name="T51" fmla="*/ 0 h 2454"/>
                <a:gd name="T52" fmla="*/ 0 w 1109"/>
                <a:gd name="T53" fmla="*/ 0 h 2454"/>
                <a:gd name="T54" fmla="*/ 0 w 1109"/>
                <a:gd name="T55" fmla="*/ 0 h 2454"/>
                <a:gd name="T56" fmla="*/ 0 w 1109"/>
                <a:gd name="T57" fmla="*/ 0 h 2454"/>
                <a:gd name="T58" fmla="*/ 0 w 1109"/>
                <a:gd name="T59" fmla="*/ 0 h 2454"/>
                <a:gd name="T60" fmla="*/ 0 w 1109"/>
                <a:gd name="T61" fmla="*/ 0 h 2454"/>
                <a:gd name="T62" fmla="*/ 0 w 1109"/>
                <a:gd name="T63" fmla="*/ 0 h 2454"/>
                <a:gd name="T64" fmla="*/ 0 w 1109"/>
                <a:gd name="T65" fmla="*/ 0 h 2454"/>
                <a:gd name="T66" fmla="*/ 0 w 1109"/>
                <a:gd name="T67" fmla="*/ 0 h 2454"/>
                <a:gd name="T68" fmla="*/ 0 w 1109"/>
                <a:gd name="T69" fmla="*/ 0 h 2454"/>
                <a:gd name="T70" fmla="*/ 0 w 1109"/>
                <a:gd name="T71" fmla="*/ 0 h 2454"/>
                <a:gd name="T72" fmla="*/ 0 w 1109"/>
                <a:gd name="T73" fmla="*/ 0 h 2454"/>
                <a:gd name="T74" fmla="*/ 0 w 1109"/>
                <a:gd name="T75" fmla="*/ 0 h 2454"/>
                <a:gd name="T76" fmla="*/ 0 w 1109"/>
                <a:gd name="T77" fmla="*/ 0 h 2454"/>
                <a:gd name="T78" fmla="*/ 0 w 1109"/>
                <a:gd name="T79" fmla="*/ 0 h 2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9"/>
                <a:gd name="T121" fmla="*/ 0 h 2454"/>
                <a:gd name="T122" fmla="*/ 1109 w 1109"/>
                <a:gd name="T123" fmla="*/ 2454 h 24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9" h="2454">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0" name="Freeform 449"/>
            <p:cNvSpPr>
              <a:spLocks/>
            </p:cNvSpPr>
            <p:nvPr/>
          </p:nvSpPr>
          <p:spPr bwMode="auto">
            <a:xfrm>
              <a:off x="1133" y="3301"/>
              <a:ext cx="49" cy="136"/>
            </a:xfrm>
            <a:custGeom>
              <a:avLst/>
              <a:gdLst>
                <a:gd name="T0" fmla="*/ 0 w 1078"/>
                <a:gd name="T1" fmla="*/ 0 h 2440"/>
                <a:gd name="T2" fmla="*/ 0 w 1078"/>
                <a:gd name="T3" fmla="*/ 0 h 2440"/>
                <a:gd name="T4" fmla="*/ 0 w 1078"/>
                <a:gd name="T5" fmla="*/ 0 h 2440"/>
                <a:gd name="T6" fmla="*/ 0 w 1078"/>
                <a:gd name="T7" fmla="*/ 0 h 2440"/>
                <a:gd name="T8" fmla="*/ 0 w 1078"/>
                <a:gd name="T9" fmla="*/ 0 h 2440"/>
                <a:gd name="T10" fmla="*/ 0 w 1078"/>
                <a:gd name="T11" fmla="*/ 0 h 2440"/>
                <a:gd name="T12" fmla="*/ 0 w 1078"/>
                <a:gd name="T13" fmla="*/ 0 h 2440"/>
                <a:gd name="T14" fmla="*/ 0 w 1078"/>
                <a:gd name="T15" fmla="*/ 0 h 2440"/>
                <a:gd name="T16" fmla="*/ 0 w 1078"/>
                <a:gd name="T17" fmla="*/ 0 h 2440"/>
                <a:gd name="T18" fmla="*/ 0 w 1078"/>
                <a:gd name="T19" fmla="*/ 0 h 2440"/>
                <a:gd name="T20" fmla="*/ 0 w 1078"/>
                <a:gd name="T21" fmla="*/ 0 h 2440"/>
                <a:gd name="T22" fmla="*/ 0 w 1078"/>
                <a:gd name="T23" fmla="*/ 0 h 2440"/>
                <a:gd name="T24" fmla="*/ 0 w 1078"/>
                <a:gd name="T25" fmla="*/ 0 h 2440"/>
                <a:gd name="T26" fmla="*/ 0 w 1078"/>
                <a:gd name="T27" fmla="*/ 0 h 2440"/>
                <a:gd name="T28" fmla="*/ 0 w 1078"/>
                <a:gd name="T29" fmla="*/ 0 h 2440"/>
                <a:gd name="T30" fmla="*/ 0 w 1078"/>
                <a:gd name="T31" fmla="*/ 0 h 2440"/>
                <a:gd name="T32" fmla="*/ 0 w 1078"/>
                <a:gd name="T33" fmla="*/ 0 h 2440"/>
                <a:gd name="T34" fmla="*/ 0 w 1078"/>
                <a:gd name="T35" fmla="*/ 0 h 2440"/>
                <a:gd name="T36" fmla="*/ 0 w 1078"/>
                <a:gd name="T37" fmla="*/ 0 h 2440"/>
                <a:gd name="T38" fmla="*/ 0 w 1078"/>
                <a:gd name="T39" fmla="*/ 0 h 2440"/>
                <a:gd name="T40" fmla="*/ 0 w 1078"/>
                <a:gd name="T41" fmla="*/ 0 h 2440"/>
                <a:gd name="T42" fmla="*/ 0 w 1078"/>
                <a:gd name="T43" fmla="*/ 0 h 2440"/>
                <a:gd name="T44" fmla="*/ 0 w 1078"/>
                <a:gd name="T45" fmla="*/ 0 h 2440"/>
                <a:gd name="T46" fmla="*/ 0 w 1078"/>
                <a:gd name="T47" fmla="*/ 0 h 2440"/>
                <a:gd name="T48" fmla="*/ 0 w 1078"/>
                <a:gd name="T49" fmla="*/ 0 h 2440"/>
                <a:gd name="T50" fmla="*/ 0 w 1078"/>
                <a:gd name="T51" fmla="*/ 0 h 2440"/>
                <a:gd name="T52" fmla="*/ 0 w 1078"/>
                <a:gd name="T53" fmla="*/ 0 h 2440"/>
                <a:gd name="T54" fmla="*/ 0 w 1078"/>
                <a:gd name="T55" fmla="*/ 0 h 2440"/>
                <a:gd name="T56" fmla="*/ 0 w 1078"/>
                <a:gd name="T57" fmla="*/ 0 h 2440"/>
                <a:gd name="T58" fmla="*/ 0 w 1078"/>
                <a:gd name="T59" fmla="*/ 0 h 2440"/>
                <a:gd name="T60" fmla="*/ 0 w 1078"/>
                <a:gd name="T61" fmla="*/ 0 h 2440"/>
                <a:gd name="T62" fmla="*/ 0 w 1078"/>
                <a:gd name="T63" fmla="*/ 0 h 2440"/>
                <a:gd name="T64" fmla="*/ 0 w 1078"/>
                <a:gd name="T65" fmla="*/ 0 h 2440"/>
                <a:gd name="T66" fmla="*/ 0 w 1078"/>
                <a:gd name="T67" fmla="*/ 0 h 2440"/>
                <a:gd name="T68" fmla="*/ 0 w 1078"/>
                <a:gd name="T69" fmla="*/ 0 h 2440"/>
                <a:gd name="T70" fmla="*/ 0 w 1078"/>
                <a:gd name="T71" fmla="*/ 0 h 2440"/>
                <a:gd name="T72" fmla="*/ 0 w 1078"/>
                <a:gd name="T73" fmla="*/ 0 h 2440"/>
                <a:gd name="T74" fmla="*/ 0 w 1078"/>
                <a:gd name="T75" fmla="*/ 0 h 2440"/>
                <a:gd name="T76" fmla="*/ 0 w 1078"/>
                <a:gd name="T77" fmla="*/ 0 h 2440"/>
                <a:gd name="T78" fmla="*/ 0 w 1078"/>
                <a:gd name="T79" fmla="*/ 0 h 24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78"/>
                <a:gd name="T121" fmla="*/ 0 h 2440"/>
                <a:gd name="T122" fmla="*/ 1078 w 1078"/>
                <a:gd name="T123" fmla="*/ 2440 h 24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78" h="244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1" name="Freeform 450"/>
            <p:cNvSpPr>
              <a:spLocks/>
            </p:cNvSpPr>
            <p:nvPr/>
          </p:nvSpPr>
          <p:spPr bwMode="auto">
            <a:xfrm>
              <a:off x="1133" y="3302"/>
              <a:ext cx="48" cy="135"/>
            </a:xfrm>
            <a:custGeom>
              <a:avLst/>
              <a:gdLst>
                <a:gd name="T0" fmla="*/ 0 w 1046"/>
                <a:gd name="T1" fmla="*/ 0 h 2428"/>
                <a:gd name="T2" fmla="*/ 0 w 1046"/>
                <a:gd name="T3" fmla="*/ 0 h 2428"/>
                <a:gd name="T4" fmla="*/ 0 w 1046"/>
                <a:gd name="T5" fmla="*/ 0 h 2428"/>
                <a:gd name="T6" fmla="*/ 0 w 1046"/>
                <a:gd name="T7" fmla="*/ 0 h 2428"/>
                <a:gd name="T8" fmla="*/ 0 w 1046"/>
                <a:gd name="T9" fmla="*/ 0 h 2428"/>
                <a:gd name="T10" fmla="*/ 0 w 1046"/>
                <a:gd name="T11" fmla="*/ 0 h 2428"/>
                <a:gd name="T12" fmla="*/ 0 w 1046"/>
                <a:gd name="T13" fmla="*/ 0 h 2428"/>
                <a:gd name="T14" fmla="*/ 0 w 1046"/>
                <a:gd name="T15" fmla="*/ 0 h 2428"/>
                <a:gd name="T16" fmla="*/ 0 w 1046"/>
                <a:gd name="T17" fmla="*/ 0 h 2428"/>
                <a:gd name="T18" fmla="*/ 0 w 1046"/>
                <a:gd name="T19" fmla="*/ 0 h 2428"/>
                <a:gd name="T20" fmla="*/ 0 w 1046"/>
                <a:gd name="T21" fmla="*/ 0 h 2428"/>
                <a:gd name="T22" fmla="*/ 0 w 1046"/>
                <a:gd name="T23" fmla="*/ 0 h 2428"/>
                <a:gd name="T24" fmla="*/ 0 w 1046"/>
                <a:gd name="T25" fmla="*/ 0 h 2428"/>
                <a:gd name="T26" fmla="*/ 0 w 1046"/>
                <a:gd name="T27" fmla="*/ 0 h 2428"/>
                <a:gd name="T28" fmla="*/ 0 w 1046"/>
                <a:gd name="T29" fmla="*/ 0 h 2428"/>
                <a:gd name="T30" fmla="*/ 0 w 1046"/>
                <a:gd name="T31" fmla="*/ 0 h 2428"/>
                <a:gd name="T32" fmla="*/ 0 w 1046"/>
                <a:gd name="T33" fmla="*/ 0 h 2428"/>
                <a:gd name="T34" fmla="*/ 0 w 1046"/>
                <a:gd name="T35" fmla="*/ 0 h 2428"/>
                <a:gd name="T36" fmla="*/ 0 w 1046"/>
                <a:gd name="T37" fmla="*/ 0 h 2428"/>
                <a:gd name="T38" fmla="*/ 0 w 1046"/>
                <a:gd name="T39" fmla="*/ 0 h 2428"/>
                <a:gd name="T40" fmla="*/ 0 w 1046"/>
                <a:gd name="T41" fmla="*/ 0 h 2428"/>
                <a:gd name="T42" fmla="*/ 0 w 1046"/>
                <a:gd name="T43" fmla="*/ 0 h 2428"/>
                <a:gd name="T44" fmla="*/ 0 w 1046"/>
                <a:gd name="T45" fmla="*/ 0 h 2428"/>
                <a:gd name="T46" fmla="*/ 0 w 1046"/>
                <a:gd name="T47" fmla="*/ 0 h 2428"/>
                <a:gd name="T48" fmla="*/ 0 w 1046"/>
                <a:gd name="T49" fmla="*/ 0 h 2428"/>
                <a:gd name="T50" fmla="*/ 0 w 1046"/>
                <a:gd name="T51" fmla="*/ 0 h 2428"/>
                <a:gd name="T52" fmla="*/ 0 w 1046"/>
                <a:gd name="T53" fmla="*/ 0 h 2428"/>
                <a:gd name="T54" fmla="*/ 0 w 1046"/>
                <a:gd name="T55" fmla="*/ 0 h 2428"/>
                <a:gd name="T56" fmla="*/ 0 w 1046"/>
                <a:gd name="T57" fmla="*/ 0 h 2428"/>
                <a:gd name="T58" fmla="*/ 0 w 1046"/>
                <a:gd name="T59" fmla="*/ 0 h 2428"/>
                <a:gd name="T60" fmla="*/ 0 w 1046"/>
                <a:gd name="T61" fmla="*/ 0 h 2428"/>
                <a:gd name="T62" fmla="*/ 0 w 1046"/>
                <a:gd name="T63" fmla="*/ 0 h 2428"/>
                <a:gd name="T64" fmla="*/ 0 w 1046"/>
                <a:gd name="T65" fmla="*/ 0 h 2428"/>
                <a:gd name="T66" fmla="*/ 0 w 1046"/>
                <a:gd name="T67" fmla="*/ 0 h 2428"/>
                <a:gd name="T68" fmla="*/ 0 w 1046"/>
                <a:gd name="T69" fmla="*/ 0 h 2428"/>
                <a:gd name="T70" fmla="*/ 0 w 1046"/>
                <a:gd name="T71" fmla="*/ 0 h 2428"/>
                <a:gd name="T72" fmla="*/ 0 w 1046"/>
                <a:gd name="T73" fmla="*/ 0 h 2428"/>
                <a:gd name="T74" fmla="*/ 0 w 1046"/>
                <a:gd name="T75" fmla="*/ 0 h 2428"/>
                <a:gd name="T76" fmla="*/ 0 w 1046"/>
                <a:gd name="T77" fmla="*/ 0 h 2428"/>
                <a:gd name="T78" fmla="*/ 0 w 1046"/>
                <a:gd name="T79" fmla="*/ 0 h 24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6"/>
                <a:gd name="T121" fmla="*/ 0 h 2428"/>
                <a:gd name="T122" fmla="*/ 1046 w 1046"/>
                <a:gd name="T123" fmla="*/ 2428 h 24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6" h="2428">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2" name="Freeform 451"/>
            <p:cNvSpPr>
              <a:spLocks/>
            </p:cNvSpPr>
            <p:nvPr/>
          </p:nvSpPr>
          <p:spPr bwMode="auto">
            <a:xfrm>
              <a:off x="1133" y="3302"/>
              <a:ext cx="46" cy="134"/>
            </a:xfrm>
            <a:custGeom>
              <a:avLst/>
              <a:gdLst>
                <a:gd name="T0" fmla="*/ 0 w 1017"/>
                <a:gd name="T1" fmla="*/ 0 h 2414"/>
                <a:gd name="T2" fmla="*/ 0 w 1017"/>
                <a:gd name="T3" fmla="*/ 0 h 2414"/>
                <a:gd name="T4" fmla="*/ 0 w 1017"/>
                <a:gd name="T5" fmla="*/ 0 h 2414"/>
                <a:gd name="T6" fmla="*/ 0 w 1017"/>
                <a:gd name="T7" fmla="*/ 0 h 2414"/>
                <a:gd name="T8" fmla="*/ 0 w 1017"/>
                <a:gd name="T9" fmla="*/ 0 h 2414"/>
                <a:gd name="T10" fmla="*/ 0 60000 65536"/>
                <a:gd name="T11" fmla="*/ 0 60000 65536"/>
                <a:gd name="T12" fmla="*/ 0 60000 65536"/>
                <a:gd name="T13" fmla="*/ 0 60000 65536"/>
                <a:gd name="T14" fmla="*/ 0 60000 65536"/>
                <a:gd name="T15" fmla="*/ 0 w 1017"/>
                <a:gd name="T16" fmla="*/ 0 h 2414"/>
                <a:gd name="T17" fmla="*/ 1017 w 1017"/>
                <a:gd name="T18" fmla="*/ 2414 h 2414"/>
              </a:gdLst>
              <a:ahLst/>
              <a:cxnLst>
                <a:cxn ang="T10">
                  <a:pos x="T0" y="T1"/>
                </a:cxn>
                <a:cxn ang="T11">
                  <a:pos x="T2" y="T3"/>
                </a:cxn>
                <a:cxn ang="T12">
                  <a:pos x="T4" y="T5"/>
                </a:cxn>
                <a:cxn ang="T13">
                  <a:pos x="T6" y="T7"/>
                </a:cxn>
                <a:cxn ang="T14">
                  <a:pos x="T8" y="T9"/>
                </a:cxn>
              </a:cxnLst>
              <a:rect l="T15" t="T16" r="T17" b="T18"/>
              <a:pathLst>
                <a:path w="1017" h="2414">
                  <a:moveTo>
                    <a:pt x="32" y="0"/>
                  </a:moveTo>
                  <a:lnTo>
                    <a:pt x="0" y="13"/>
                  </a:lnTo>
                  <a:lnTo>
                    <a:pt x="977" y="2414"/>
                  </a:lnTo>
                  <a:lnTo>
                    <a:pt x="1017" y="2396"/>
                  </a:lnTo>
                  <a:lnTo>
                    <a:pt x="32" y="0"/>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3" name="Freeform 452"/>
            <p:cNvSpPr>
              <a:spLocks/>
            </p:cNvSpPr>
            <p:nvPr/>
          </p:nvSpPr>
          <p:spPr bwMode="auto">
            <a:xfrm>
              <a:off x="1132" y="3298"/>
              <a:ext cx="8" cy="6"/>
            </a:xfrm>
            <a:custGeom>
              <a:avLst/>
              <a:gdLst>
                <a:gd name="T0" fmla="*/ 0 w 173"/>
                <a:gd name="T1" fmla="*/ 0 h 95"/>
                <a:gd name="T2" fmla="*/ 0 w 173"/>
                <a:gd name="T3" fmla="*/ 0 h 95"/>
                <a:gd name="T4" fmla="*/ 0 w 173"/>
                <a:gd name="T5" fmla="*/ 0 h 95"/>
                <a:gd name="T6" fmla="*/ 0 w 173"/>
                <a:gd name="T7" fmla="*/ 0 h 95"/>
                <a:gd name="T8" fmla="*/ 0 w 173"/>
                <a:gd name="T9" fmla="*/ 0 h 95"/>
                <a:gd name="T10" fmla="*/ 0 60000 65536"/>
                <a:gd name="T11" fmla="*/ 0 60000 65536"/>
                <a:gd name="T12" fmla="*/ 0 60000 65536"/>
                <a:gd name="T13" fmla="*/ 0 60000 65536"/>
                <a:gd name="T14" fmla="*/ 0 60000 65536"/>
                <a:gd name="T15" fmla="*/ 0 w 173"/>
                <a:gd name="T16" fmla="*/ 0 h 95"/>
                <a:gd name="T17" fmla="*/ 173 w 173"/>
                <a:gd name="T18" fmla="*/ 95 h 95"/>
              </a:gdLst>
              <a:ahLst/>
              <a:cxnLst>
                <a:cxn ang="T10">
                  <a:pos x="T0" y="T1"/>
                </a:cxn>
                <a:cxn ang="T11">
                  <a:pos x="T2" y="T3"/>
                </a:cxn>
                <a:cxn ang="T12">
                  <a:pos x="T4" y="T5"/>
                </a:cxn>
                <a:cxn ang="T13">
                  <a:pos x="T6" y="T7"/>
                </a:cxn>
                <a:cxn ang="T14">
                  <a:pos x="T8" y="T9"/>
                </a:cxn>
              </a:cxnLst>
              <a:rect l="T15" t="T16" r="T17" b="T18"/>
              <a:pathLst>
                <a:path w="173" h="95">
                  <a:moveTo>
                    <a:pt x="173" y="20"/>
                  </a:moveTo>
                  <a:lnTo>
                    <a:pt x="7" y="95"/>
                  </a:lnTo>
                  <a:lnTo>
                    <a:pt x="0" y="75"/>
                  </a:lnTo>
                  <a:lnTo>
                    <a:pt x="166" y="0"/>
                  </a:lnTo>
                  <a:lnTo>
                    <a:pt x="173" y="2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4" name="Freeform 453"/>
            <p:cNvSpPr>
              <a:spLocks/>
            </p:cNvSpPr>
            <p:nvPr/>
          </p:nvSpPr>
          <p:spPr bwMode="auto">
            <a:xfrm>
              <a:off x="1130" y="3293"/>
              <a:ext cx="9" cy="10"/>
            </a:xfrm>
            <a:custGeom>
              <a:avLst/>
              <a:gdLst>
                <a:gd name="T0" fmla="*/ 0 w 200"/>
                <a:gd name="T1" fmla="*/ 0 h 179"/>
                <a:gd name="T2" fmla="*/ 0 w 200"/>
                <a:gd name="T3" fmla="*/ 0 h 179"/>
                <a:gd name="T4" fmla="*/ 0 w 200"/>
                <a:gd name="T5" fmla="*/ 0 h 179"/>
                <a:gd name="T6" fmla="*/ 0 w 200"/>
                <a:gd name="T7" fmla="*/ 0 h 179"/>
                <a:gd name="T8" fmla="*/ 0 w 200"/>
                <a:gd name="T9" fmla="*/ 0 h 179"/>
                <a:gd name="T10" fmla="*/ 0 w 200"/>
                <a:gd name="T11" fmla="*/ 0 h 179"/>
                <a:gd name="T12" fmla="*/ 0 60000 65536"/>
                <a:gd name="T13" fmla="*/ 0 60000 65536"/>
                <a:gd name="T14" fmla="*/ 0 60000 65536"/>
                <a:gd name="T15" fmla="*/ 0 60000 65536"/>
                <a:gd name="T16" fmla="*/ 0 60000 65536"/>
                <a:gd name="T17" fmla="*/ 0 60000 65536"/>
                <a:gd name="T18" fmla="*/ 0 w 200"/>
                <a:gd name="T19" fmla="*/ 0 h 179"/>
                <a:gd name="T20" fmla="*/ 200 w 200"/>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00" h="179">
                  <a:moveTo>
                    <a:pt x="200" y="106"/>
                  </a:moveTo>
                  <a:lnTo>
                    <a:pt x="33" y="179"/>
                  </a:lnTo>
                  <a:lnTo>
                    <a:pt x="0" y="100"/>
                  </a:lnTo>
                  <a:lnTo>
                    <a:pt x="58" y="0"/>
                  </a:lnTo>
                  <a:lnTo>
                    <a:pt x="168" y="26"/>
                  </a:lnTo>
                  <a:lnTo>
                    <a:pt x="200" y="106"/>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5" name="Freeform 454"/>
            <p:cNvSpPr>
              <a:spLocks/>
            </p:cNvSpPr>
            <p:nvPr/>
          </p:nvSpPr>
          <p:spPr bwMode="auto">
            <a:xfrm>
              <a:off x="1130" y="3293"/>
              <a:ext cx="8" cy="10"/>
            </a:xfrm>
            <a:custGeom>
              <a:avLst/>
              <a:gdLst>
                <a:gd name="T0" fmla="*/ 0 w 173"/>
                <a:gd name="T1" fmla="*/ 0 h 177"/>
                <a:gd name="T2" fmla="*/ 0 w 173"/>
                <a:gd name="T3" fmla="*/ 0 h 177"/>
                <a:gd name="T4" fmla="*/ 0 w 173"/>
                <a:gd name="T5" fmla="*/ 0 h 177"/>
                <a:gd name="T6" fmla="*/ 0 w 173"/>
                <a:gd name="T7" fmla="*/ 0 h 177"/>
                <a:gd name="T8" fmla="*/ 0 w 173"/>
                <a:gd name="T9" fmla="*/ 0 h 177"/>
                <a:gd name="T10" fmla="*/ 0 w 173"/>
                <a:gd name="T11" fmla="*/ 0 h 177"/>
                <a:gd name="T12" fmla="*/ 0 w 173"/>
                <a:gd name="T13" fmla="*/ 0 h 177"/>
                <a:gd name="T14" fmla="*/ 0 w 173"/>
                <a:gd name="T15" fmla="*/ 0 h 177"/>
                <a:gd name="T16" fmla="*/ 0 w 173"/>
                <a:gd name="T17" fmla="*/ 0 h 177"/>
                <a:gd name="T18" fmla="*/ 0 w 173"/>
                <a:gd name="T19" fmla="*/ 0 h 177"/>
                <a:gd name="T20" fmla="*/ 0 w 173"/>
                <a:gd name="T21" fmla="*/ 0 h 177"/>
                <a:gd name="T22" fmla="*/ 0 w 173"/>
                <a:gd name="T23" fmla="*/ 0 h 177"/>
                <a:gd name="T24" fmla="*/ 0 w 173"/>
                <a:gd name="T25" fmla="*/ 0 h 177"/>
                <a:gd name="T26" fmla="*/ 0 w 173"/>
                <a:gd name="T27" fmla="*/ 0 h 177"/>
                <a:gd name="T28" fmla="*/ 0 w 173"/>
                <a:gd name="T29" fmla="*/ 0 h 177"/>
                <a:gd name="T30" fmla="*/ 0 w 173"/>
                <a:gd name="T31" fmla="*/ 0 h 177"/>
                <a:gd name="T32" fmla="*/ 0 w 173"/>
                <a:gd name="T33" fmla="*/ 0 h 177"/>
                <a:gd name="T34" fmla="*/ 0 w 173"/>
                <a:gd name="T35" fmla="*/ 0 h 177"/>
                <a:gd name="T36" fmla="*/ 0 w 173"/>
                <a:gd name="T37" fmla="*/ 0 h 177"/>
                <a:gd name="T38" fmla="*/ 0 w 173"/>
                <a:gd name="T39" fmla="*/ 0 h 177"/>
                <a:gd name="T40" fmla="*/ 0 w 173"/>
                <a:gd name="T41" fmla="*/ 0 h 177"/>
                <a:gd name="T42" fmla="*/ 0 w 173"/>
                <a:gd name="T43" fmla="*/ 0 h 177"/>
                <a:gd name="T44" fmla="*/ 0 w 173"/>
                <a:gd name="T45" fmla="*/ 0 h 177"/>
                <a:gd name="T46" fmla="*/ 0 w 173"/>
                <a:gd name="T47" fmla="*/ 0 h 177"/>
                <a:gd name="T48" fmla="*/ 0 w 173"/>
                <a:gd name="T49" fmla="*/ 0 h 177"/>
                <a:gd name="T50" fmla="*/ 0 w 173"/>
                <a:gd name="T51" fmla="*/ 0 h 177"/>
                <a:gd name="T52" fmla="*/ 0 w 173"/>
                <a:gd name="T53" fmla="*/ 0 h 177"/>
                <a:gd name="T54" fmla="*/ 0 w 173"/>
                <a:gd name="T55" fmla="*/ 0 h 177"/>
                <a:gd name="T56" fmla="*/ 0 w 173"/>
                <a:gd name="T57" fmla="*/ 0 h 177"/>
                <a:gd name="T58" fmla="*/ 0 w 173"/>
                <a:gd name="T59" fmla="*/ 0 h 177"/>
                <a:gd name="T60" fmla="*/ 0 w 173"/>
                <a:gd name="T61" fmla="*/ 0 h 177"/>
                <a:gd name="T62" fmla="*/ 0 w 173"/>
                <a:gd name="T63" fmla="*/ 0 h 177"/>
                <a:gd name="T64" fmla="*/ 0 w 173"/>
                <a:gd name="T65" fmla="*/ 0 h 177"/>
                <a:gd name="T66" fmla="*/ 0 w 173"/>
                <a:gd name="T67" fmla="*/ 0 h 177"/>
                <a:gd name="T68" fmla="*/ 0 w 173"/>
                <a:gd name="T69" fmla="*/ 0 h 177"/>
                <a:gd name="T70" fmla="*/ 0 w 173"/>
                <a:gd name="T71" fmla="*/ 0 h 177"/>
                <a:gd name="T72" fmla="*/ 0 w 173"/>
                <a:gd name="T73" fmla="*/ 0 h 177"/>
                <a:gd name="T74" fmla="*/ 0 w 173"/>
                <a:gd name="T75" fmla="*/ 0 h 177"/>
                <a:gd name="T76" fmla="*/ 0 w 173"/>
                <a:gd name="T77" fmla="*/ 0 h 177"/>
                <a:gd name="T78" fmla="*/ 0 w 173"/>
                <a:gd name="T79" fmla="*/ 0 h 177"/>
                <a:gd name="T80" fmla="*/ 0 w 173"/>
                <a:gd name="T81" fmla="*/ 0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177"/>
                <a:gd name="T125" fmla="*/ 173 w 173"/>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177">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6" name="Freeform 455"/>
            <p:cNvSpPr>
              <a:spLocks/>
            </p:cNvSpPr>
            <p:nvPr/>
          </p:nvSpPr>
          <p:spPr bwMode="auto">
            <a:xfrm>
              <a:off x="1131" y="3293"/>
              <a:ext cx="6" cy="9"/>
            </a:xfrm>
            <a:custGeom>
              <a:avLst/>
              <a:gdLst>
                <a:gd name="T0" fmla="*/ 0 w 142"/>
                <a:gd name="T1" fmla="*/ 0 h 175"/>
                <a:gd name="T2" fmla="*/ 0 w 142"/>
                <a:gd name="T3" fmla="*/ 0 h 175"/>
                <a:gd name="T4" fmla="*/ 0 w 142"/>
                <a:gd name="T5" fmla="*/ 0 h 175"/>
                <a:gd name="T6" fmla="*/ 0 w 142"/>
                <a:gd name="T7" fmla="*/ 0 h 175"/>
                <a:gd name="T8" fmla="*/ 0 w 142"/>
                <a:gd name="T9" fmla="*/ 0 h 175"/>
                <a:gd name="T10" fmla="*/ 0 w 142"/>
                <a:gd name="T11" fmla="*/ 0 h 175"/>
                <a:gd name="T12" fmla="*/ 0 w 142"/>
                <a:gd name="T13" fmla="*/ 0 h 175"/>
                <a:gd name="T14" fmla="*/ 0 w 142"/>
                <a:gd name="T15" fmla="*/ 0 h 175"/>
                <a:gd name="T16" fmla="*/ 0 w 142"/>
                <a:gd name="T17" fmla="*/ 0 h 175"/>
                <a:gd name="T18" fmla="*/ 0 w 142"/>
                <a:gd name="T19" fmla="*/ 0 h 175"/>
                <a:gd name="T20" fmla="*/ 0 w 142"/>
                <a:gd name="T21" fmla="*/ 0 h 175"/>
                <a:gd name="T22" fmla="*/ 0 w 142"/>
                <a:gd name="T23" fmla="*/ 0 h 175"/>
                <a:gd name="T24" fmla="*/ 0 w 142"/>
                <a:gd name="T25" fmla="*/ 0 h 175"/>
                <a:gd name="T26" fmla="*/ 0 w 142"/>
                <a:gd name="T27" fmla="*/ 0 h 175"/>
                <a:gd name="T28" fmla="*/ 0 w 142"/>
                <a:gd name="T29" fmla="*/ 0 h 175"/>
                <a:gd name="T30" fmla="*/ 0 w 142"/>
                <a:gd name="T31" fmla="*/ 0 h 175"/>
                <a:gd name="T32" fmla="*/ 0 w 142"/>
                <a:gd name="T33" fmla="*/ 0 h 175"/>
                <a:gd name="T34" fmla="*/ 0 w 142"/>
                <a:gd name="T35" fmla="*/ 0 h 175"/>
                <a:gd name="T36" fmla="*/ 0 w 142"/>
                <a:gd name="T37" fmla="*/ 0 h 175"/>
                <a:gd name="T38" fmla="*/ 0 w 142"/>
                <a:gd name="T39" fmla="*/ 0 h 175"/>
                <a:gd name="T40" fmla="*/ 0 w 142"/>
                <a:gd name="T41" fmla="*/ 0 h 175"/>
                <a:gd name="T42" fmla="*/ 0 w 142"/>
                <a:gd name="T43" fmla="*/ 0 h 175"/>
                <a:gd name="T44" fmla="*/ 0 w 142"/>
                <a:gd name="T45" fmla="*/ 0 h 175"/>
                <a:gd name="T46" fmla="*/ 0 w 142"/>
                <a:gd name="T47" fmla="*/ 0 h 175"/>
                <a:gd name="T48" fmla="*/ 0 w 142"/>
                <a:gd name="T49" fmla="*/ 0 h 175"/>
                <a:gd name="T50" fmla="*/ 0 w 142"/>
                <a:gd name="T51" fmla="*/ 0 h 175"/>
                <a:gd name="T52" fmla="*/ 0 w 142"/>
                <a:gd name="T53" fmla="*/ 0 h 175"/>
                <a:gd name="T54" fmla="*/ 0 w 142"/>
                <a:gd name="T55" fmla="*/ 0 h 175"/>
                <a:gd name="T56" fmla="*/ 0 w 142"/>
                <a:gd name="T57" fmla="*/ 0 h 175"/>
                <a:gd name="T58" fmla="*/ 0 w 142"/>
                <a:gd name="T59" fmla="*/ 0 h 175"/>
                <a:gd name="T60" fmla="*/ 0 w 142"/>
                <a:gd name="T61" fmla="*/ 0 h 175"/>
                <a:gd name="T62" fmla="*/ 0 w 142"/>
                <a:gd name="T63" fmla="*/ 0 h 175"/>
                <a:gd name="T64" fmla="*/ 0 w 142"/>
                <a:gd name="T65" fmla="*/ 0 h 175"/>
                <a:gd name="T66" fmla="*/ 0 w 142"/>
                <a:gd name="T67" fmla="*/ 0 h 175"/>
                <a:gd name="T68" fmla="*/ 0 w 142"/>
                <a:gd name="T69" fmla="*/ 0 h 175"/>
                <a:gd name="T70" fmla="*/ 0 w 142"/>
                <a:gd name="T71" fmla="*/ 0 h 175"/>
                <a:gd name="T72" fmla="*/ 0 w 142"/>
                <a:gd name="T73" fmla="*/ 0 h 175"/>
                <a:gd name="T74" fmla="*/ 0 w 142"/>
                <a:gd name="T75" fmla="*/ 0 h 175"/>
                <a:gd name="T76" fmla="*/ 0 w 142"/>
                <a:gd name="T77" fmla="*/ 0 h 175"/>
                <a:gd name="T78" fmla="*/ 0 w 142"/>
                <a:gd name="T79" fmla="*/ 0 h 175"/>
                <a:gd name="T80" fmla="*/ 0 w 142"/>
                <a:gd name="T81" fmla="*/ 0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175"/>
                <a:gd name="T125" fmla="*/ 142 w 142"/>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175">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7" name="Freeform 456"/>
            <p:cNvSpPr>
              <a:spLocks/>
            </p:cNvSpPr>
            <p:nvPr/>
          </p:nvSpPr>
          <p:spPr bwMode="auto">
            <a:xfrm>
              <a:off x="1131" y="3293"/>
              <a:ext cx="5" cy="9"/>
            </a:xfrm>
            <a:custGeom>
              <a:avLst/>
              <a:gdLst>
                <a:gd name="T0" fmla="*/ 0 w 116"/>
                <a:gd name="T1" fmla="*/ 0 h 172"/>
                <a:gd name="T2" fmla="*/ 0 w 116"/>
                <a:gd name="T3" fmla="*/ 0 h 172"/>
                <a:gd name="T4" fmla="*/ 0 w 116"/>
                <a:gd name="T5" fmla="*/ 0 h 172"/>
                <a:gd name="T6" fmla="*/ 0 w 116"/>
                <a:gd name="T7" fmla="*/ 0 h 172"/>
                <a:gd name="T8" fmla="*/ 0 w 116"/>
                <a:gd name="T9" fmla="*/ 0 h 172"/>
                <a:gd name="T10" fmla="*/ 0 w 116"/>
                <a:gd name="T11" fmla="*/ 0 h 172"/>
                <a:gd name="T12" fmla="*/ 0 w 116"/>
                <a:gd name="T13" fmla="*/ 0 h 172"/>
                <a:gd name="T14" fmla="*/ 0 w 116"/>
                <a:gd name="T15" fmla="*/ 0 h 172"/>
                <a:gd name="T16" fmla="*/ 0 w 116"/>
                <a:gd name="T17" fmla="*/ 0 h 172"/>
                <a:gd name="T18" fmla="*/ 0 w 116"/>
                <a:gd name="T19" fmla="*/ 0 h 172"/>
                <a:gd name="T20" fmla="*/ 0 w 116"/>
                <a:gd name="T21" fmla="*/ 0 h 172"/>
                <a:gd name="T22" fmla="*/ 0 w 116"/>
                <a:gd name="T23" fmla="*/ 0 h 172"/>
                <a:gd name="T24" fmla="*/ 0 w 116"/>
                <a:gd name="T25" fmla="*/ 0 h 172"/>
                <a:gd name="T26" fmla="*/ 0 w 116"/>
                <a:gd name="T27" fmla="*/ 0 h 172"/>
                <a:gd name="T28" fmla="*/ 0 w 116"/>
                <a:gd name="T29" fmla="*/ 0 h 172"/>
                <a:gd name="T30" fmla="*/ 0 w 116"/>
                <a:gd name="T31" fmla="*/ 0 h 172"/>
                <a:gd name="T32" fmla="*/ 0 w 116"/>
                <a:gd name="T33" fmla="*/ 0 h 172"/>
                <a:gd name="T34" fmla="*/ 0 w 116"/>
                <a:gd name="T35" fmla="*/ 0 h 172"/>
                <a:gd name="T36" fmla="*/ 0 w 116"/>
                <a:gd name="T37" fmla="*/ 0 h 172"/>
                <a:gd name="T38" fmla="*/ 0 w 116"/>
                <a:gd name="T39" fmla="*/ 0 h 172"/>
                <a:gd name="T40" fmla="*/ 0 w 116"/>
                <a:gd name="T41" fmla="*/ 0 h 172"/>
                <a:gd name="T42" fmla="*/ 0 w 116"/>
                <a:gd name="T43" fmla="*/ 0 h 172"/>
                <a:gd name="T44" fmla="*/ 0 w 116"/>
                <a:gd name="T45" fmla="*/ 0 h 172"/>
                <a:gd name="T46" fmla="*/ 0 w 116"/>
                <a:gd name="T47" fmla="*/ 0 h 172"/>
                <a:gd name="T48" fmla="*/ 0 w 116"/>
                <a:gd name="T49" fmla="*/ 0 h 172"/>
                <a:gd name="T50" fmla="*/ 0 w 116"/>
                <a:gd name="T51" fmla="*/ 0 h 172"/>
                <a:gd name="T52" fmla="*/ 0 w 116"/>
                <a:gd name="T53" fmla="*/ 0 h 172"/>
                <a:gd name="T54" fmla="*/ 0 w 116"/>
                <a:gd name="T55" fmla="*/ 0 h 172"/>
                <a:gd name="T56" fmla="*/ 0 w 116"/>
                <a:gd name="T57" fmla="*/ 0 h 172"/>
                <a:gd name="T58" fmla="*/ 0 w 116"/>
                <a:gd name="T59" fmla="*/ 0 h 172"/>
                <a:gd name="T60" fmla="*/ 0 w 116"/>
                <a:gd name="T61" fmla="*/ 0 h 172"/>
                <a:gd name="T62" fmla="*/ 0 w 116"/>
                <a:gd name="T63" fmla="*/ 0 h 172"/>
                <a:gd name="T64" fmla="*/ 0 w 116"/>
                <a:gd name="T65" fmla="*/ 0 h 172"/>
                <a:gd name="T66" fmla="*/ 0 w 116"/>
                <a:gd name="T67" fmla="*/ 0 h 172"/>
                <a:gd name="T68" fmla="*/ 0 w 116"/>
                <a:gd name="T69" fmla="*/ 0 h 172"/>
                <a:gd name="T70" fmla="*/ 0 w 116"/>
                <a:gd name="T71" fmla="*/ 0 h 172"/>
                <a:gd name="T72" fmla="*/ 0 w 116"/>
                <a:gd name="T73" fmla="*/ 0 h 172"/>
                <a:gd name="T74" fmla="*/ 0 w 116"/>
                <a:gd name="T75" fmla="*/ 0 h 172"/>
                <a:gd name="T76" fmla="*/ 0 w 116"/>
                <a:gd name="T77" fmla="*/ 0 h 172"/>
                <a:gd name="T78" fmla="*/ 0 w 116"/>
                <a:gd name="T79" fmla="*/ 0 h 172"/>
                <a:gd name="T80" fmla="*/ 0 w 116"/>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6"/>
                <a:gd name="T124" fmla="*/ 0 h 172"/>
                <a:gd name="T125" fmla="*/ 116 w 116"/>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6" h="172">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8" name="Freeform 457"/>
            <p:cNvSpPr>
              <a:spLocks/>
            </p:cNvSpPr>
            <p:nvPr/>
          </p:nvSpPr>
          <p:spPr bwMode="auto">
            <a:xfrm>
              <a:off x="1131" y="3293"/>
              <a:ext cx="4" cy="9"/>
            </a:xfrm>
            <a:custGeom>
              <a:avLst/>
              <a:gdLst>
                <a:gd name="T0" fmla="*/ 0 w 88"/>
                <a:gd name="T1" fmla="*/ 0 h 170"/>
                <a:gd name="T2" fmla="*/ 0 w 88"/>
                <a:gd name="T3" fmla="*/ 0 h 170"/>
                <a:gd name="T4" fmla="*/ 0 w 88"/>
                <a:gd name="T5" fmla="*/ 0 h 170"/>
                <a:gd name="T6" fmla="*/ 0 w 88"/>
                <a:gd name="T7" fmla="*/ 0 h 170"/>
                <a:gd name="T8" fmla="*/ 0 w 88"/>
                <a:gd name="T9" fmla="*/ 0 h 170"/>
                <a:gd name="T10" fmla="*/ 0 w 88"/>
                <a:gd name="T11" fmla="*/ 0 h 170"/>
                <a:gd name="T12" fmla="*/ 0 w 88"/>
                <a:gd name="T13" fmla="*/ 0 h 170"/>
                <a:gd name="T14" fmla="*/ 0 w 88"/>
                <a:gd name="T15" fmla="*/ 0 h 170"/>
                <a:gd name="T16" fmla="*/ 0 w 88"/>
                <a:gd name="T17" fmla="*/ 0 h 170"/>
                <a:gd name="T18" fmla="*/ 0 w 88"/>
                <a:gd name="T19" fmla="*/ 0 h 170"/>
                <a:gd name="T20" fmla="*/ 0 w 88"/>
                <a:gd name="T21" fmla="*/ 0 h 170"/>
                <a:gd name="T22" fmla="*/ 0 w 88"/>
                <a:gd name="T23" fmla="*/ 0 h 170"/>
                <a:gd name="T24" fmla="*/ 0 w 88"/>
                <a:gd name="T25" fmla="*/ 0 h 170"/>
                <a:gd name="T26" fmla="*/ 0 w 88"/>
                <a:gd name="T27" fmla="*/ 0 h 170"/>
                <a:gd name="T28" fmla="*/ 0 w 88"/>
                <a:gd name="T29" fmla="*/ 0 h 170"/>
                <a:gd name="T30" fmla="*/ 0 w 88"/>
                <a:gd name="T31" fmla="*/ 0 h 170"/>
                <a:gd name="T32" fmla="*/ 0 w 88"/>
                <a:gd name="T33" fmla="*/ 0 h 170"/>
                <a:gd name="T34" fmla="*/ 0 w 88"/>
                <a:gd name="T35" fmla="*/ 0 h 170"/>
                <a:gd name="T36" fmla="*/ 0 w 88"/>
                <a:gd name="T37" fmla="*/ 0 h 170"/>
                <a:gd name="T38" fmla="*/ 0 w 88"/>
                <a:gd name="T39" fmla="*/ 0 h 170"/>
                <a:gd name="T40" fmla="*/ 0 w 88"/>
                <a:gd name="T41" fmla="*/ 0 h 170"/>
                <a:gd name="T42" fmla="*/ 0 w 88"/>
                <a:gd name="T43" fmla="*/ 0 h 170"/>
                <a:gd name="T44" fmla="*/ 0 w 88"/>
                <a:gd name="T45" fmla="*/ 0 h 170"/>
                <a:gd name="T46" fmla="*/ 0 w 88"/>
                <a:gd name="T47" fmla="*/ 0 h 170"/>
                <a:gd name="T48" fmla="*/ 0 w 88"/>
                <a:gd name="T49" fmla="*/ 0 h 170"/>
                <a:gd name="T50" fmla="*/ 0 w 88"/>
                <a:gd name="T51" fmla="*/ 0 h 170"/>
                <a:gd name="T52" fmla="*/ 0 w 88"/>
                <a:gd name="T53" fmla="*/ 0 h 170"/>
                <a:gd name="T54" fmla="*/ 0 w 88"/>
                <a:gd name="T55" fmla="*/ 0 h 170"/>
                <a:gd name="T56" fmla="*/ 0 w 88"/>
                <a:gd name="T57" fmla="*/ 0 h 170"/>
                <a:gd name="T58" fmla="*/ 0 w 88"/>
                <a:gd name="T59" fmla="*/ 0 h 170"/>
                <a:gd name="T60" fmla="*/ 0 w 88"/>
                <a:gd name="T61" fmla="*/ 0 h 170"/>
                <a:gd name="T62" fmla="*/ 0 w 88"/>
                <a:gd name="T63" fmla="*/ 0 h 170"/>
                <a:gd name="T64" fmla="*/ 0 w 88"/>
                <a:gd name="T65" fmla="*/ 0 h 170"/>
                <a:gd name="T66" fmla="*/ 0 w 88"/>
                <a:gd name="T67" fmla="*/ 0 h 170"/>
                <a:gd name="T68" fmla="*/ 0 w 88"/>
                <a:gd name="T69" fmla="*/ 0 h 170"/>
                <a:gd name="T70" fmla="*/ 0 w 88"/>
                <a:gd name="T71" fmla="*/ 0 h 170"/>
                <a:gd name="T72" fmla="*/ 0 w 88"/>
                <a:gd name="T73" fmla="*/ 0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70"/>
                <a:gd name="T113" fmla="*/ 88 w 88"/>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7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69" name="Freeform 458"/>
            <p:cNvSpPr>
              <a:spLocks/>
            </p:cNvSpPr>
            <p:nvPr/>
          </p:nvSpPr>
          <p:spPr bwMode="auto">
            <a:xfrm>
              <a:off x="1132" y="3293"/>
              <a:ext cx="2" cy="9"/>
            </a:xfrm>
            <a:custGeom>
              <a:avLst/>
              <a:gdLst>
                <a:gd name="T0" fmla="*/ 0 w 59"/>
                <a:gd name="T1" fmla="*/ 0 h 167"/>
                <a:gd name="T2" fmla="*/ 0 w 59"/>
                <a:gd name="T3" fmla="*/ 0 h 167"/>
                <a:gd name="T4" fmla="*/ 0 w 59"/>
                <a:gd name="T5" fmla="*/ 0 h 167"/>
                <a:gd name="T6" fmla="*/ 0 w 59"/>
                <a:gd name="T7" fmla="*/ 0 h 167"/>
                <a:gd name="T8" fmla="*/ 0 w 59"/>
                <a:gd name="T9" fmla="*/ 0 h 167"/>
                <a:gd name="T10" fmla="*/ 0 w 59"/>
                <a:gd name="T11" fmla="*/ 0 h 167"/>
                <a:gd name="T12" fmla="*/ 0 60000 65536"/>
                <a:gd name="T13" fmla="*/ 0 60000 65536"/>
                <a:gd name="T14" fmla="*/ 0 60000 65536"/>
                <a:gd name="T15" fmla="*/ 0 60000 65536"/>
                <a:gd name="T16" fmla="*/ 0 60000 65536"/>
                <a:gd name="T17" fmla="*/ 0 60000 65536"/>
                <a:gd name="T18" fmla="*/ 0 w 59"/>
                <a:gd name="T19" fmla="*/ 0 h 167"/>
                <a:gd name="T20" fmla="*/ 59 w 59"/>
                <a:gd name="T21" fmla="*/ 167 h 167"/>
              </a:gdLst>
              <a:ahLst/>
              <a:cxnLst>
                <a:cxn ang="T12">
                  <a:pos x="T0" y="T1"/>
                </a:cxn>
                <a:cxn ang="T13">
                  <a:pos x="T2" y="T3"/>
                </a:cxn>
                <a:cxn ang="T14">
                  <a:pos x="T4" y="T5"/>
                </a:cxn>
                <a:cxn ang="T15">
                  <a:pos x="T6" y="T7"/>
                </a:cxn>
                <a:cxn ang="T16">
                  <a:pos x="T8" y="T9"/>
                </a:cxn>
                <a:cxn ang="T17">
                  <a:pos x="T10" y="T11"/>
                </a:cxn>
              </a:cxnLst>
              <a:rect l="T18" t="T19" r="T20" b="T21"/>
              <a:pathLst>
                <a:path w="59" h="167">
                  <a:moveTo>
                    <a:pt x="59" y="155"/>
                  </a:moveTo>
                  <a:lnTo>
                    <a:pt x="33" y="167"/>
                  </a:lnTo>
                  <a:lnTo>
                    <a:pt x="0" y="87"/>
                  </a:lnTo>
                  <a:lnTo>
                    <a:pt x="29" y="0"/>
                  </a:lnTo>
                  <a:lnTo>
                    <a:pt x="26" y="76"/>
                  </a:lnTo>
                  <a:lnTo>
                    <a:pt x="59" y="155"/>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0" name="Freeform 459"/>
            <p:cNvSpPr>
              <a:spLocks/>
            </p:cNvSpPr>
            <p:nvPr/>
          </p:nvSpPr>
          <p:spPr bwMode="auto">
            <a:xfrm>
              <a:off x="1130" y="3294"/>
              <a:ext cx="8" cy="4"/>
            </a:xfrm>
            <a:custGeom>
              <a:avLst/>
              <a:gdLst>
                <a:gd name="T0" fmla="*/ 0 w 172"/>
                <a:gd name="T1" fmla="*/ 0 h 81"/>
                <a:gd name="T2" fmla="*/ 0 w 172"/>
                <a:gd name="T3" fmla="*/ 0 h 81"/>
                <a:gd name="T4" fmla="*/ 0 w 172"/>
                <a:gd name="T5" fmla="*/ 0 h 81"/>
                <a:gd name="T6" fmla="*/ 0 w 172"/>
                <a:gd name="T7" fmla="*/ 0 h 81"/>
                <a:gd name="T8" fmla="*/ 0 w 172"/>
                <a:gd name="T9" fmla="*/ 0 h 81"/>
                <a:gd name="T10" fmla="*/ 0 w 172"/>
                <a:gd name="T11" fmla="*/ 0 h 81"/>
                <a:gd name="T12" fmla="*/ 0 60000 65536"/>
                <a:gd name="T13" fmla="*/ 0 60000 65536"/>
                <a:gd name="T14" fmla="*/ 0 60000 65536"/>
                <a:gd name="T15" fmla="*/ 0 60000 65536"/>
                <a:gd name="T16" fmla="*/ 0 60000 65536"/>
                <a:gd name="T17" fmla="*/ 0 60000 65536"/>
                <a:gd name="T18" fmla="*/ 0 w 172"/>
                <a:gd name="T19" fmla="*/ 0 h 81"/>
                <a:gd name="T20" fmla="*/ 172 w 172"/>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72" h="81">
                  <a:moveTo>
                    <a:pt x="170" y="4"/>
                  </a:moveTo>
                  <a:lnTo>
                    <a:pt x="168" y="0"/>
                  </a:lnTo>
                  <a:lnTo>
                    <a:pt x="0" y="73"/>
                  </a:lnTo>
                  <a:lnTo>
                    <a:pt x="4" y="81"/>
                  </a:lnTo>
                  <a:lnTo>
                    <a:pt x="172" y="8"/>
                  </a:lnTo>
                  <a:lnTo>
                    <a:pt x="170" y="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1" name="Freeform 460"/>
            <p:cNvSpPr>
              <a:spLocks/>
            </p:cNvSpPr>
            <p:nvPr/>
          </p:nvSpPr>
          <p:spPr bwMode="auto">
            <a:xfrm>
              <a:off x="1176" y="3432"/>
              <a:ext cx="10" cy="6"/>
            </a:xfrm>
            <a:custGeom>
              <a:avLst/>
              <a:gdLst>
                <a:gd name="T0" fmla="*/ 0 w 216"/>
                <a:gd name="T1" fmla="*/ 0 h 103"/>
                <a:gd name="T2" fmla="*/ 0 w 216"/>
                <a:gd name="T3" fmla="*/ 0 h 103"/>
                <a:gd name="T4" fmla="*/ 0 w 216"/>
                <a:gd name="T5" fmla="*/ 0 h 103"/>
                <a:gd name="T6" fmla="*/ 0 w 216"/>
                <a:gd name="T7" fmla="*/ 0 h 103"/>
                <a:gd name="T8" fmla="*/ 0 w 216"/>
                <a:gd name="T9" fmla="*/ 0 h 103"/>
                <a:gd name="T10" fmla="*/ 0 60000 65536"/>
                <a:gd name="T11" fmla="*/ 0 60000 65536"/>
                <a:gd name="T12" fmla="*/ 0 60000 65536"/>
                <a:gd name="T13" fmla="*/ 0 60000 65536"/>
                <a:gd name="T14" fmla="*/ 0 60000 65536"/>
                <a:gd name="T15" fmla="*/ 0 w 216"/>
                <a:gd name="T16" fmla="*/ 0 h 103"/>
                <a:gd name="T17" fmla="*/ 216 w 216"/>
                <a:gd name="T18" fmla="*/ 103 h 103"/>
              </a:gdLst>
              <a:ahLst/>
              <a:cxnLst>
                <a:cxn ang="T10">
                  <a:pos x="T0" y="T1"/>
                </a:cxn>
                <a:cxn ang="T11">
                  <a:pos x="T2" y="T3"/>
                </a:cxn>
                <a:cxn ang="T12">
                  <a:pos x="T4" y="T5"/>
                </a:cxn>
                <a:cxn ang="T13">
                  <a:pos x="T6" y="T7"/>
                </a:cxn>
                <a:cxn ang="T14">
                  <a:pos x="T8" y="T9"/>
                </a:cxn>
              </a:cxnLst>
              <a:rect l="T15" t="T16" r="T17" b="T18"/>
              <a:pathLst>
                <a:path w="216" h="103">
                  <a:moveTo>
                    <a:pt x="216" y="12"/>
                  </a:moveTo>
                  <a:lnTo>
                    <a:pt x="4" y="103"/>
                  </a:lnTo>
                  <a:lnTo>
                    <a:pt x="0" y="93"/>
                  </a:lnTo>
                  <a:lnTo>
                    <a:pt x="211" y="0"/>
                  </a:lnTo>
                  <a:lnTo>
                    <a:pt x="216" y="12"/>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2" name="Freeform 461"/>
            <p:cNvSpPr>
              <a:spLocks/>
            </p:cNvSpPr>
            <p:nvPr/>
          </p:nvSpPr>
          <p:spPr bwMode="auto">
            <a:xfrm>
              <a:off x="1176" y="3433"/>
              <a:ext cx="11" cy="16"/>
            </a:xfrm>
            <a:custGeom>
              <a:avLst/>
              <a:gdLst>
                <a:gd name="T0" fmla="*/ 0 w 250"/>
                <a:gd name="T1" fmla="*/ 0 h 298"/>
                <a:gd name="T2" fmla="*/ 0 w 250"/>
                <a:gd name="T3" fmla="*/ 0 h 298"/>
                <a:gd name="T4" fmla="*/ 0 w 250"/>
                <a:gd name="T5" fmla="*/ 0 h 298"/>
                <a:gd name="T6" fmla="*/ 0 w 250"/>
                <a:gd name="T7" fmla="*/ 0 h 298"/>
                <a:gd name="T8" fmla="*/ 0 w 250"/>
                <a:gd name="T9" fmla="*/ 0 h 298"/>
                <a:gd name="T10" fmla="*/ 0 w 250"/>
                <a:gd name="T11" fmla="*/ 0 h 298"/>
                <a:gd name="T12" fmla="*/ 0 w 250"/>
                <a:gd name="T13" fmla="*/ 0 h 298"/>
                <a:gd name="T14" fmla="*/ 0 w 250"/>
                <a:gd name="T15" fmla="*/ 0 h 298"/>
                <a:gd name="T16" fmla="*/ 0 w 250"/>
                <a:gd name="T17" fmla="*/ 0 h 298"/>
                <a:gd name="T18" fmla="*/ 0 w 250"/>
                <a:gd name="T19" fmla="*/ 0 h 298"/>
                <a:gd name="T20" fmla="*/ 0 w 250"/>
                <a:gd name="T21" fmla="*/ 0 h 298"/>
                <a:gd name="T22" fmla="*/ 0 w 250"/>
                <a:gd name="T23" fmla="*/ 0 h 298"/>
                <a:gd name="T24" fmla="*/ 0 w 250"/>
                <a:gd name="T25" fmla="*/ 0 h 298"/>
                <a:gd name="T26" fmla="*/ 0 w 250"/>
                <a:gd name="T27" fmla="*/ 0 h 298"/>
                <a:gd name="T28" fmla="*/ 0 w 250"/>
                <a:gd name="T29" fmla="*/ 0 h 298"/>
                <a:gd name="T30" fmla="*/ 0 w 250"/>
                <a:gd name="T31" fmla="*/ 0 h 298"/>
                <a:gd name="T32" fmla="*/ 0 w 250"/>
                <a:gd name="T33" fmla="*/ 0 h 298"/>
                <a:gd name="T34" fmla="*/ 0 w 250"/>
                <a:gd name="T35" fmla="*/ 0 h 298"/>
                <a:gd name="T36" fmla="*/ 0 w 250"/>
                <a:gd name="T37" fmla="*/ 0 h 298"/>
                <a:gd name="T38" fmla="*/ 0 w 250"/>
                <a:gd name="T39" fmla="*/ 0 h 298"/>
                <a:gd name="T40" fmla="*/ 0 w 250"/>
                <a:gd name="T41" fmla="*/ 0 h 298"/>
                <a:gd name="T42" fmla="*/ 0 w 250"/>
                <a:gd name="T43" fmla="*/ 0 h 298"/>
                <a:gd name="T44" fmla="*/ 0 w 250"/>
                <a:gd name="T45" fmla="*/ 0 h 298"/>
                <a:gd name="T46" fmla="*/ 0 w 250"/>
                <a:gd name="T47" fmla="*/ 0 h 298"/>
                <a:gd name="T48" fmla="*/ 0 w 250"/>
                <a:gd name="T49" fmla="*/ 0 h 298"/>
                <a:gd name="T50" fmla="*/ 0 w 250"/>
                <a:gd name="T51" fmla="*/ 0 h 298"/>
                <a:gd name="T52" fmla="*/ 0 w 250"/>
                <a:gd name="T53" fmla="*/ 0 h 298"/>
                <a:gd name="T54" fmla="*/ 0 w 250"/>
                <a:gd name="T55" fmla="*/ 0 h 298"/>
                <a:gd name="T56" fmla="*/ 0 w 250"/>
                <a:gd name="T57" fmla="*/ 0 h 298"/>
                <a:gd name="T58" fmla="*/ 0 w 250"/>
                <a:gd name="T59" fmla="*/ 0 h 298"/>
                <a:gd name="T60" fmla="*/ 0 w 250"/>
                <a:gd name="T61" fmla="*/ 0 h 298"/>
                <a:gd name="T62" fmla="*/ 0 w 250"/>
                <a:gd name="T63" fmla="*/ 0 h 298"/>
                <a:gd name="T64" fmla="*/ 0 w 250"/>
                <a:gd name="T65" fmla="*/ 0 h 298"/>
                <a:gd name="T66" fmla="*/ 0 w 250"/>
                <a:gd name="T67" fmla="*/ 0 h 298"/>
                <a:gd name="T68" fmla="*/ 0 w 250"/>
                <a:gd name="T69" fmla="*/ 0 h 298"/>
                <a:gd name="T70" fmla="*/ 0 w 250"/>
                <a:gd name="T71" fmla="*/ 0 h 298"/>
                <a:gd name="T72" fmla="*/ 0 w 250"/>
                <a:gd name="T73" fmla="*/ 0 h 298"/>
                <a:gd name="T74" fmla="*/ 0 w 250"/>
                <a:gd name="T75" fmla="*/ 0 h 298"/>
                <a:gd name="T76" fmla="*/ 0 w 250"/>
                <a:gd name="T77" fmla="*/ 0 h 298"/>
                <a:gd name="T78" fmla="*/ 0 w 250"/>
                <a:gd name="T79" fmla="*/ 0 h 298"/>
                <a:gd name="T80" fmla="*/ 0 w 250"/>
                <a:gd name="T81" fmla="*/ 0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0"/>
                <a:gd name="T124" fmla="*/ 0 h 298"/>
                <a:gd name="T125" fmla="*/ 250 w 250"/>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0" h="298">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3" name="Freeform 462"/>
            <p:cNvSpPr>
              <a:spLocks/>
            </p:cNvSpPr>
            <p:nvPr/>
          </p:nvSpPr>
          <p:spPr bwMode="auto">
            <a:xfrm>
              <a:off x="1176" y="3433"/>
              <a:ext cx="10" cy="16"/>
            </a:xfrm>
            <a:custGeom>
              <a:avLst/>
              <a:gdLst>
                <a:gd name="T0" fmla="*/ 0 w 226"/>
                <a:gd name="T1" fmla="*/ 0 h 287"/>
                <a:gd name="T2" fmla="*/ 0 w 226"/>
                <a:gd name="T3" fmla="*/ 0 h 287"/>
                <a:gd name="T4" fmla="*/ 0 w 226"/>
                <a:gd name="T5" fmla="*/ 0 h 287"/>
                <a:gd name="T6" fmla="*/ 0 w 226"/>
                <a:gd name="T7" fmla="*/ 0 h 287"/>
                <a:gd name="T8" fmla="*/ 0 w 226"/>
                <a:gd name="T9" fmla="*/ 0 h 287"/>
                <a:gd name="T10" fmla="*/ 0 w 226"/>
                <a:gd name="T11" fmla="*/ 0 h 287"/>
                <a:gd name="T12" fmla="*/ 0 w 226"/>
                <a:gd name="T13" fmla="*/ 0 h 287"/>
                <a:gd name="T14" fmla="*/ 0 w 226"/>
                <a:gd name="T15" fmla="*/ 0 h 287"/>
                <a:gd name="T16" fmla="*/ 0 w 226"/>
                <a:gd name="T17" fmla="*/ 0 h 287"/>
                <a:gd name="T18" fmla="*/ 0 w 226"/>
                <a:gd name="T19" fmla="*/ 0 h 287"/>
                <a:gd name="T20" fmla="*/ 0 w 226"/>
                <a:gd name="T21" fmla="*/ 0 h 287"/>
                <a:gd name="T22" fmla="*/ 0 w 226"/>
                <a:gd name="T23" fmla="*/ 0 h 287"/>
                <a:gd name="T24" fmla="*/ 0 w 226"/>
                <a:gd name="T25" fmla="*/ 0 h 287"/>
                <a:gd name="T26" fmla="*/ 0 w 226"/>
                <a:gd name="T27" fmla="*/ 0 h 287"/>
                <a:gd name="T28" fmla="*/ 0 w 226"/>
                <a:gd name="T29" fmla="*/ 0 h 287"/>
                <a:gd name="T30" fmla="*/ 0 w 226"/>
                <a:gd name="T31" fmla="*/ 0 h 287"/>
                <a:gd name="T32" fmla="*/ 0 w 226"/>
                <a:gd name="T33" fmla="*/ 0 h 287"/>
                <a:gd name="T34" fmla="*/ 0 w 226"/>
                <a:gd name="T35" fmla="*/ 0 h 287"/>
                <a:gd name="T36" fmla="*/ 0 w 226"/>
                <a:gd name="T37" fmla="*/ 0 h 287"/>
                <a:gd name="T38" fmla="*/ 0 w 226"/>
                <a:gd name="T39" fmla="*/ 0 h 287"/>
                <a:gd name="T40" fmla="*/ 0 w 226"/>
                <a:gd name="T41" fmla="*/ 0 h 287"/>
                <a:gd name="T42" fmla="*/ 0 w 226"/>
                <a:gd name="T43" fmla="*/ 0 h 287"/>
                <a:gd name="T44" fmla="*/ 0 w 226"/>
                <a:gd name="T45" fmla="*/ 0 h 287"/>
                <a:gd name="T46" fmla="*/ 0 w 226"/>
                <a:gd name="T47" fmla="*/ 0 h 287"/>
                <a:gd name="T48" fmla="*/ 0 w 226"/>
                <a:gd name="T49" fmla="*/ 0 h 287"/>
                <a:gd name="T50" fmla="*/ 0 w 226"/>
                <a:gd name="T51" fmla="*/ 0 h 287"/>
                <a:gd name="T52" fmla="*/ 0 w 226"/>
                <a:gd name="T53" fmla="*/ 0 h 287"/>
                <a:gd name="T54" fmla="*/ 0 w 226"/>
                <a:gd name="T55" fmla="*/ 0 h 287"/>
                <a:gd name="T56" fmla="*/ 0 w 226"/>
                <a:gd name="T57" fmla="*/ 0 h 287"/>
                <a:gd name="T58" fmla="*/ 0 w 226"/>
                <a:gd name="T59" fmla="*/ 0 h 287"/>
                <a:gd name="T60" fmla="*/ 0 w 226"/>
                <a:gd name="T61" fmla="*/ 0 h 287"/>
                <a:gd name="T62" fmla="*/ 0 w 226"/>
                <a:gd name="T63" fmla="*/ 0 h 287"/>
                <a:gd name="T64" fmla="*/ 0 w 226"/>
                <a:gd name="T65" fmla="*/ 0 h 287"/>
                <a:gd name="T66" fmla="*/ 0 w 226"/>
                <a:gd name="T67" fmla="*/ 0 h 287"/>
                <a:gd name="T68" fmla="*/ 0 w 226"/>
                <a:gd name="T69" fmla="*/ 0 h 287"/>
                <a:gd name="T70" fmla="*/ 0 w 226"/>
                <a:gd name="T71" fmla="*/ 0 h 287"/>
                <a:gd name="T72" fmla="*/ 0 w 226"/>
                <a:gd name="T73" fmla="*/ 0 h 287"/>
                <a:gd name="T74" fmla="*/ 0 w 226"/>
                <a:gd name="T75" fmla="*/ 0 h 287"/>
                <a:gd name="T76" fmla="*/ 0 w 226"/>
                <a:gd name="T77" fmla="*/ 0 h 287"/>
                <a:gd name="T78" fmla="*/ 0 w 226"/>
                <a:gd name="T79" fmla="*/ 0 h 287"/>
                <a:gd name="T80" fmla="*/ 0 w 226"/>
                <a:gd name="T81" fmla="*/ 0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87"/>
                <a:gd name="T125" fmla="*/ 226 w 226"/>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87">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4" name="Freeform 463"/>
            <p:cNvSpPr>
              <a:spLocks/>
            </p:cNvSpPr>
            <p:nvPr/>
          </p:nvSpPr>
          <p:spPr bwMode="auto">
            <a:xfrm>
              <a:off x="1177" y="3434"/>
              <a:ext cx="9" cy="15"/>
            </a:xfrm>
            <a:custGeom>
              <a:avLst/>
              <a:gdLst>
                <a:gd name="T0" fmla="*/ 0 w 202"/>
                <a:gd name="T1" fmla="*/ 0 h 274"/>
                <a:gd name="T2" fmla="*/ 0 w 202"/>
                <a:gd name="T3" fmla="*/ 0 h 274"/>
                <a:gd name="T4" fmla="*/ 0 w 202"/>
                <a:gd name="T5" fmla="*/ 0 h 274"/>
                <a:gd name="T6" fmla="*/ 0 w 202"/>
                <a:gd name="T7" fmla="*/ 0 h 274"/>
                <a:gd name="T8" fmla="*/ 0 w 202"/>
                <a:gd name="T9" fmla="*/ 0 h 274"/>
                <a:gd name="T10" fmla="*/ 0 w 202"/>
                <a:gd name="T11" fmla="*/ 0 h 274"/>
                <a:gd name="T12" fmla="*/ 0 w 202"/>
                <a:gd name="T13" fmla="*/ 0 h 274"/>
                <a:gd name="T14" fmla="*/ 0 w 202"/>
                <a:gd name="T15" fmla="*/ 0 h 274"/>
                <a:gd name="T16" fmla="*/ 0 w 202"/>
                <a:gd name="T17" fmla="*/ 0 h 274"/>
                <a:gd name="T18" fmla="*/ 0 w 202"/>
                <a:gd name="T19" fmla="*/ 0 h 274"/>
                <a:gd name="T20" fmla="*/ 0 w 202"/>
                <a:gd name="T21" fmla="*/ 0 h 274"/>
                <a:gd name="T22" fmla="*/ 0 w 202"/>
                <a:gd name="T23" fmla="*/ 0 h 274"/>
                <a:gd name="T24" fmla="*/ 0 w 202"/>
                <a:gd name="T25" fmla="*/ 0 h 274"/>
                <a:gd name="T26" fmla="*/ 0 w 202"/>
                <a:gd name="T27" fmla="*/ 0 h 274"/>
                <a:gd name="T28" fmla="*/ 0 w 202"/>
                <a:gd name="T29" fmla="*/ 0 h 274"/>
                <a:gd name="T30" fmla="*/ 0 w 202"/>
                <a:gd name="T31" fmla="*/ 0 h 274"/>
                <a:gd name="T32" fmla="*/ 0 w 202"/>
                <a:gd name="T33" fmla="*/ 0 h 274"/>
                <a:gd name="T34" fmla="*/ 0 w 202"/>
                <a:gd name="T35" fmla="*/ 0 h 274"/>
                <a:gd name="T36" fmla="*/ 0 w 202"/>
                <a:gd name="T37" fmla="*/ 0 h 274"/>
                <a:gd name="T38" fmla="*/ 0 w 202"/>
                <a:gd name="T39" fmla="*/ 0 h 274"/>
                <a:gd name="T40" fmla="*/ 0 w 202"/>
                <a:gd name="T41" fmla="*/ 0 h 274"/>
                <a:gd name="T42" fmla="*/ 0 w 202"/>
                <a:gd name="T43" fmla="*/ 0 h 274"/>
                <a:gd name="T44" fmla="*/ 0 w 202"/>
                <a:gd name="T45" fmla="*/ 0 h 274"/>
                <a:gd name="T46" fmla="*/ 0 w 202"/>
                <a:gd name="T47" fmla="*/ 0 h 274"/>
                <a:gd name="T48" fmla="*/ 0 w 202"/>
                <a:gd name="T49" fmla="*/ 0 h 274"/>
                <a:gd name="T50" fmla="*/ 0 w 202"/>
                <a:gd name="T51" fmla="*/ 0 h 274"/>
                <a:gd name="T52" fmla="*/ 0 w 202"/>
                <a:gd name="T53" fmla="*/ 0 h 274"/>
                <a:gd name="T54" fmla="*/ 0 w 202"/>
                <a:gd name="T55" fmla="*/ 0 h 274"/>
                <a:gd name="T56" fmla="*/ 0 w 202"/>
                <a:gd name="T57" fmla="*/ 0 h 274"/>
                <a:gd name="T58" fmla="*/ 0 w 202"/>
                <a:gd name="T59" fmla="*/ 0 h 274"/>
                <a:gd name="T60" fmla="*/ 0 w 202"/>
                <a:gd name="T61" fmla="*/ 0 h 274"/>
                <a:gd name="T62" fmla="*/ 0 w 202"/>
                <a:gd name="T63" fmla="*/ 0 h 274"/>
                <a:gd name="T64" fmla="*/ 0 w 202"/>
                <a:gd name="T65" fmla="*/ 0 h 2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74"/>
                <a:gd name="T101" fmla="*/ 202 w 202"/>
                <a:gd name="T102" fmla="*/ 274 h 2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74">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5" name="Freeform 464"/>
            <p:cNvSpPr>
              <a:spLocks/>
            </p:cNvSpPr>
            <p:nvPr/>
          </p:nvSpPr>
          <p:spPr bwMode="auto">
            <a:xfrm>
              <a:off x="1177" y="3435"/>
              <a:ext cx="9" cy="14"/>
            </a:xfrm>
            <a:custGeom>
              <a:avLst/>
              <a:gdLst>
                <a:gd name="T0" fmla="*/ 0 w 186"/>
                <a:gd name="T1" fmla="*/ 0 h 264"/>
                <a:gd name="T2" fmla="*/ 0 w 186"/>
                <a:gd name="T3" fmla="*/ 0 h 264"/>
                <a:gd name="T4" fmla="*/ 0 w 186"/>
                <a:gd name="T5" fmla="*/ 0 h 264"/>
                <a:gd name="T6" fmla="*/ 0 w 186"/>
                <a:gd name="T7" fmla="*/ 0 h 264"/>
                <a:gd name="T8" fmla="*/ 0 w 186"/>
                <a:gd name="T9" fmla="*/ 0 h 264"/>
                <a:gd name="T10" fmla="*/ 0 w 186"/>
                <a:gd name="T11" fmla="*/ 0 h 264"/>
                <a:gd name="T12" fmla="*/ 0 w 186"/>
                <a:gd name="T13" fmla="*/ 0 h 264"/>
                <a:gd name="T14" fmla="*/ 0 w 186"/>
                <a:gd name="T15" fmla="*/ 0 h 264"/>
                <a:gd name="T16" fmla="*/ 0 w 186"/>
                <a:gd name="T17" fmla="*/ 0 h 264"/>
                <a:gd name="T18" fmla="*/ 0 w 186"/>
                <a:gd name="T19" fmla="*/ 0 h 264"/>
                <a:gd name="T20" fmla="*/ 0 w 186"/>
                <a:gd name="T21" fmla="*/ 0 h 264"/>
                <a:gd name="T22" fmla="*/ 0 w 186"/>
                <a:gd name="T23" fmla="*/ 0 h 264"/>
                <a:gd name="T24" fmla="*/ 0 w 186"/>
                <a:gd name="T25" fmla="*/ 0 h 264"/>
                <a:gd name="T26" fmla="*/ 0 w 186"/>
                <a:gd name="T27" fmla="*/ 0 h 264"/>
                <a:gd name="T28" fmla="*/ 0 w 186"/>
                <a:gd name="T29" fmla="*/ 0 h 264"/>
                <a:gd name="T30" fmla="*/ 0 w 186"/>
                <a:gd name="T31" fmla="*/ 0 h 264"/>
                <a:gd name="T32" fmla="*/ 0 w 186"/>
                <a:gd name="T33" fmla="*/ 0 h 264"/>
                <a:gd name="T34" fmla="*/ 0 w 186"/>
                <a:gd name="T35" fmla="*/ 0 h 264"/>
                <a:gd name="T36" fmla="*/ 0 w 186"/>
                <a:gd name="T37" fmla="*/ 0 h 264"/>
                <a:gd name="T38" fmla="*/ 0 w 186"/>
                <a:gd name="T39" fmla="*/ 0 h 264"/>
                <a:gd name="T40" fmla="*/ 0 w 186"/>
                <a:gd name="T41" fmla="*/ 0 h 264"/>
                <a:gd name="T42" fmla="*/ 0 w 186"/>
                <a:gd name="T43" fmla="*/ 0 h 264"/>
                <a:gd name="T44" fmla="*/ 0 w 186"/>
                <a:gd name="T45" fmla="*/ 0 h 264"/>
                <a:gd name="T46" fmla="*/ 0 w 186"/>
                <a:gd name="T47" fmla="*/ 0 h 264"/>
                <a:gd name="T48" fmla="*/ 0 w 186"/>
                <a:gd name="T49" fmla="*/ 0 h 264"/>
                <a:gd name="T50" fmla="*/ 0 w 186"/>
                <a:gd name="T51" fmla="*/ 0 h 264"/>
                <a:gd name="T52" fmla="*/ 0 w 186"/>
                <a:gd name="T53" fmla="*/ 0 h 264"/>
                <a:gd name="T54" fmla="*/ 0 w 186"/>
                <a:gd name="T55" fmla="*/ 0 h 264"/>
                <a:gd name="T56" fmla="*/ 0 w 186"/>
                <a:gd name="T57" fmla="*/ 0 h 264"/>
                <a:gd name="T58" fmla="*/ 0 w 186"/>
                <a:gd name="T59" fmla="*/ 0 h 264"/>
                <a:gd name="T60" fmla="*/ 0 w 186"/>
                <a:gd name="T61" fmla="*/ 0 h 264"/>
                <a:gd name="T62" fmla="*/ 0 w 186"/>
                <a:gd name="T63" fmla="*/ 0 h 264"/>
                <a:gd name="T64" fmla="*/ 0 w 186"/>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64"/>
                <a:gd name="T101" fmla="*/ 186 w 186"/>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64">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6" name="Freeform 465"/>
            <p:cNvSpPr>
              <a:spLocks/>
            </p:cNvSpPr>
            <p:nvPr/>
          </p:nvSpPr>
          <p:spPr bwMode="auto">
            <a:xfrm>
              <a:off x="1177" y="3435"/>
              <a:ext cx="8" cy="14"/>
            </a:xfrm>
            <a:custGeom>
              <a:avLst/>
              <a:gdLst>
                <a:gd name="T0" fmla="*/ 0 w 173"/>
                <a:gd name="T1" fmla="*/ 0 h 251"/>
                <a:gd name="T2" fmla="*/ 0 w 173"/>
                <a:gd name="T3" fmla="*/ 0 h 251"/>
                <a:gd name="T4" fmla="*/ 0 w 173"/>
                <a:gd name="T5" fmla="*/ 0 h 251"/>
                <a:gd name="T6" fmla="*/ 0 w 173"/>
                <a:gd name="T7" fmla="*/ 0 h 251"/>
                <a:gd name="T8" fmla="*/ 0 w 173"/>
                <a:gd name="T9" fmla="*/ 0 h 251"/>
                <a:gd name="T10" fmla="*/ 0 w 173"/>
                <a:gd name="T11" fmla="*/ 0 h 251"/>
                <a:gd name="T12" fmla="*/ 0 w 173"/>
                <a:gd name="T13" fmla="*/ 0 h 251"/>
                <a:gd name="T14" fmla="*/ 0 w 173"/>
                <a:gd name="T15" fmla="*/ 0 h 251"/>
                <a:gd name="T16" fmla="*/ 0 w 173"/>
                <a:gd name="T17" fmla="*/ 0 h 251"/>
                <a:gd name="T18" fmla="*/ 0 w 173"/>
                <a:gd name="T19" fmla="*/ 0 h 251"/>
                <a:gd name="T20" fmla="*/ 0 w 173"/>
                <a:gd name="T21" fmla="*/ 0 h 251"/>
                <a:gd name="T22" fmla="*/ 0 w 173"/>
                <a:gd name="T23" fmla="*/ 0 h 251"/>
                <a:gd name="T24" fmla="*/ 0 w 173"/>
                <a:gd name="T25" fmla="*/ 0 h 251"/>
                <a:gd name="T26" fmla="*/ 0 w 173"/>
                <a:gd name="T27" fmla="*/ 0 h 251"/>
                <a:gd name="T28" fmla="*/ 0 w 173"/>
                <a:gd name="T29" fmla="*/ 0 h 251"/>
                <a:gd name="T30" fmla="*/ 0 w 173"/>
                <a:gd name="T31" fmla="*/ 0 h 251"/>
                <a:gd name="T32" fmla="*/ 0 w 173"/>
                <a:gd name="T33" fmla="*/ 0 h 251"/>
                <a:gd name="T34" fmla="*/ 0 w 173"/>
                <a:gd name="T35" fmla="*/ 0 h 251"/>
                <a:gd name="T36" fmla="*/ 0 w 173"/>
                <a:gd name="T37" fmla="*/ 0 h 251"/>
                <a:gd name="T38" fmla="*/ 0 w 173"/>
                <a:gd name="T39" fmla="*/ 0 h 251"/>
                <a:gd name="T40" fmla="*/ 0 w 173"/>
                <a:gd name="T41" fmla="*/ 0 h 251"/>
                <a:gd name="T42" fmla="*/ 0 w 173"/>
                <a:gd name="T43" fmla="*/ 0 h 251"/>
                <a:gd name="T44" fmla="*/ 0 w 173"/>
                <a:gd name="T45" fmla="*/ 0 h 251"/>
                <a:gd name="T46" fmla="*/ 0 w 173"/>
                <a:gd name="T47" fmla="*/ 0 h 251"/>
                <a:gd name="T48" fmla="*/ 0 w 173"/>
                <a:gd name="T49" fmla="*/ 0 h 251"/>
                <a:gd name="T50" fmla="*/ 0 w 173"/>
                <a:gd name="T51" fmla="*/ 0 h 251"/>
                <a:gd name="T52" fmla="*/ 0 w 173"/>
                <a:gd name="T53" fmla="*/ 0 h 251"/>
                <a:gd name="T54" fmla="*/ 0 w 173"/>
                <a:gd name="T55" fmla="*/ 0 h 251"/>
                <a:gd name="T56" fmla="*/ 0 w 173"/>
                <a:gd name="T57" fmla="*/ 0 h 251"/>
                <a:gd name="T58" fmla="*/ 0 w 173"/>
                <a:gd name="T59" fmla="*/ 0 h 251"/>
                <a:gd name="T60" fmla="*/ 0 w 173"/>
                <a:gd name="T61" fmla="*/ 0 h 251"/>
                <a:gd name="T62" fmla="*/ 0 w 173"/>
                <a:gd name="T63" fmla="*/ 0 h 251"/>
                <a:gd name="T64" fmla="*/ 0 w 17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251"/>
                <a:gd name="T101" fmla="*/ 173 w 173"/>
                <a:gd name="T102" fmla="*/ 251 h 2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251">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7" name="Freeform 466"/>
            <p:cNvSpPr>
              <a:spLocks/>
            </p:cNvSpPr>
            <p:nvPr/>
          </p:nvSpPr>
          <p:spPr bwMode="auto">
            <a:xfrm>
              <a:off x="1178" y="3436"/>
              <a:ext cx="7" cy="13"/>
            </a:xfrm>
            <a:custGeom>
              <a:avLst/>
              <a:gdLst>
                <a:gd name="T0" fmla="*/ 0 w 163"/>
                <a:gd name="T1" fmla="*/ 0 h 240"/>
                <a:gd name="T2" fmla="*/ 0 w 163"/>
                <a:gd name="T3" fmla="*/ 0 h 240"/>
                <a:gd name="T4" fmla="*/ 0 w 163"/>
                <a:gd name="T5" fmla="*/ 0 h 240"/>
                <a:gd name="T6" fmla="*/ 0 w 163"/>
                <a:gd name="T7" fmla="*/ 0 h 240"/>
                <a:gd name="T8" fmla="*/ 0 w 163"/>
                <a:gd name="T9" fmla="*/ 0 h 240"/>
                <a:gd name="T10" fmla="*/ 0 w 163"/>
                <a:gd name="T11" fmla="*/ 0 h 240"/>
                <a:gd name="T12" fmla="*/ 0 w 163"/>
                <a:gd name="T13" fmla="*/ 0 h 240"/>
                <a:gd name="T14" fmla="*/ 0 w 163"/>
                <a:gd name="T15" fmla="*/ 0 h 240"/>
                <a:gd name="T16" fmla="*/ 0 w 163"/>
                <a:gd name="T17" fmla="*/ 0 h 240"/>
                <a:gd name="T18" fmla="*/ 0 w 163"/>
                <a:gd name="T19" fmla="*/ 0 h 240"/>
                <a:gd name="T20" fmla="*/ 0 w 163"/>
                <a:gd name="T21" fmla="*/ 0 h 240"/>
                <a:gd name="T22" fmla="*/ 0 w 163"/>
                <a:gd name="T23" fmla="*/ 0 h 240"/>
                <a:gd name="T24" fmla="*/ 0 w 163"/>
                <a:gd name="T25" fmla="*/ 0 h 240"/>
                <a:gd name="T26" fmla="*/ 0 w 163"/>
                <a:gd name="T27" fmla="*/ 0 h 240"/>
                <a:gd name="T28" fmla="*/ 0 w 163"/>
                <a:gd name="T29" fmla="*/ 0 h 240"/>
                <a:gd name="T30" fmla="*/ 0 w 163"/>
                <a:gd name="T31" fmla="*/ 0 h 240"/>
                <a:gd name="T32" fmla="*/ 0 w 163"/>
                <a:gd name="T33" fmla="*/ 0 h 240"/>
                <a:gd name="T34" fmla="*/ 0 w 163"/>
                <a:gd name="T35" fmla="*/ 0 h 240"/>
                <a:gd name="T36" fmla="*/ 0 w 163"/>
                <a:gd name="T37" fmla="*/ 0 h 240"/>
                <a:gd name="T38" fmla="*/ 0 w 163"/>
                <a:gd name="T39" fmla="*/ 0 h 240"/>
                <a:gd name="T40" fmla="*/ 0 w 163"/>
                <a:gd name="T41" fmla="*/ 0 h 240"/>
                <a:gd name="T42" fmla="*/ 0 w 163"/>
                <a:gd name="T43" fmla="*/ 0 h 240"/>
                <a:gd name="T44" fmla="*/ 0 w 163"/>
                <a:gd name="T45" fmla="*/ 0 h 240"/>
                <a:gd name="T46" fmla="*/ 0 w 163"/>
                <a:gd name="T47" fmla="*/ 0 h 240"/>
                <a:gd name="T48" fmla="*/ 0 w 163"/>
                <a:gd name="T49" fmla="*/ 0 h 240"/>
                <a:gd name="T50" fmla="*/ 0 w 163"/>
                <a:gd name="T51" fmla="*/ 0 h 240"/>
                <a:gd name="T52" fmla="*/ 0 w 163"/>
                <a:gd name="T53" fmla="*/ 0 h 240"/>
                <a:gd name="T54" fmla="*/ 0 w 163"/>
                <a:gd name="T55" fmla="*/ 0 h 240"/>
                <a:gd name="T56" fmla="*/ 0 w 163"/>
                <a:gd name="T57" fmla="*/ 0 h 240"/>
                <a:gd name="T58" fmla="*/ 0 w 163"/>
                <a:gd name="T59" fmla="*/ 0 h 240"/>
                <a:gd name="T60" fmla="*/ 0 w 163"/>
                <a:gd name="T61" fmla="*/ 0 h 240"/>
                <a:gd name="T62" fmla="*/ 0 w 163"/>
                <a:gd name="T63" fmla="*/ 0 h 240"/>
                <a:gd name="T64" fmla="*/ 0 w 163"/>
                <a:gd name="T65" fmla="*/ 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240"/>
                <a:gd name="T101" fmla="*/ 163 w 163"/>
                <a:gd name="T102" fmla="*/ 240 h 2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24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478" name="Freeform 467"/>
            <p:cNvSpPr>
              <a:spLocks/>
            </p:cNvSpPr>
            <p:nvPr/>
          </p:nvSpPr>
          <p:spPr bwMode="auto">
            <a:xfrm>
              <a:off x="1185" y="3449"/>
              <a:ext cx="2" cy="5"/>
            </a:xfrm>
            <a:custGeom>
              <a:avLst/>
              <a:gdLst>
                <a:gd name="T0" fmla="*/ 0 w 48"/>
                <a:gd name="T1" fmla="*/ 0 h 99"/>
                <a:gd name="T2" fmla="*/ 0 w 48"/>
                <a:gd name="T3" fmla="*/ 0 h 99"/>
                <a:gd name="T4" fmla="*/ 0 w 48"/>
                <a:gd name="T5" fmla="*/ 0 h 99"/>
                <a:gd name="T6" fmla="*/ 0 w 48"/>
                <a:gd name="T7" fmla="*/ 0 h 99"/>
                <a:gd name="T8" fmla="*/ 0 w 48"/>
                <a:gd name="T9" fmla="*/ 0 h 99"/>
                <a:gd name="T10" fmla="*/ 0 w 48"/>
                <a:gd name="T11" fmla="*/ 0 h 99"/>
                <a:gd name="T12" fmla="*/ 0 w 48"/>
                <a:gd name="T13" fmla="*/ 0 h 99"/>
                <a:gd name="T14" fmla="*/ 0 w 48"/>
                <a:gd name="T15" fmla="*/ 0 h 99"/>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9"/>
                <a:gd name="T26" fmla="*/ 48 w 48"/>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9">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6039" name="Group 468"/>
          <p:cNvGrpSpPr>
            <a:grpSpLocks/>
          </p:cNvGrpSpPr>
          <p:nvPr/>
        </p:nvGrpSpPr>
        <p:grpSpPr bwMode="auto">
          <a:xfrm>
            <a:off x="3048000" y="1905000"/>
            <a:ext cx="469900" cy="685800"/>
            <a:chOff x="1104" y="3024"/>
            <a:chExt cx="296" cy="432"/>
          </a:xfrm>
        </p:grpSpPr>
        <p:sp>
          <p:nvSpPr>
            <p:cNvPr id="86271" name="Freeform 469"/>
            <p:cNvSpPr>
              <a:spLocks/>
            </p:cNvSpPr>
            <p:nvPr/>
          </p:nvSpPr>
          <p:spPr bwMode="auto">
            <a:xfrm>
              <a:off x="1138" y="3298"/>
              <a:ext cx="9" cy="5"/>
            </a:xfrm>
            <a:custGeom>
              <a:avLst/>
              <a:gdLst>
                <a:gd name="T0" fmla="*/ 0 w 206"/>
                <a:gd name="T1" fmla="*/ 0 h 84"/>
                <a:gd name="T2" fmla="*/ 0 w 206"/>
                <a:gd name="T3" fmla="*/ 0 h 84"/>
                <a:gd name="T4" fmla="*/ 0 w 206"/>
                <a:gd name="T5" fmla="*/ 0 h 84"/>
                <a:gd name="T6" fmla="*/ 0 w 206"/>
                <a:gd name="T7" fmla="*/ 0 h 84"/>
                <a:gd name="T8" fmla="*/ 0 w 206"/>
                <a:gd name="T9" fmla="*/ 0 h 84"/>
                <a:gd name="T10" fmla="*/ 0 60000 65536"/>
                <a:gd name="T11" fmla="*/ 0 60000 65536"/>
                <a:gd name="T12" fmla="*/ 0 60000 65536"/>
                <a:gd name="T13" fmla="*/ 0 60000 65536"/>
                <a:gd name="T14" fmla="*/ 0 60000 65536"/>
                <a:gd name="T15" fmla="*/ 0 w 206"/>
                <a:gd name="T16" fmla="*/ 0 h 84"/>
                <a:gd name="T17" fmla="*/ 206 w 206"/>
                <a:gd name="T18" fmla="*/ 84 h 84"/>
              </a:gdLst>
              <a:ahLst/>
              <a:cxnLst>
                <a:cxn ang="T10">
                  <a:pos x="T0" y="T1"/>
                </a:cxn>
                <a:cxn ang="T11">
                  <a:pos x="T2" y="T3"/>
                </a:cxn>
                <a:cxn ang="T12">
                  <a:pos x="T4" y="T5"/>
                </a:cxn>
                <a:cxn ang="T13">
                  <a:pos x="T6" y="T7"/>
                </a:cxn>
                <a:cxn ang="T14">
                  <a:pos x="T8" y="T9"/>
                </a:cxn>
              </a:cxnLst>
              <a:rect l="T15" t="T16" r="T17" b="T18"/>
              <a:pathLst>
                <a:path w="206" h="84">
                  <a:moveTo>
                    <a:pt x="0" y="67"/>
                  </a:moveTo>
                  <a:lnTo>
                    <a:pt x="199" y="0"/>
                  </a:lnTo>
                  <a:lnTo>
                    <a:pt x="206" y="17"/>
                  </a:lnTo>
                  <a:lnTo>
                    <a:pt x="7" y="84"/>
                  </a:lnTo>
                  <a:lnTo>
                    <a:pt x="0" y="6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72" name="Freeform 470"/>
            <p:cNvSpPr>
              <a:spLocks/>
            </p:cNvSpPr>
            <p:nvPr/>
          </p:nvSpPr>
          <p:spPr bwMode="auto">
            <a:xfrm>
              <a:off x="1197" y="3450"/>
              <a:ext cx="3" cy="6"/>
            </a:xfrm>
            <a:custGeom>
              <a:avLst/>
              <a:gdLst>
                <a:gd name="T0" fmla="*/ 0 w 82"/>
                <a:gd name="T1" fmla="*/ 0 h 108"/>
                <a:gd name="T2" fmla="*/ 0 w 82"/>
                <a:gd name="T3" fmla="*/ 0 h 108"/>
                <a:gd name="T4" fmla="*/ 0 w 82"/>
                <a:gd name="T5" fmla="*/ 0 h 108"/>
                <a:gd name="T6" fmla="*/ 0 w 82"/>
                <a:gd name="T7" fmla="*/ 0 h 108"/>
                <a:gd name="T8" fmla="*/ 0 w 82"/>
                <a:gd name="T9" fmla="*/ 0 h 108"/>
                <a:gd name="T10" fmla="*/ 0 w 82"/>
                <a:gd name="T11" fmla="*/ 0 h 108"/>
                <a:gd name="T12" fmla="*/ 0 w 82"/>
                <a:gd name="T13" fmla="*/ 0 h 108"/>
                <a:gd name="T14" fmla="*/ 0 w 82"/>
                <a:gd name="T15" fmla="*/ 0 h 108"/>
                <a:gd name="T16" fmla="*/ 0 w 82"/>
                <a:gd name="T17" fmla="*/ 0 h 108"/>
                <a:gd name="T18" fmla="*/ 0 w 82"/>
                <a:gd name="T19" fmla="*/ 0 h 108"/>
                <a:gd name="T20" fmla="*/ 0 w 82"/>
                <a:gd name="T21" fmla="*/ 0 h 108"/>
                <a:gd name="T22" fmla="*/ 0 w 82"/>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8"/>
                <a:gd name="T38" fmla="*/ 82 w 82"/>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8">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73" name="Freeform 471"/>
            <p:cNvSpPr>
              <a:spLocks/>
            </p:cNvSpPr>
            <p:nvPr/>
          </p:nvSpPr>
          <p:spPr bwMode="auto">
            <a:xfrm>
              <a:off x="1187" y="3433"/>
              <a:ext cx="13" cy="18"/>
            </a:xfrm>
            <a:custGeom>
              <a:avLst/>
              <a:gdLst>
                <a:gd name="T0" fmla="*/ 0 w 293"/>
                <a:gd name="T1" fmla="*/ 0 h 319"/>
                <a:gd name="T2" fmla="*/ 0 w 293"/>
                <a:gd name="T3" fmla="*/ 0 h 319"/>
                <a:gd name="T4" fmla="*/ 0 w 293"/>
                <a:gd name="T5" fmla="*/ 0 h 319"/>
                <a:gd name="T6" fmla="*/ 0 w 293"/>
                <a:gd name="T7" fmla="*/ 0 h 319"/>
                <a:gd name="T8" fmla="*/ 0 w 293"/>
                <a:gd name="T9" fmla="*/ 0 h 319"/>
                <a:gd name="T10" fmla="*/ 0 w 293"/>
                <a:gd name="T11" fmla="*/ 0 h 319"/>
                <a:gd name="T12" fmla="*/ 0 w 293"/>
                <a:gd name="T13" fmla="*/ 0 h 319"/>
                <a:gd name="T14" fmla="*/ 0 w 293"/>
                <a:gd name="T15" fmla="*/ 0 h 319"/>
                <a:gd name="T16" fmla="*/ 0 w 293"/>
                <a:gd name="T17" fmla="*/ 0 h 319"/>
                <a:gd name="T18" fmla="*/ 0 w 293"/>
                <a:gd name="T19" fmla="*/ 0 h 319"/>
                <a:gd name="T20" fmla="*/ 0 w 293"/>
                <a:gd name="T21" fmla="*/ 0 h 319"/>
                <a:gd name="T22" fmla="*/ 0 w 293"/>
                <a:gd name="T23" fmla="*/ 0 h 319"/>
                <a:gd name="T24" fmla="*/ 0 w 293"/>
                <a:gd name="T25" fmla="*/ 0 h 319"/>
                <a:gd name="T26" fmla="*/ 0 w 293"/>
                <a:gd name="T27" fmla="*/ 0 h 319"/>
                <a:gd name="T28" fmla="*/ 0 w 293"/>
                <a:gd name="T29" fmla="*/ 0 h 319"/>
                <a:gd name="T30" fmla="*/ 0 w 293"/>
                <a:gd name="T31" fmla="*/ 0 h 319"/>
                <a:gd name="T32" fmla="*/ 0 w 293"/>
                <a:gd name="T33" fmla="*/ 0 h 319"/>
                <a:gd name="T34" fmla="*/ 0 w 293"/>
                <a:gd name="T35" fmla="*/ 0 h 319"/>
                <a:gd name="T36" fmla="*/ 0 w 293"/>
                <a:gd name="T37" fmla="*/ 0 h 319"/>
                <a:gd name="T38" fmla="*/ 0 w 293"/>
                <a:gd name="T39" fmla="*/ 0 h 319"/>
                <a:gd name="T40" fmla="*/ 0 w 293"/>
                <a:gd name="T41" fmla="*/ 0 h 319"/>
                <a:gd name="T42" fmla="*/ 0 w 293"/>
                <a:gd name="T43" fmla="*/ 0 h 319"/>
                <a:gd name="T44" fmla="*/ 0 w 293"/>
                <a:gd name="T45" fmla="*/ 0 h 319"/>
                <a:gd name="T46" fmla="*/ 0 w 293"/>
                <a:gd name="T47" fmla="*/ 0 h 319"/>
                <a:gd name="T48" fmla="*/ 0 w 293"/>
                <a:gd name="T49" fmla="*/ 0 h 319"/>
                <a:gd name="T50" fmla="*/ 0 w 293"/>
                <a:gd name="T51" fmla="*/ 0 h 319"/>
                <a:gd name="T52" fmla="*/ 0 w 293"/>
                <a:gd name="T53" fmla="*/ 0 h 319"/>
                <a:gd name="T54" fmla="*/ 0 w 293"/>
                <a:gd name="T55" fmla="*/ 0 h 319"/>
                <a:gd name="T56" fmla="*/ 0 w 293"/>
                <a:gd name="T57" fmla="*/ 0 h 319"/>
                <a:gd name="T58" fmla="*/ 0 w 293"/>
                <a:gd name="T59" fmla="*/ 0 h 319"/>
                <a:gd name="T60" fmla="*/ 0 w 293"/>
                <a:gd name="T61" fmla="*/ 0 h 319"/>
                <a:gd name="T62" fmla="*/ 0 w 293"/>
                <a:gd name="T63" fmla="*/ 0 h 319"/>
                <a:gd name="T64" fmla="*/ 0 w 293"/>
                <a:gd name="T65" fmla="*/ 0 h 319"/>
                <a:gd name="T66" fmla="*/ 0 w 293"/>
                <a:gd name="T67" fmla="*/ 0 h 319"/>
                <a:gd name="T68" fmla="*/ 0 w 293"/>
                <a:gd name="T69" fmla="*/ 0 h 319"/>
                <a:gd name="T70" fmla="*/ 0 w 293"/>
                <a:gd name="T71" fmla="*/ 0 h 319"/>
                <a:gd name="T72" fmla="*/ 0 w 293"/>
                <a:gd name="T73" fmla="*/ 0 h 319"/>
                <a:gd name="T74" fmla="*/ 0 w 293"/>
                <a:gd name="T75" fmla="*/ 0 h 319"/>
                <a:gd name="T76" fmla="*/ 0 w 293"/>
                <a:gd name="T77" fmla="*/ 0 h 319"/>
                <a:gd name="T78" fmla="*/ 0 w 293"/>
                <a:gd name="T79" fmla="*/ 0 h 319"/>
                <a:gd name="T80" fmla="*/ 0 w 293"/>
                <a:gd name="T81" fmla="*/ 0 h 3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
                <a:gd name="T124" fmla="*/ 0 h 319"/>
                <a:gd name="T125" fmla="*/ 293 w 293"/>
                <a:gd name="T126" fmla="*/ 319 h 3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 h="319">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74" name="Freeform 472"/>
            <p:cNvSpPr>
              <a:spLocks/>
            </p:cNvSpPr>
            <p:nvPr/>
          </p:nvSpPr>
          <p:spPr bwMode="auto">
            <a:xfrm>
              <a:off x="1138" y="3299"/>
              <a:ext cx="60" cy="139"/>
            </a:xfrm>
            <a:custGeom>
              <a:avLst/>
              <a:gdLst>
                <a:gd name="T0" fmla="*/ 0 w 1314"/>
                <a:gd name="T1" fmla="*/ 0 h 2506"/>
                <a:gd name="T2" fmla="*/ 0 w 1314"/>
                <a:gd name="T3" fmla="*/ 0 h 2506"/>
                <a:gd name="T4" fmla="*/ 0 w 1314"/>
                <a:gd name="T5" fmla="*/ 0 h 2506"/>
                <a:gd name="T6" fmla="*/ 0 w 1314"/>
                <a:gd name="T7" fmla="*/ 0 h 2506"/>
                <a:gd name="T8" fmla="*/ 0 w 1314"/>
                <a:gd name="T9" fmla="*/ 0 h 2506"/>
                <a:gd name="T10" fmla="*/ 0 60000 65536"/>
                <a:gd name="T11" fmla="*/ 0 60000 65536"/>
                <a:gd name="T12" fmla="*/ 0 60000 65536"/>
                <a:gd name="T13" fmla="*/ 0 60000 65536"/>
                <a:gd name="T14" fmla="*/ 0 60000 65536"/>
                <a:gd name="T15" fmla="*/ 0 w 1314"/>
                <a:gd name="T16" fmla="*/ 0 h 2506"/>
                <a:gd name="T17" fmla="*/ 1314 w 1314"/>
                <a:gd name="T18" fmla="*/ 2506 h 2506"/>
              </a:gdLst>
              <a:ahLst/>
              <a:cxnLst>
                <a:cxn ang="T10">
                  <a:pos x="T0" y="T1"/>
                </a:cxn>
                <a:cxn ang="T11">
                  <a:pos x="T2" y="T3"/>
                </a:cxn>
                <a:cxn ang="T12">
                  <a:pos x="T4" y="T5"/>
                </a:cxn>
                <a:cxn ang="T13">
                  <a:pos x="T6" y="T7"/>
                </a:cxn>
                <a:cxn ang="T14">
                  <a:pos x="T8" y="T9"/>
                </a:cxn>
              </a:cxnLst>
              <a:rect l="T15" t="T16" r="T17" b="T18"/>
              <a:pathLst>
                <a:path w="1314" h="2506">
                  <a:moveTo>
                    <a:pt x="198" y="0"/>
                  </a:moveTo>
                  <a:lnTo>
                    <a:pt x="0" y="66"/>
                  </a:lnTo>
                  <a:lnTo>
                    <a:pt x="1064" y="2506"/>
                  </a:lnTo>
                  <a:lnTo>
                    <a:pt x="1314" y="2421"/>
                  </a:lnTo>
                  <a:lnTo>
                    <a:pt x="198" y="0"/>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75" name="Freeform 473"/>
            <p:cNvSpPr>
              <a:spLocks/>
            </p:cNvSpPr>
            <p:nvPr/>
          </p:nvSpPr>
          <p:spPr bwMode="auto">
            <a:xfrm>
              <a:off x="1136" y="3292"/>
              <a:ext cx="11" cy="10"/>
            </a:xfrm>
            <a:custGeom>
              <a:avLst/>
              <a:gdLst>
                <a:gd name="T0" fmla="*/ 0 w 235"/>
                <a:gd name="T1" fmla="*/ 0 h 179"/>
                <a:gd name="T2" fmla="*/ 0 w 235"/>
                <a:gd name="T3" fmla="*/ 0 h 179"/>
                <a:gd name="T4" fmla="*/ 0 w 235"/>
                <a:gd name="T5" fmla="*/ 0 h 179"/>
                <a:gd name="T6" fmla="*/ 0 w 235"/>
                <a:gd name="T7" fmla="*/ 0 h 179"/>
                <a:gd name="T8" fmla="*/ 0 w 235"/>
                <a:gd name="T9" fmla="*/ 0 h 179"/>
                <a:gd name="T10" fmla="*/ 0 w 235"/>
                <a:gd name="T11" fmla="*/ 0 h 179"/>
                <a:gd name="T12" fmla="*/ 0 60000 65536"/>
                <a:gd name="T13" fmla="*/ 0 60000 65536"/>
                <a:gd name="T14" fmla="*/ 0 60000 65536"/>
                <a:gd name="T15" fmla="*/ 0 60000 65536"/>
                <a:gd name="T16" fmla="*/ 0 60000 65536"/>
                <a:gd name="T17" fmla="*/ 0 60000 65536"/>
                <a:gd name="T18" fmla="*/ 0 w 235"/>
                <a:gd name="T19" fmla="*/ 0 h 179"/>
                <a:gd name="T20" fmla="*/ 235 w 235"/>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35" h="179">
                  <a:moveTo>
                    <a:pt x="235" y="111"/>
                  </a:moveTo>
                  <a:lnTo>
                    <a:pt x="36" y="179"/>
                  </a:lnTo>
                  <a:lnTo>
                    <a:pt x="0" y="97"/>
                  </a:lnTo>
                  <a:lnTo>
                    <a:pt x="70" y="0"/>
                  </a:lnTo>
                  <a:lnTo>
                    <a:pt x="199" y="30"/>
                  </a:lnTo>
                  <a:lnTo>
                    <a:pt x="235" y="111"/>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76" name="Freeform 474"/>
            <p:cNvSpPr>
              <a:spLocks/>
            </p:cNvSpPr>
            <p:nvPr/>
          </p:nvSpPr>
          <p:spPr bwMode="auto">
            <a:xfrm>
              <a:off x="1147" y="3103"/>
              <a:ext cx="208"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6"/>
                  </a:moveTo>
                  <a:lnTo>
                    <a:pt x="3650" y="0"/>
                  </a:lnTo>
                  <a:lnTo>
                    <a:pt x="4569" y="1998"/>
                  </a:lnTo>
                  <a:lnTo>
                    <a:pt x="873" y="3641"/>
                  </a:lnTo>
                  <a:lnTo>
                    <a:pt x="0" y="162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77" name="Freeform 475"/>
            <p:cNvSpPr>
              <a:spLocks/>
            </p:cNvSpPr>
            <p:nvPr/>
          </p:nvSpPr>
          <p:spPr bwMode="auto">
            <a:xfrm>
              <a:off x="1129" y="3045"/>
              <a:ext cx="271" cy="393"/>
            </a:xfrm>
            <a:custGeom>
              <a:avLst/>
              <a:gdLst>
                <a:gd name="T0" fmla="*/ 0 w 5957"/>
                <a:gd name="T1" fmla="*/ 0 h 7066"/>
                <a:gd name="T2" fmla="*/ 0 w 5957"/>
                <a:gd name="T3" fmla="*/ 0 h 7066"/>
                <a:gd name="T4" fmla="*/ 0 w 5957"/>
                <a:gd name="T5" fmla="*/ 0 h 7066"/>
                <a:gd name="T6" fmla="*/ 0 w 5957"/>
                <a:gd name="T7" fmla="*/ 0 h 7066"/>
                <a:gd name="T8" fmla="*/ 0 w 5957"/>
                <a:gd name="T9" fmla="*/ 0 h 7066"/>
                <a:gd name="T10" fmla="*/ 0 w 5957"/>
                <a:gd name="T11" fmla="*/ 0 h 7066"/>
                <a:gd name="T12" fmla="*/ 0 w 5957"/>
                <a:gd name="T13" fmla="*/ 0 h 7066"/>
                <a:gd name="T14" fmla="*/ 0 w 5957"/>
                <a:gd name="T15" fmla="*/ 0 h 7066"/>
                <a:gd name="T16" fmla="*/ 0 w 5957"/>
                <a:gd name="T17" fmla="*/ 0 h 7066"/>
                <a:gd name="T18" fmla="*/ 0 w 5957"/>
                <a:gd name="T19" fmla="*/ 0 h 7066"/>
                <a:gd name="T20" fmla="*/ 0 w 5957"/>
                <a:gd name="T21" fmla="*/ 0 h 7066"/>
                <a:gd name="T22" fmla="*/ 0 w 5957"/>
                <a:gd name="T23" fmla="*/ 0 h 7066"/>
                <a:gd name="T24" fmla="*/ 0 w 5957"/>
                <a:gd name="T25" fmla="*/ 0 h 7066"/>
                <a:gd name="T26" fmla="*/ 0 w 5957"/>
                <a:gd name="T27" fmla="*/ 0 h 7066"/>
                <a:gd name="T28" fmla="*/ 0 w 5957"/>
                <a:gd name="T29" fmla="*/ 0 h 7066"/>
                <a:gd name="T30" fmla="*/ 0 w 5957"/>
                <a:gd name="T31" fmla="*/ 0 h 7066"/>
                <a:gd name="T32" fmla="*/ 0 w 5957"/>
                <a:gd name="T33" fmla="*/ 0 h 7066"/>
                <a:gd name="T34" fmla="*/ 0 w 5957"/>
                <a:gd name="T35" fmla="*/ 0 h 7066"/>
                <a:gd name="T36" fmla="*/ 0 w 5957"/>
                <a:gd name="T37" fmla="*/ 0 h 7066"/>
                <a:gd name="T38" fmla="*/ 0 w 5957"/>
                <a:gd name="T39" fmla="*/ 0 h 7066"/>
                <a:gd name="T40" fmla="*/ 0 w 5957"/>
                <a:gd name="T41" fmla="*/ 0 h 7066"/>
                <a:gd name="T42" fmla="*/ 0 w 5957"/>
                <a:gd name="T43" fmla="*/ 0 h 7066"/>
                <a:gd name="T44" fmla="*/ 0 w 5957"/>
                <a:gd name="T45" fmla="*/ 0 h 7066"/>
                <a:gd name="T46" fmla="*/ 0 w 5957"/>
                <a:gd name="T47" fmla="*/ 0 h 7066"/>
                <a:gd name="T48" fmla="*/ 0 w 5957"/>
                <a:gd name="T49" fmla="*/ 0 h 7066"/>
                <a:gd name="T50" fmla="*/ 0 w 5957"/>
                <a:gd name="T51" fmla="*/ 0 h 7066"/>
                <a:gd name="T52" fmla="*/ 0 w 5957"/>
                <a:gd name="T53" fmla="*/ 0 h 7066"/>
                <a:gd name="T54" fmla="*/ 0 w 5957"/>
                <a:gd name="T55" fmla="*/ 0 h 7066"/>
                <a:gd name="T56" fmla="*/ 0 w 5957"/>
                <a:gd name="T57" fmla="*/ 0 h 7066"/>
                <a:gd name="T58" fmla="*/ 0 w 5957"/>
                <a:gd name="T59" fmla="*/ 0 h 7066"/>
                <a:gd name="T60" fmla="*/ 0 w 5957"/>
                <a:gd name="T61" fmla="*/ 0 h 7066"/>
                <a:gd name="T62" fmla="*/ 0 w 5957"/>
                <a:gd name="T63" fmla="*/ 0 h 7066"/>
                <a:gd name="T64" fmla="*/ 0 w 5957"/>
                <a:gd name="T65" fmla="*/ 0 h 7066"/>
                <a:gd name="T66" fmla="*/ 0 w 5957"/>
                <a:gd name="T67" fmla="*/ 0 h 7066"/>
                <a:gd name="T68" fmla="*/ 0 w 5957"/>
                <a:gd name="T69" fmla="*/ 0 h 7066"/>
                <a:gd name="T70" fmla="*/ 0 w 5957"/>
                <a:gd name="T71" fmla="*/ 0 h 7066"/>
                <a:gd name="T72" fmla="*/ 0 w 5957"/>
                <a:gd name="T73" fmla="*/ 0 h 70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6"/>
                <a:gd name="T113" fmla="*/ 5957 w 5957"/>
                <a:gd name="T114" fmla="*/ 7066 h 70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6">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78" name="Freeform 476"/>
            <p:cNvSpPr>
              <a:spLocks/>
            </p:cNvSpPr>
            <p:nvPr/>
          </p:nvSpPr>
          <p:spPr bwMode="auto">
            <a:xfrm>
              <a:off x="1313" y="3096"/>
              <a:ext cx="51" cy="121"/>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79" name="Freeform 477"/>
            <p:cNvSpPr>
              <a:spLocks/>
            </p:cNvSpPr>
            <p:nvPr/>
          </p:nvSpPr>
          <p:spPr bwMode="auto">
            <a:xfrm>
              <a:off x="1122" y="3082"/>
              <a:ext cx="207"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5"/>
                  </a:moveTo>
                  <a:lnTo>
                    <a:pt x="3650" y="0"/>
                  </a:lnTo>
                  <a:lnTo>
                    <a:pt x="4569" y="1997"/>
                  </a:lnTo>
                  <a:lnTo>
                    <a:pt x="873" y="3641"/>
                  </a:lnTo>
                  <a:lnTo>
                    <a:pt x="0" y="1625"/>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0" name="Freeform 478"/>
            <p:cNvSpPr>
              <a:spLocks/>
            </p:cNvSpPr>
            <p:nvPr/>
          </p:nvSpPr>
          <p:spPr bwMode="auto">
            <a:xfrm>
              <a:off x="1104" y="3024"/>
              <a:ext cx="271" cy="393"/>
            </a:xfrm>
            <a:custGeom>
              <a:avLst/>
              <a:gdLst>
                <a:gd name="T0" fmla="*/ 0 w 5957"/>
                <a:gd name="T1" fmla="*/ 0 h 7065"/>
                <a:gd name="T2" fmla="*/ 0 w 5957"/>
                <a:gd name="T3" fmla="*/ 0 h 7065"/>
                <a:gd name="T4" fmla="*/ 0 w 5957"/>
                <a:gd name="T5" fmla="*/ 0 h 7065"/>
                <a:gd name="T6" fmla="*/ 0 w 5957"/>
                <a:gd name="T7" fmla="*/ 0 h 7065"/>
                <a:gd name="T8" fmla="*/ 0 w 5957"/>
                <a:gd name="T9" fmla="*/ 0 h 7065"/>
                <a:gd name="T10" fmla="*/ 0 w 5957"/>
                <a:gd name="T11" fmla="*/ 0 h 7065"/>
                <a:gd name="T12" fmla="*/ 0 w 5957"/>
                <a:gd name="T13" fmla="*/ 0 h 7065"/>
                <a:gd name="T14" fmla="*/ 0 w 5957"/>
                <a:gd name="T15" fmla="*/ 0 h 7065"/>
                <a:gd name="T16" fmla="*/ 0 w 5957"/>
                <a:gd name="T17" fmla="*/ 0 h 7065"/>
                <a:gd name="T18" fmla="*/ 0 w 5957"/>
                <a:gd name="T19" fmla="*/ 0 h 7065"/>
                <a:gd name="T20" fmla="*/ 0 w 5957"/>
                <a:gd name="T21" fmla="*/ 0 h 7065"/>
                <a:gd name="T22" fmla="*/ 0 w 5957"/>
                <a:gd name="T23" fmla="*/ 0 h 7065"/>
                <a:gd name="T24" fmla="*/ 0 w 5957"/>
                <a:gd name="T25" fmla="*/ 0 h 7065"/>
                <a:gd name="T26" fmla="*/ 0 w 5957"/>
                <a:gd name="T27" fmla="*/ 0 h 7065"/>
                <a:gd name="T28" fmla="*/ 0 w 5957"/>
                <a:gd name="T29" fmla="*/ 0 h 7065"/>
                <a:gd name="T30" fmla="*/ 0 w 5957"/>
                <a:gd name="T31" fmla="*/ 0 h 7065"/>
                <a:gd name="T32" fmla="*/ 0 w 5957"/>
                <a:gd name="T33" fmla="*/ 0 h 7065"/>
                <a:gd name="T34" fmla="*/ 0 w 5957"/>
                <a:gd name="T35" fmla="*/ 0 h 7065"/>
                <a:gd name="T36" fmla="*/ 0 w 5957"/>
                <a:gd name="T37" fmla="*/ 0 h 7065"/>
                <a:gd name="T38" fmla="*/ 0 w 5957"/>
                <a:gd name="T39" fmla="*/ 0 h 7065"/>
                <a:gd name="T40" fmla="*/ 0 w 5957"/>
                <a:gd name="T41" fmla="*/ 0 h 7065"/>
                <a:gd name="T42" fmla="*/ 0 w 5957"/>
                <a:gd name="T43" fmla="*/ 0 h 7065"/>
                <a:gd name="T44" fmla="*/ 0 w 5957"/>
                <a:gd name="T45" fmla="*/ 0 h 7065"/>
                <a:gd name="T46" fmla="*/ 0 w 5957"/>
                <a:gd name="T47" fmla="*/ 0 h 7065"/>
                <a:gd name="T48" fmla="*/ 0 w 5957"/>
                <a:gd name="T49" fmla="*/ 0 h 7065"/>
                <a:gd name="T50" fmla="*/ 0 w 5957"/>
                <a:gd name="T51" fmla="*/ 0 h 7065"/>
                <a:gd name="T52" fmla="*/ 0 w 5957"/>
                <a:gd name="T53" fmla="*/ 0 h 7065"/>
                <a:gd name="T54" fmla="*/ 0 w 5957"/>
                <a:gd name="T55" fmla="*/ 0 h 7065"/>
                <a:gd name="T56" fmla="*/ 0 w 5957"/>
                <a:gd name="T57" fmla="*/ 0 h 7065"/>
                <a:gd name="T58" fmla="*/ 0 w 5957"/>
                <a:gd name="T59" fmla="*/ 0 h 7065"/>
                <a:gd name="T60" fmla="*/ 0 w 5957"/>
                <a:gd name="T61" fmla="*/ 0 h 7065"/>
                <a:gd name="T62" fmla="*/ 0 w 5957"/>
                <a:gd name="T63" fmla="*/ 0 h 7065"/>
                <a:gd name="T64" fmla="*/ 0 w 5957"/>
                <a:gd name="T65" fmla="*/ 0 h 7065"/>
                <a:gd name="T66" fmla="*/ 0 w 5957"/>
                <a:gd name="T67" fmla="*/ 0 h 7065"/>
                <a:gd name="T68" fmla="*/ 0 w 5957"/>
                <a:gd name="T69" fmla="*/ 0 h 7065"/>
                <a:gd name="T70" fmla="*/ 0 w 5957"/>
                <a:gd name="T71" fmla="*/ 0 h 7065"/>
                <a:gd name="T72" fmla="*/ 0 w 5957"/>
                <a:gd name="T73" fmla="*/ 0 h 70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5"/>
                <a:gd name="T113" fmla="*/ 5957 w 5957"/>
                <a:gd name="T114" fmla="*/ 7065 h 70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5">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1" name="Freeform 479"/>
            <p:cNvSpPr>
              <a:spLocks/>
            </p:cNvSpPr>
            <p:nvPr/>
          </p:nvSpPr>
          <p:spPr bwMode="auto">
            <a:xfrm>
              <a:off x="1104" y="3024"/>
              <a:ext cx="162" cy="99"/>
            </a:xfrm>
            <a:custGeom>
              <a:avLst/>
              <a:gdLst>
                <a:gd name="T0" fmla="*/ 0 w 3562"/>
                <a:gd name="T1" fmla="*/ 0 h 1773"/>
                <a:gd name="T2" fmla="*/ 0 w 3562"/>
                <a:gd name="T3" fmla="*/ 0 h 1773"/>
                <a:gd name="T4" fmla="*/ 0 w 3562"/>
                <a:gd name="T5" fmla="*/ 0 h 1773"/>
                <a:gd name="T6" fmla="*/ 0 w 3562"/>
                <a:gd name="T7" fmla="*/ 0 h 1773"/>
                <a:gd name="T8" fmla="*/ 0 w 3562"/>
                <a:gd name="T9" fmla="*/ 0 h 1773"/>
                <a:gd name="T10" fmla="*/ 0 w 3562"/>
                <a:gd name="T11" fmla="*/ 0 h 1773"/>
                <a:gd name="T12" fmla="*/ 0 w 3562"/>
                <a:gd name="T13" fmla="*/ 0 h 1773"/>
                <a:gd name="T14" fmla="*/ 0 w 3562"/>
                <a:gd name="T15" fmla="*/ 0 h 1773"/>
                <a:gd name="T16" fmla="*/ 0 w 3562"/>
                <a:gd name="T17" fmla="*/ 0 h 1773"/>
                <a:gd name="T18" fmla="*/ 0 w 3562"/>
                <a:gd name="T19" fmla="*/ 0 h 1773"/>
                <a:gd name="T20" fmla="*/ 0 w 3562"/>
                <a:gd name="T21" fmla="*/ 0 h 1773"/>
                <a:gd name="T22" fmla="*/ 0 w 3562"/>
                <a:gd name="T23" fmla="*/ 0 h 1773"/>
                <a:gd name="T24" fmla="*/ 0 w 3562"/>
                <a:gd name="T25" fmla="*/ 0 h 1773"/>
                <a:gd name="T26" fmla="*/ 0 w 3562"/>
                <a:gd name="T27" fmla="*/ 0 h 1773"/>
                <a:gd name="T28" fmla="*/ 0 w 3562"/>
                <a:gd name="T29" fmla="*/ 0 h 1773"/>
                <a:gd name="T30" fmla="*/ 0 w 3562"/>
                <a:gd name="T31" fmla="*/ 0 h 1773"/>
                <a:gd name="T32" fmla="*/ 0 w 3562"/>
                <a:gd name="T33" fmla="*/ 0 h 1773"/>
                <a:gd name="T34" fmla="*/ 0 w 3562"/>
                <a:gd name="T35" fmla="*/ 0 h 1773"/>
                <a:gd name="T36" fmla="*/ 0 w 3562"/>
                <a:gd name="T37" fmla="*/ 0 h 1773"/>
                <a:gd name="T38" fmla="*/ 0 w 3562"/>
                <a:gd name="T39" fmla="*/ 0 h 1773"/>
                <a:gd name="T40" fmla="*/ 0 w 3562"/>
                <a:gd name="T41" fmla="*/ 0 h 17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2"/>
                <a:gd name="T64" fmla="*/ 0 h 1773"/>
                <a:gd name="T65" fmla="*/ 3562 w 3562"/>
                <a:gd name="T66" fmla="*/ 1773 h 17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2" h="1773">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2" name="Freeform 480"/>
            <p:cNvSpPr>
              <a:spLocks/>
            </p:cNvSpPr>
            <p:nvPr/>
          </p:nvSpPr>
          <p:spPr bwMode="auto">
            <a:xfrm>
              <a:off x="1104" y="3024"/>
              <a:ext cx="161" cy="97"/>
            </a:xfrm>
            <a:custGeom>
              <a:avLst/>
              <a:gdLst>
                <a:gd name="T0" fmla="*/ 0 w 3550"/>
                <a:gd name="T1" fmla="*/ 0 h 1748"/>
                <a:gd name="T2" fmla="*/ 0 w 3550"/>
                <a:gd name="T3" fmla="*/ 0 h 1748"/>
                <a:gd name="T4" fmla="*/ 0 w 3550"/>
                <a:gd name="T5" fmla="*/ 0 h 1748"/>
                <a:gd name="T6" fmla="*/ 0 w 3550"/>
                <a:gd name="T7" fmla="*/ 0 h 1748"/>
                <a:gd name="T8" fmla="*/ 0 w 3550"/>
                <a:gd name="T9" fmla="*/ 0 h 1748"/>
                <a:gd name="T10" fmla="*/ 0 w 3550"/>
                <a:gd name="T11" fmla="*/ 0 h 1748"/>
                <a:gd name="T12" fmla="*/ 0 w 3550"/>
                <a:gd name="T13" fmla="*/ 0 h 1748"/>
                <a:gd name="T14" fmla="*/ 0 w 3550"/>
                <a:gd name="T15" fmla="*/ 0 h 1748"/>
                <a:gd name="T16" fmla="*/ 0 w 3550"/>
                <a:gd name="T17" fmla="*/ 0 h 1748"/>
                <a:gd name="T18" fmla="*/ 0 w 3550"/>
                <a:gd name="T19" fmla="*/ 0 h 1748"/>
                <a:gd name="T20" fmla="*/ 0 w 3550"/>
                <a:gd name="T21" fmla="*/ 0 h 1748"/>
                <a:gd name="T22" fmla="*/ 0 w 3550"/>
                <a:gd name="T23" fmla="*/ 0 h 1748"/>
                <a:gd name="T24" fmla="*/ 0 w 3550"/>
                <a:gd name="T25" fmla="*/ 0 h 1748"/>
                <a:gd name="T26" fmla="*/ 0 w 3550"/>
                <a:gd name="T27" fmla="*/ 0 h 1748"/>
                <a:gd name="T28" fmla="*/ 0 w 3550"/>
                <a:gd name="T29" fmla="*/ 0 h 1748"/>
                <a:gd name="T30" fmla="*/ 0 w 3550"/>
                <a:gd name="T31" fmla="*/ 0 h 1748"/>
                <a:gd name="T32" fmla="*/ 0 w 3550"/>
                <a:gd name="T33" fmla="*/ 0 h 1748"/>
                <a:gd name="T34" fmla="*/ 0 w 3550"/>
                <a:gd name="T35" fmla="*/ 0 h 1748"/>
                <a:gd name="T36" fmla="*/ 0 w 3550"/>
                <a:gd name="T37" fmla="*/ 0 h 1748"/>
                <a:gd name="T38" fmla="*/ 0 w 3550"/>
                <a:gd name="T39" fmla="*/ 0 h 1748"/>
                <a:gd name="T40" fmla="*/ 0 w 3550"/>
                <a:gd name="T41" fmla="*/ 0 h 1748"/>
                <a:gd name="T42" fmla="*/ 0 w 3550"/>
                <a:gd name="T43" fmla="*/ 0 h 1748"/>
                <a:gd name="T44" fmla="*/ 0 w 3550"/>
                <a:gd name="T45" fmla="*/ 0 h 1748"/>
                <a:gd name="T46" fmla="*/ 0 w 3550"/>
                <a:gd name="T47" fmla="*/ 0 h 1748"/>
                <a:gd name="T48" fmla="*/ 0 w 3550"/>
                <a:gd name="T49" fmla="*/ 0 h 1748"/>
                <a:gd name="T50" fmla="*/ 0 w 3550"/>
                <a:gd name="T51" fmla="*/ 0 h 1748"/>
                <a:gd name="T52" fmla="*/ 0 w 3550"/>
                <a:gd name="T53" fmla="*/ 0 h 1748"/>
                <a:gd name="T54" fmla="*/ 0 w 3550"/>
                <a:gd name="T55" fmla="*/ 0 h 1748"/>
                <a:gd name="T56" fmla="*/ 0 w 3550"/>
                <a:gd name="T57" fmla="*/ 0 h 1748"/>
                <a:gd name="T58" fmla="*/ 0 w 3550"/>
                <a:gd name="T59" fmla="*/ 0 h 1748"/>
                <a:gd name="T60" fmla="*/ 0 w 3550"/>
                <a:gd name="T61" fmla="*/ 0 h 1748"/>
                <a:gd name="T62" fmla="*/ 0 w 3550"/>
                <a:gd name="T63" fmla="*/ 0 h 1748"/>
                <a:gd name="T64" fmla="*/ 0 w 3550"/>
                <a:gd name="T65" fmla="*/ 0 h 1748"/>
                <a:gd name="T66" fmla="*/ 0 w 3550"/>
                <a:gd name="T67" fmla="*/ 0 h 1748"/>
                <a:gd name="T68" fmla="*/ 0 w 3550"/>
                <a:gd name="T69" fmla="*/ 0 h 1748"/>
                <a:gd name="T70" fmla="*/ 0 w 3550"/>
                <a:gd name="T71" fmla="*/ 0 h 1748"/>
                <a:gd name="T72" fmla="*/ 0 w 3550"/>
                <a:gd name="T73" fmla="*/ 0 h 1748"/>
                <a:gd name="T74" fmla="*/ 0 w 3550"/>
                <a:gd name="T75" fmla="*/ 0 h 1748"/>
                <a:gd name="T76" fmla="*/ 0 w 3550"/>
                <a:gd name="T77" fmla="*/ 0 h 1748"/>
                <a:gd name="T78" fmla="*/ 0 w 3550"/>
                <a:gd name="T79" fmla="*/ 0 h 1748"/>
                <a:gd name="T80" fmla="*/ 0 w 3550"/>
                <a:gd name="T81" fmla="*/ 0 h 1748"/>
                <a:gd name="T82" fmla="*/ 0 w 3550"/>
                <a:gd name="T83" fmla="*/ 0 h 1748"/>
                <a:gd name="T84" fmla="*/ 0 w 3550"/>
                <a:gd name="T85" fmla="*/ 0 h 1748"/>
                <a:gd name="T86" fmla="*/ 0 w 3550"/>
                <a:gd name="T87" fmla="*/ 0 h 1748"/>
                <a:gd name="T88" fmla="*/ 0 w 3550"/>
                <a:gd name="T89" fmla="*/ 0 h 1748"/>
                <a:gd name="T90" fmla="*/ 0 w 3550"/>
                <a:gd name="T91" fmla="*/ 0 h 1748"/>
                <a:gd name="T92" fmla="*/ 0 w 3550"/>
                <a:gd name="T93" fmla="*/ 0 h 1748"/>
                <a:gd name="T94" fmla="*/ 0 w 3550"/>
                <a:gd name="T95" fmla="*/ 0 h 17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50"/>
                <a:gd name="T145" fmla="*/ 0 h 1748"/>
                <a:gd name="T146" fmla="*/ 3550 w 3550"/>
                <a:gd name="T147" fmla="*/ 1748 h 17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50" h="1748">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3" name="Freeform 481"/>
            <p:cNvSpPr>
              <a:spLocks/>
            </p:cNvSpPr>
            <p:nvPr/>
          </p:nvSpPr>
          <p:spPr bwMode="auto">
            <a:xfrm>
              <a:off x="1104" y="3024"/>
              <a:ext cx="161" cy="96"/>
            </a:xfrm>
            <a:custGeom>
              <a:avLst/>
              <a:gdLst>
                <a:gd name="T0" fmla="*/ 0 w 3539"/>
                <a:gd name="T1" fmla="*/ 0 h 1724"/>
                <a:gd name="T2" fmla="*/ 0 w 3539"/>
                <a:gd name="T3" fmla="*/ 0 h 1724"/>
                <a:gd name="T4" fmla="*/ 0 w 3539"/>
                <a:gd name="T5" fmla="*/ 0 h 1724"/>
                <a:gd name="T6" fmla="*/ 0 w 3539"/>
                <a:gd name="T7" fmla="*/ 0 h 1724"/>
                <a:gd name="T8" fmla="*/ 0 w 3539"/>
                <a:gd name="T9" fmla="*/ 0 h 1724"/>
                <a:gd name="T10" fmla="*/ 0 w 3539"/>
                <a:gd name="T11" fmla="*/ 0 h 1724"/>
                <a:gd name="T12" fmla="*/ 0 w 3539"/>
                <a:gd name="T13" fmla="*/ 0 h 1724"/>
                <a:gd name="T14" fmla="*/ 0 w 3539"/>
                <a:gd name="T15" fmla="*/ 0 h 1724"/>
                <a:gd name="T16" fmla="*/ 0 w 3539"/>
                <a:gd name="T17" fmla="*/ 0 h 1724"/>
                <a:gd name="T18" fmla="*/ 0 w 3539"/>
                <a:gd name="T19" fmla="*/ 0 h 1724"/>
                <a:gd name="T20" fmla="*/ 0 w 3539"/>
                <a:gd name="T21" fmla="*/ 0 h 1724"/>
                <a:gd name="T22" fmla="*/ 0 w 3539"/>
                <a:gd name="T23" fmla="*/ 0 h 1724"/>
                <a:gd name="T24" fmla="*/ 0 w 3539"/>
                <a:gd name="T25" fmla="*/ 0 h 1724"/>
                <a:gd name="T26" fmla="*/ 0 w 3539"/>
                <a:gd name="T27" fmla="*/ 0 h 1724"/>
                <a:gd name="T28" fmla="*/ 0 w 3539"/>
                <a:gd name="T29" fmla="*/ 0 h 1724"/>
                <a:gd name="T30" fmla="*/ 0 w 3539"/>
                <a:gd name="T31" fmla="*/ 0 h 1724"/>
                <a:gd name="T32" fmla="*/ 0 w 3539"/>
                <a:gd name="T33" fmla="*/ 0 h 1724"/>
                <a:gd name="T34" fmla="*/ 0 w 3539"/>
                <a:gd name="T35" fmla="*/ 0 h 1724"/>
                <a:gd name="T36" fmla="*/ 0 w 3539"/>
                <a:gd name="T37" fmla="*/ 0 h 1724"/>
                <a:gd name="T38" fmla="*/ 0 w 3539"/>
                <a:gd name="T39" fmla="*/ 0 h 1724"/>
                <a:gd name="T40" fmla="*/ 0 w 3539"/>
                <a:gd name="T41" fmla="*/ 0 h 1724"/>
                <a:gd name="T42" fmla="*/ 0 w 3539"/>
                <a:gd name="T43" fmla="*/ 0 h 1724"/>
                <a:gd name="T44" fmla="*/ 0 w 3539"/>
                <a:gd name="T45" fmla="*/ 0 h 1724"/>
                <a:gd name="T46" fmla="*/ 0 w 3539"/>
                <a:gd name="T47" fmla="*/ 0 h 1724"/>
                <a:gd name="T48" fmla="*/ 0 w 3539"/>
                <a:gd name="T49" fmla="*/ 0 h 1724"/>
                <a:gd name="T50" fmla="*/ 0 w 3539"/>
                <a:gd name="T51" fmla="*/ 0 h 1724"/>
                <a:gd name="T52" fmla="*/ 0 w 3539"/>
                <a:gd name="T53" fmla="*/ 0 h 1724"/>
                <a:gd name="T54" fmla="*/ 0 w 3539"/>
                <a:gd name="T55" fmla="*/ 0 h 1724"/>
                <a:gd name="T56" fmla="*/ 0 w 3539"/>
                <a:gd name="T57" fmla="*/ 0 h 1724"/>
                <a:gd name="T58" fmla="*/ 0 w 3539"/>
                <a:gd name="T59" fmla="*/ 0 h 1724"/>
                <a:gd name="T60" fmla="*/ 0 w 3539"/>
                <a:gd name="T61" fmla="*/ 0 h 1724"/>
                <a:gd name="T62" fmla="*/ 0 w 3539"/>
                <a:gd name="T63" fmla="*/ 0 h 1724"/>
                <a:gd name="T64" fmla="*/ 0 w 3539"/>
                <a:gd name="T65" fmla="*/ 0 h 1724"/>
                <a:gd name="T66" fmla="*/ 0 w 3539"/>
                <a:gd name="T67" fmla="*/ 0 h 1724"/>
                <a:gd name="T68" fmla="*/ 0 w 3539"/>
                <a:gd name="T69" fmla="*/ 0 h 1724"/>
                <a:gd name="T70" fmla="*/ 0 w 3539"/>
                <a:gd name="T71" fmla="*/ 0 h 1724"/>
                <a:gd name="T72" fmla="*/ 0 w 3539"/>
                <a:gd name="T73" fmla="*/ 0 h 1724"/>
                <a:gd name="T74" fmla="*/ 0 w 3539"/>
                <a:gd name="T75" fmla="*/ 0 h 1724"/>
                <a:gd name="T76" fmla="*/ 0 w 3539"/>
                <a:gd name="T77" fmla="*/ 0 h 1724"/>
                <a:gd name="T78" fmla="*/ 0 w 3539"/>
                <a:gd name="T79" fmla="*/ 0 h 1724"/>
                <a:gd name="T80" fmla="*/ 0 w 3539"/>
                <a:gd name="T81" fmla="*/ 0 h 1724"/>
                <a:gd name="T82" fmla="*/ 0 w 3539"/>
                <a:gd name="T83" fmla="*/ 0 h 1724"/>
                <a:gd name="T84" fmla="*/ 0 w 3539"/>
                <a:gd name="T85" fmla="*/ 0 h 1724"/>
                <a:gd name="T86" fmla="*/ 0 w 3539"/>
                <a:gd name="T87" fmla="*/ 0 h 1724"/>
                <a:gd name="T88" fmla="*/ 0 w 3539"/>
                <a:gd name="T89" fmla="*/ 0 h 1724"/>
                <a:gd name="T90" fmla="*/ 0 w 3539"/>
                <a:gd name="T91" fmla="*/ 0 h 1724"/>
                <a:gd name="T92" fmla="*/ 0 w 3539"/>
                <a:gd name="T93" fmla="*/ 0 h 1724"/>
                <a:gd name="T94" fmla="*/ 0 w 3539"/>
                <a:gd name="T95" fmla="*/ 0 h 17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39"/>
                <a:gd name="T145" fmla="*/ 0 h 1724"/>
                <a:gd name="T146" fmla="*/ 3539 w 3539"/>
                <a:gd name="T147" fmla="*/ 1724 h 17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39" h="1724">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4" name="Freeform 482"/>
            <p:cNvSpPr>
              <a:spLocks/>
            </p:cNvSpPr>
            <p:nvPr/>
          </p:nvSpPr>
          <p:spPr bwMode="auto">
            <a:xfrm>
              <a:off x="1104" y="3024"/>
              <a:ext cx="160" cy="94"/>
            </a:xfrm>
            <a:custGeom>
              <a:avLst/>
              <a:gdLst>
                <a:gd name="T0" fmla="*/ 0 w 3526"/>
                <a:gd name="T1" fmla="*/ 0 h 1698"/>
                <a:gd name="T2" fmla="*/ 0 w 3526"/>
                <a:gd name="T3" fmla="*/ 0 h 1698"/>
                <a:gd name="T4" fmla="*/ 0 w 3526"/>
                <a:gd name="T5" fmla="*/ 0 h 1698"/>
                <a:gd name="T6" fmla="*/ 0 w 3526"/>
                <a:gd name="T7" fmla="*/ 0 h 1698"/>
                <a:gd name="T8" fmla="*/ 0 w 3526"/>
                <a:gd name="T9" fmla="*/ 0 h 1698"/>
                <a:gd name="T10" fmla="*/ 0 w 3526"/>
                <a:gd name="T11" fmla="*/ 0 h 1698"/>
                <a:gd name="T12" fmla="*/ 0 w 3526"/>
                <a:gd name="T13" fmla="*/ 0 h 1698"/>
                <a:gd name="T14" fmla="*/ 0 w 3526"/>
                <a:gd name="T15" fmla="*/ 0 h 1698"/>
                <a:gd name="T16" fmla="*/ 0 w 3526"/>
                <a:gd name="T17" fmla="*/ 0 h 1698"/>
                <a:gd name="T18" fmla="*/ 0 w 3526"/>
                <a:gd name="T19" fmla="*/ 0 h 1698"/>
                <a:gd name="T20" fmla="*/ 0 w 3526"/>
                <a:gd name="T21" fmla="*/ 0 h 1698"/>
                <a:gd name="T22" fmla="*/ 0 w 3526"/>
                <a:gd name="T23" fmla="*/ 0 h 1698"/>
                <a:gd name="T24" fmla="*/ 0 w 3526"/>
                <a:gd name="T25" fmla="*/ 0 h 1698"/>
                <a:gd name="T26" fmla="*/ 0 w 3526"/>
                <a:gd name="T27" fmla="*/ 0 h 1698"/>
                <a:gd name="T28" fmla="*/ 0 w 3526"/>
                <a:gd name="T29" fmla="*/ 0 h 1698"/>
                <a:gd name="T30" fmla="*/ 0 w 3526"/>
                <a:gd name="T31" fmla="*/ 0 h 1698"/>
                <a:gd name="T32" fmla="*/ 0 w 3526"/>
                <a:gd name="T33" fmla="*/ 0 h 1698"/>
                <a:gd name="T34" fmla="*/ 0 w 3526"/>
                <a:gd name="T35" fmla="*/ 0 h 1698"/>
                <a:gd name="T36" fmla="*/ 0 w 3526"/>
                <a:gd name="T37" fmla="*/ 0 h 1698"/>
                <a:gd name="T38" fmla="*/ 0 w 3526"/>
                <a:gd name="T39" fmla="*/ 0 h 1698"/>
                <a:gd name="T40" fmla="*/ 0 w 3526"/>
                <a:gd name="T41" fmla="*/ 0 h 1698"/>
                <a:gd name="T42" fmla="*/ 0 w 3526"/>
                <a:gd name="T43" fmla="*/ 0 h 1698"/>
                <a:gd name="T44" fmla="*/ 0 w 3526"/>
                <a:gd name="T45" fmla="*/ 0 h 1698"/>
                <a:gd name="T46" fmla="*/ 0 w 3526"/>
                <a:gd name="T47" fmla="*/ 0 h 1698"/>
                <a:gd name="T48" fmla="*/ 0 w 3526"/>
                <a:gd name="T49" fmla="*/ 0 h 1698"/>
                <a:gd name="T50" fmla="*/ 0 w 3526"/>
                <a:gd name="T51" fmla="*/ 0 h 1698"/>
                <a:gd name="T52" fmla="*/ 0 w 3526"/>
                <a:gd name="T53" fmla="*/ 0 h 1698"/>
                <a:gd name="T54" fmla="*/ 0 w 3526"/>
                <a:gd name="T55" fmla="*/ 0 h 1698"/>
                <a:gd name="T56" fmla="*/ 0 w 3526"/>
                <a:gd name="T57" fmla="*/ 0 h 1698"/>
                <a:gd name="T58" fmla="*/ 0 w 3526"/>
                <a:gd name="T59" fmla="*/ 0 h 1698"/>
                <a:gd name="T60" fmla="*/ 0 w 3526"/>
                <a:gd name="T61" fmla="*/ 0 h 1698"/>
                <a:gd name="T62" fmla="*/ 0 w 3526"/>
                <a:gd name="T63" fmla="*/ 0 h 1698"/>
                <a:gd name="T64" fmla="*/ 0 w 3526"/>
                <a:gd name="T65" fmla="*/ 0 h 1698"/>
                <a:gd name="T66" fmla="*/ 0 w 3526"/>
                <a:gd name="T67" fmla="*/ 0 h 1698"/>
                <a:gd name="T68" fmla="*/ 0 w 3526"/>
                <a:gd name="T69" fmla="*/ 0 h 1698"/>
                <a:gd name="T70" fmla="*/ 0 w 3526"/>
                <a:gd name="T71" fmla="*/ 0 h 1698"/>
                <a:gd name="T72" fmla="*/ 0 w 3526"/>
                <a:gd name="T73" fmla="*/ 0 h 1698"/>
                <a:gd name="T74" fmla="*/ 0 w 3526"/>
                <a:gd name="T75" fmla="*/ 0 h 1698"/>
                <a:gd name="T76" fmla="*/ 0 w 3526"/>
                <a:gd name="T77" fmla="*/ 0 h 1698"/>
                <a:gd name="T78" fmla="*/ 0 w 3526"/>
                <a:gd name="T79" fmla="*/ 0 h 1698"/>
                <a:gd name="T80" fmla="*/ 0 w 3526"/>
                <a:gd name="T81" fmla="*/ 0 h 1698"/>
                <a:gd name="T82" fmla="*/ 0 w 3526"/>
                <a:gd name="T83" fmla="*/ 0 h 1698"/>
                <a:gd name="T84" fmla="*/ 0 w 3526"/>
                <a:gd name="T85" fmla="*/ 0 h 1698"/>
                <a:gd name="T86" fmla="*/ 0 w 3526"/>
                <a:gd name="T87" fmla="*/ 0 h 16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26"/>
                <a:gd name="T133" fmla="*/ 0 h 1698"/>
                <a:gd name="T134" fmla="*/ 3526 w 3526"/>
                <a:gd name="T135" fmla="*/ 1698 h 16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26" h="1698">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5" name="Freeform 483"/>
            <p:cNvSpPr>
              <a:spLocks/>
            </p:cNvSpPr>
            <p:nvPr/>
          </p:nvSpPr>
          <p:spPr bwMode="auto">
            <a:xfrm>
              <a:off x="1104" y="3024"/>
              <a:ext cx="160" cy="93"/>
            </a:xfrm>
            <a:custGeom>
              <a:avLst/>
              <a:gdLst>
                <a:gd name="T0" fmla="*/ 0 w 3515"/>
                <a:gd name="T1" fmla="*/ 0 h 1674"/>
                <a:gd name="T2" fmla="*/ 0 w 3515"/>
                <a:gd name="T3" fmla="*/ 0 h 1674"/>
                <a:gd name="T4" fmla="*/ 0 w 3515"/>
                <a:gd name="T5" fmla="*/ 0 h 1674"/>
                <a:gd name="T6" fmla="*/ 0 w 3515"/>
                <a:gd name="T7" fmla="*/ 0 h 1674"/>
                <a:gd name="T8" fmla="*/ 0 w 3515"/>
                <a:gd name="T9" fmla="*/ 0 h 1674"/>
                <a:gd name="T10" fmla="*/ 0 w 3515"/>
                <a:gd name="T11" fmla="*/ 0 h 1674"/>
                <a:gd name="T12" fmla="*/ 0 w 3515"/>
                <a:gd name="T13" fmla="*/ 0 h 1674"/>
                <a:gd name="T14" fmla="*/ 0 w 3515"/>
                <a:gd name="T15" fmla="*/ 0 h 1674"/>
                <a:gd name="T16" fmla="*/ 0 w 3515"/>
                <a:gd name="T17" fmla="*/ 0 h 1674"/>
                <a:gd name="T18" fmla="*/ 0 w 3515"/>
                <a:gd name="T19" fmla="*/ 0 h 1674"/>
                <a:gd name="T20" fmla="*/ 0 w 3515"/>
                <a:gd name="T21" fmla="*/ 0 h 1674"/>
                <a:gd name="T22" fmla="*/ 0 w 3515"/>
                <a:gd name="T23" fmla="*/ 0 h 1674"/>
                <a:gd name="T24" fmla="*/ 0 w 3515"/>
                <a:gd name="T25" fmla="*/ 0 h 1674"/>
                <a:gd name="T26" fmla="*/ 0 w 3515"/>
                <a:gd name="T27" fmla="*/ 0 h 1674"/>
                <a:gd name="T28" fmla="*/ 0 w 3515"/>
                <a:gd name="T29" fmla="*/ 0 h 1674"/>
                <a:gd name="T30" fmla="*/ 0 w 3515"/>
                <a:gd name="T31" fmla="*/ 0 h 1674"/>
                <a:gd name="T32" fmla="*/ 0 w 3515"/>
                <a:gd name="T33" fmla="*/ 0 h 1674"/>
                <a:gd name="T34" fmla="*/ 0 w 3515"/>
                <a:gd name="T35" fmla="*/ 0 h 1674"/>
                <a:gd name="T36" fmla="*/ 0 w 3515"/>
                <a:gd name="T37" fmla="*/ 0 h 1674"/>
                <a:gd name="T38" fmla="*/ 0 w 3515"/>
                <a:gd name="T39" fmla="*/ 0 h 1674"/>
                <a:gd name="T40" fmla="*/ 0 w 3515"/>
                <a:gd name="T41" fmla="*/ 0 h 1674"/>
                <a:gd name="T42" fmla="*/ 0 w 3515"/>
                <a:gd name="T43" fmla="*/ 0 h 1674"/>
                <a:gd name="T44" fmla="*/ 0 w 3515"/>
                <a:gd name="T45" fmla="*/ 0 h 1674"/>
                <a:gd name="T46" fmla="*/ 0 w 3515"/>
                <a:gd name="T47" fmla="*/ 0 h 1674"/>
                <a:gd name="T48" fmla="*/ 0 w 3515"/>
                <a:gd name="T49" fmla="*/ 0 h 1674"/>
                <a:gd name="T50" fmla="*/ 0 w 3515"/>
                <a:gd name="T51" fmla="*/ 0 h 1674"/>
                <a:gd name="T52" fmla="*/ 0 w 3515"/>
                <a:gd name="T53" fmla="*/ 0 h 1674"/>
                <a:gd name="T54" fmla="*/ 0 w 3515"/>
                <a:gd name="T55" fmla="*/ 0 h 1674"/>
                <a:gd name="T56" fmla="*/ 0 w 3515"/>
                <a:gd name="T57" fmla="*/ 0 h 1674"/>
                <a:gd name="T58" fmla="*/ 0 w 3515"/>
                <a:gd name="T59" fmla="*/ 0 h 1674"/>
                <a:gd name="T60" fmla="*/ 0 w 3515"/>
                <a:gd name="T61" fmla="*/ 0 h 1674"/>
                <a:gd name="T62" fmla="*/ 0 w 3515"/>
                <a:gd name="T63" fmla="*/ 0 h 1674"/>
                <a:gd name="T64" fmla="*/ 0 w 3515"/>
                <a:gd name="T65" fmla="*/ 0 h 1674"/>
                <a:gd name="T66" fmla="*/ 0 w 3515"/>
                <a:gd name="T67" fmla="*/ 0 h 1674"/>
                <a:gd name="T68" fmla="*/ 0 w 3515"/>
                <a:gd name="T69" fmla="*/ 0 h 1674"/>
                <a:gd name="T70" fmla="*/ 0 w 3515"/>
                <a:gd name="T71" fmla="*/ 0 h 1674"/>
                <a:gd name="T72" fmla="*/ 0 w 3515"/>
                <a:gd name="T73" fmla="*/ 0 h 1674"/>
                <a:gd name="T74" fmla="*/ 0 w 3515"/>
                <a:gd name="T75" fmla="*/ 0 h 1674"/>
                <a:gd name="T76" fmla="*/ 0 w 3515"/>
                <a:gd name="T77" fmla="*/ 0 h 1674"/>
                <a:gd name="T78" fmla="*/ 0 w 3515"/>
                <a:gd name="T79" fmla="*/ 0 h 1674"/>
                <a:gd name="T80" fmla="*/ 0 w 3515"/>
                <a:gd name="T81" fmla="*/ 0 h 1674"/>
                <a:gd name="T82" fmla="*/ 0 w 3515"/>
                <a:gd name="T83" fmla="*/ 0 h 1674"/>
                <a:gd name="T84" fmla="*/ 0 w 3515"/>
                <a:gd name="T85" fmla="*/ 0 h 1674"/>
                <a:gd name="T86" fmla="*/ 0 w 3515"/>
                <a:gd name="T87" fmla="*/ 0 h 1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15"/>
                <a:gd name="T133" fmla="*/ 0 h 1674"/>
                <a:gd name="T134" fmla="*/ 3515 w 3515"/>
                <a:gd name="T135" fmla="*/ 1674 h 1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15" h="1674">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6" name="Freeform 484"/>
            <p:cNvSpPr>
              <a:spLocks/>
            </p:cNvSpPr>
            <p:nvPr/>
          </p:nvSpPr>
          <p:spPr bwMode="auto">
            <a:xfrm>
              <a:off x="1104" y="3024"/>
              <a:ext cx="159" cy="92"/>
            </a:xfrm>
            <a:custGeom>
              <a:avLst/>
              <a:gdLst>
                <a:gd name="T0" fmla="*/ 0 w 3503"/>
                <a:gd name="T1" fmla="*/ 0 h 1649"/>
                <a:gd name="T2" fmla="*/ 0 w 3503"/>
                <a:gd name="T3" fmla="*/ 0 h 1649"/>
                <a:gd name="T4" fmla="*/ 0 w 3503"/>
                <a:gd name="T5" fmla="*/ 0 h 1649"/>
                <a:gd name="T6" fmla="*/ 0 w 3503"/>
                <a:gd name="T7" fmla="*/ 0 h 1649"/>
                <a:gd name="T8" fmla="*/ 0 w 3503"/>
                <a:gd name="T9" fmla="*/ 0 h 1649"/>
                <a:gd name="T10" fmla="*/ 0 w 3503"/>
                <a:gd name="T11" fmla="*/ 0 h 1649"/>
                <a:gd name="T12" fmla="*/ 0 w 3503"/>
                <a:gd name="T13" fmla="*/ 0 h 1649"/>
                <a:gd name="T14" fmla="*/ 0 w 3503"/>
                <a:gd name="T15" fmla="*/ 0 h 1649"/>
                <a:gd name="T16" fmla="*/ 0 w 3503"/>
                <a:gd name="T17" fmla="*/ 0 h 1649"/>
                <a:gd name="T18" fmla="*/ 0 w 3503"/>
                <a:gd name="T19" fmla="*/ 0 h 1649"/>
                <a:gd name="T20" fmla="*/ 0 w 3503"/>
                <a:gd name="T21" fmla="*/ 0 h 1649"/>
                <a:gd name="T22" fmla="*/ 0 w 3503"/>
                <a:gd name="T23" fmla="*/ 0 h 1649"/>
                <a:gd name="T24" fmla="*/ 0 w 3503"/>
                <a:gd name="T25" fmla="*/ 0 h 1649"/>
                <a:gd name="T26" fmla="*/ 0 w 3503"/>
                <a:gd name="T27" fmla="*/ 0 h 1649"/>
                <a:gd name="T28" fmla="*/ 0 w 3503"/>
                <a:gd name="T29" fmla="*/ 0 h 1649"/>
                <a:gd name="T30" fmla="*/ 0 w 3503"/>
                <a:gd name="T31" fmla="*/ 0 h 1649"/>
                <a:gd name="T32" fmla="*/ 0 w 3503"/>
                <a:gd name="T33" fmla="*/ 0 h 1649"/>
                <a:gd name="T34" fmla="*/ 0 w 3503"/>
                <a:gd name="T35" fmla="*/ 0 h 1649"/>
                <a:gd name="T36" fmla="*/ 0 w 3503"/>
                <a:gd name="T37" fmla="*/ 0 h 1649"/>
                <a:gd name="T38" fmla="*/ 0 w 3503"/>
                <a:gd name="T39" fmla="*/ 0 h 1649"/>
                <a:gd name="T40" fmla="*/ 0 w 3503"/>
                <a:gd name="T41" fmla="*/ 0 h 16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03"/>
                <a:gd name="T64" fmla="*/ 0 h 1649"/>
                <a:gd name="T65" fmla="*/ 3503 w 3503"/>
                <a:gd name="T66" fmla="*/ 1649 h 16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03" h="1649">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7" name="Freeform 485"/>
            <p:cNvSpPr>
              <a:spLocks/>
            </p:cNvSpPr>
            <p:nvPr/>
          </p:nvSpPr>
          <p:spPr bwMode="auto">
            <a:xfrm>
              <a:off x="1277" y="3064"/>
              <a:ext cx="2" cy="3"/>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8" name="Freeform 486"/>
            <p:cNvSpPr>
              <a:spLocks/>
            </p:cNvSpPr>
            <p:nvPr/>
          </p:nvSpPr>
          <p:spPr bwMode="auto">
            <a:xfrm>
              <a:off x="1118" y="3064"/>
              <a:ext cx="160" cy="90"/>
            </a:xfrm>
            <a:custGeom>
              <a:avLst/>
              <a:gdLst>
                <a:gd name="T0" fmla="*/ 0 w 3529"/>
                <a:gd name="T1" fmla="*/ 0 h 1614"/>
                <a:gd name="T2" fmla="*/ 0 w 3529"/>
                <a:gd name="T3" fmla="*/ 0 h 1614"/>
                <a:gd name="T4" fmla="*/ 0 w 3529"/>
                <a:gd name="T5" fmla="*/ 0 h 1614"/>
                <a:gd name="T6" fmla="*/ 0 w 3529"/>
                <a:gd name="T7" fmla="*/ 0 h 1614"/>
                <a:gd name="T8" fmla="*/ 0 w 3529"/>
                <a:gd name="T9" fmla="*/ 0 h 1614"/>
                <a:gd name="T10" fmla="*/ 0 w 3529"/>
                <a:gd name="T11" fmla="*/ 0 h 1614"/>
                <a:gd name="T12" fmla="*/ 0 60000 65536"/>
                <a:gd name="T13" fmla="*/ 0 60000 65536"/>
                <a:gd name="T14" fmla="*/ 0 60000 65536"/>
                <a:gd name="T15" fmla="*/ 0 60000 65536"/>
                <a:gd name="T16" fmla="*/ 0 60000 65536"/>
                <a:gd name="T17" fmla="*/ 0 60000 65536"/>
                <a:gd name="T18" fmla="*/ 0 w 3529"/>
                <a:gd name="T19" fmla="*/ 0 h 1614"/>
                <a:gd name="T20" fmla="*/ 3529 w 3529"/>
                <a:gd name="T21" fmla="*/ 1614 h 1614"/>
              </a:gdLst>
              <a:ahLst/>
              <a:cxnLst>
                <a:cxn ang="T12">
                  <a:pos x="T0" y="T1"/>
                </a:cxn>
                <a:cxn ang="T13">
                  <a:pos x="T2" y="T3"/>
                </a:cxn>
                <a:cxn ang="T14">
                  <a:pos x="T4" y="T5"/>
                </a:cxn>
                <a:cxn ang="T15">
                  <a:pos x="T6" y="T7"/>
                </a:cxn>
                <a:cxn ang="T16">
                  <a:pos x="T8" y="T9"/>
                </a:cxn>
                <a:cxn ang="T17">
                  <a:pos x="T10" y="T11"/>
                </a:cxn>
              </a:cxnLst>
              <a:rect l="T18" t="T19" r="T20" b="T21"/>
              <a:pathLst>
                <a:path w="3529" h="1614">
                  <a:moveTo>
                    <a:pt x="8" y="1596"/>
                  </a:moveTo>
                  <a:lnTo>
                    <a:pt x="0" y="1577"/>
                  </a:lnTo>
                  <a:lnTo>
                    <a:pt x="3513" y="0"/>
                  </a:lnTo>
                  <a:lnTo>
                    <a:pt x="3529" y="38"/>
                  </a:lnTo>
                  <a:lnTo>
                    <a:pt x="16" y="1614"/>
                  </a:lnTo>
                  <a:lnTo>
                    <a:pt x="8" y="1596"/>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89" name="Freeform 487"/>
            <p:cNvSpPr>
              <a:spLocks/>
            </p:cNvSpPr>
            <p:nvPr/>
          </p:nvSpPr>
          <p:spPr bwMode="auto">
            <a:xfrm>
              <a:off x="1117" y="3152"/>
              <a:ext cx="1"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0" name="Freeform 488"/>
            <p:cNvSpPr>
              <a:spLocks/>
            </p:cNvSpPr>
            <p:nvPr/>
          </p:nvSpPr>
          <p:spPr bwMode="auto">
            <a:xfrm>
              <a:off x="1281" y="3075"/>
              <a:ext cx="2"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1" name="Freeform 489"/>
            <p:cNvSpPr>
              <a:spLocks/>
            </p:cNvSpPr>
            <p:nvPr/>
          </p:nvSpPr>
          <p:spPr bwMode="auto">
            <a:xfrm>
              <a:off x="1121" y="3075"/>
              <a:ext cx="161" cy="91"/>
            </a:xfrm>
            <a:custGeom>
              <a:avLst/>
              <a:gdLst>
                <a:gd name="T0" fmla="*/ 0 w 3547"/>
                <a:gd name="T1" fmla="*/ 0 h 1633"/>
                <a:gd name="T2" fmla="*/ 0 w 3547"/>
                <a:gd name="T3" fmla="*/ 0 h 1633"/>
                <a:gd name="T4" fmla="*/ 0 w 3547"/>
                <a:gd name="T5" fmla="*/ 0 h 1633"/>
                <a:gd name="T6" fmla="*/ 0 w 3547"/>
                <a:gd name="T7" fmla="*/ 0 h 1633"/>
                <a:gd name="T8" fmla="*/ 0 w 3547"/>
                <a:gd name="T9" fmla="*/ 0 h 1633"/>
                <a:gd name="T10" fmla="*/ 0 w 3547"/>
                <a:gd name="T11" fmla="*/ 0 h 1633"/>
                <a:gd name="T12" fmla="*/ 0 60000 65536"/>
                <a:gd name="T13" fmla="*/ 0 60000 65536"/>
                <a:gd name="T14" fmla="*/ 0 60000 65536"/>
                <a:gd name="T15" fmla="*/ 0 60000 65536"/>
                <a:gd name="T16" fmla="*/ 0 60000 65536"/>
                <a:gd name="T17" fmla="*/ 0 60000 65536"/>
                <a:gd name="T18" fmla="*/ 0 w 3547"/>
                <a:gd name="T19" fmla="*/ 0 h 1633"/>
                <a:gd name="T20" fmla="*/ 3547 w 3547"/>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3547" h="1633">
                  <a:moveTo>
                    <a:pt x="8" y="1614"/>
                  </a:moveTo>
                  <a:lnTo>
                    <a:pt x="0" y="1595"/>
                  </a:lnTo>
                  <a:lnTo>
                    <a:pt x="3531" y="0"/>
                  </a:lnTo>
                  <a:lnTo>
                    <a:pt x="3547" y="38"/>
                  </a:lnTo>
                  <a:lnTo>
                    <a:pt x="17" y="1633"/>
                  </a:lnTo>
                  <a:lnTo>
                    <a:pt x="8" y="161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2" name="Freeform 490"/>
            <p:cNvSpPr>
              <a:spLocks/>
            </p:cNvSpPr>
            <p:nvPr/>
          </p:nvSpPr>
          <p:spPr bwMode="auto">
            <a:xfrm>
              <a:off x="1120" y="3164"/>
              <a:ext cx="2" cy="2"/>
            </a:xfrm>
            <a:custGeom>
              <a:avLst/>
              <a:gdLst>
                <a:gd name="T0" fmla="*/ 0 w 29"/>
                <a:gd name="T1" fmla="*/ 0 h 40"/>
                <a:gd name="T2" fmla="*/ 0 w 29"/>
                <a:gd name="T3" fmla="*/ 0 h 40"/>
                <a:gd name="T4" fmla="*/ 0 w 29"/>
                <a:gd name="T5" fmla="*/ 0 h 40"/>
                <a:gd name="T6" fmla="*/ 0 w 29"/>
                <a:gd name="T7" fmla="*/ 0 h 40"/>
                <a:gd name="T8" fmla="*/ 0 w 29"/>
                <a:gd name="T9" fmla="*/ 0 h 40"/>
                <a:gd name="T10" fmla="*/ 0 w 29"/>
                <a:gd name="T11" fmla="*/ 0 h 40"/>
                <a:gd name="T12" fmla="*/ 0 w 29"/>
                <a:gd name="T13" fmla="*/ 0 h 40"/>
                <a:gd name="T14" fmla="*/ 0 w 29"/>
                <a:gd name="T15" fmla="*/ 0 h 40"/>
                <a:gd name="T16" fmla="*/ 0 w 29"/>
                <a:gd name="T17" fmla="*/ 0 h 40"/>
                <a:gd name="T18" fmla="*/ 0 w 29"/>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3" name="Freeform 491"/>
            <p:cNvSpPr>
              <a:spLocks/>
            </p:cNvSpPr>
            <p:nvPr/>
          </p:nvSpPr>
          <p:spPr bwMode="auto">
            <a:xfrm>
              <a:off x="1112" y="3169"/>
              <a:ext cx="50" cy="122"/>
            </a:xfrm>
            <a:custGeom>
              <a:avLst/>
              <a:gdLst>
                <a:gd name="T0" fmla="*/ 0 w 1103"/>
                <a:gd name="T1" fmla="*/ 0 h 2201"/>
                <a:gd name="T2" fmla="*/ 0 w 1103"/>
                <a:gd name="T3" fmla="*/ 0 h 2201"/>
                <a:gd name="T4" fmla="*/ 0 w 1103"/>
                <a:gd name="T5" fmla="*/ 0 h 2201"/>
                <a:gd name="T6" fmla="*/ 0 w 1103"/>
                <a:gd name="T7" fmla="*/ 0 h 2201"/>
                <a:gd name="T8" fmla="*/ 0 w 1103"/>
                <a:gd name="T9" fmla="*/ 0 h 2201"/>
                <a:gd name="T10" fmla="*/ 0 w 1103"/>
                <a:gd name="T11" fmla="*/ 0 h 2201"/>
                <a:gd name="T12" fmla="*/ 0 w 1103"/>
                <a:gd name="T13" fmla="*/ 0 h 2201"/>
                <a:gd name="T14" fmla="*/ 0 w 1103"/>
                <a:gd name="T15" fmla="*/ 0 h 2201"/>
                <a:gd name="T16" fmla="*/ 0 w 1103"/>
                <a:gd name="T17" fmla="*/ 0 h 2201"/>
                <a:gd name="T18" fmla="*/ 0 w 1103"/>
                <a:gd name="T19" fmla="*/ 0 h 2201"/>
                <a:gd name="T20" fmla="*/ 0 w 1103"/>
                <a:gd name="T21" fmla="*/ 0 h 2201"/>
                <a:gd name="T22" fmla="*/ 0 w 1103"/>
                <a:gd name="T23" fmla="*/ 0 h 2201"/>
                <a:gd name="T24" fmla="*/ 0 w 1103"/>
                <a:gd name="T25" fmla="*/ 0 h 2201"/>
                <a:gd name="T26" fmla="*/ 0 w 1103"/>
                <a:gd name="T27" fmla="*/ 0 h 2201"/>
                <a:gd name="T28" fmla="*/ 0 w 1103"/>
                <a:gd name="T29" fmla="*/ 0 h 2201"/>
                <a:gd name="T30" fmla="*/ 0 w 1103"/>
                <a:gd name="T31" fmla="*/ 0 h 2201"/>
                <a:gd name="T32" fmla="*/ 0 w 1103"/>
                <a:gd name="T33" fmla="*/ 0 h 2201"/>
                <a:gd name="T34" fmla="*/ 0 w 1103"/>
                <a:gd name="T35" fmla="*/ 0 h 2201"/>
                <a:gd name="T36" fmla="*/ 0 w 1103"/>
                <a:gd name="T37" fmla="*/ 0 h 2201"/>
                <a:gd name="T38" fmla="*/ 0 w 1103"/>
                <a:gd name="T39" fmla="*/ 0 h 2201"/>
                <a:gd name="T40" fmla="*/ 0 w 1103"/>
                <a:gd name="T41" fmla="*/ 0 h 2201"/>
                <a:gd name="T42" fmla="*/ 0 w 1103"/>
                <a:gd name="T43" fmla="*/ 0 h 2201"/>
                <a:gd name="T44" fmla="*/ 0 w 1103"/>
                <a:gd name="T45" fmla="*/ 0 h 2201"/>
                <a:gd name="T46" fmla="*/ 0 w 1103"/>
                <a:gd name="T47" fmla="*/ 0 h 2201"/>
                <a:gd name="T48" fmla="*/ 0 w 1103"/>
                <a:gd name="T49" fmla="*/ 0 h 2201"/>
                <a:gd name="T50" fmla="*/ 0 w 1103"/>
                <a:gd name="T51" fmla="*/ 0 h 2201"/>
                <a:gd name="T52" fmla="*/ 0 w 1103"/>
                <a:gd name="T53" fmla="*/ 0 h 2201"/>
                <a:gd name="T54" fmla="*/ 0 w 1103"/>
                <a:gd name="T55" fmla="*/ 0 h 2201"/>
                <a:gd name="T56" fmla="*/ 0 w 1103"/>
                <a:gd name="T57" fmla="*/ 0 h 2201"/>
                <a:gd name="T58" fmla="*/ 0 w 1103"/>
                <a:gd name="T59" fmla="*/ 0 h 2201"/>
                <a:gd name="T60" fmla="*/ 0 w 1103"/>
                <a:gd name="T61" fmla="*/ 0 h 2201"/>
                <a:gd name="T62" fmla="*/ 0 w 1103"/>
                <a:gd name="T63" fmla="*/ 0 h 2201"/>
                <a:gd name="T64" fmla="*/ 0 w 1103"/>
                <a:gd name="T65" fmla="*/ 0 h 2201"/>
                <a:gd name="T66" fmla="*/ 0 w 1103"/>
                <a:gd name="T67" fmla="*/ 0 h 2201"/>
                <a:gd name="T68" fmla="*/ 0 w 1103"/>
                <a:gd name="T69" fmla="*/ 0 h 2201"/>
                <a:gd name="T70" fmla="*/ 0 w 1103"/>
                <a:gd name="T71" fmla="*/ 0 h 2201"/>
                <a:gd name="T72" fmla="*/ 0 w 1103"/>
                <a:gd name="T73" fmla="*/ 0 h 2201"/>
                <a:gd name="T74" fmla="*/ 0 w 1103"/>
                <a:gd name="T75" fmla="*/ 0 h 2201"/>
                <a:gd name="T76" fmla="*/ 0 w 1103"/>
                <a:gd name="T77" fmla="*/ 0 h 2201"/>
                <a:gd name="T78" fmla="*/ 0 w 1103"/>
                <a:gd name="T79" fmla="*/ 0 h 2201"/>
                <a:gd name="T80" fmla="*/ 0 w 1103"/>
                <a:gd name="T81" fmla="*/ 0 h 2201"/>
                <a:gd name="T82" fmla="*/ 0 w 1103"/>
                <a:gd name="T83" fmla="*/ 0 h 2201"/>
                <a:gd name="T84" fmla="*/ 0 w 1103"/>
                <a:gd name="T85" fmla="*/ 0 h 2201"/>
                <a:gd name="T86" fmla="*/ 0 w 1103"/>
                <a:gd name="T87" fmla="*/ 0 h 2201"/>
                <a:gd name="T88" fmla="*/ 0 w 1103"/>
                <a:gd name="T89" fmla="*/ 0 h 2201"/>
                <a:gd name="T90" fmla="*/ 0 w 1103"/>
                <a:gd name="T91" fmla="*/ 0 h 2201"/>
                <a:gd name="T92" fmla="*/ 0 w 1103"/>
                <a:gd name="T93" fmla="*/ 0 h 2201"/>
                <a:gd name="T94" fmla="*/ 0 w 1103"/>
                <a:gd name="T95" fmla="*/ 0 h 2201"/>
                <a:gd name="T96" fmla="*/ 0 w 1103"/>
                <a:gd name="T97" fmla="*/ 0 h 2201"/>
                <a:gd name="T98" fmla="*/ 0 w 1103"/>
                <a:gd name="T99" fmla="*/ 0 h 2201"/>
                <a:gd name="T100" fmla="*/ 0 w 1103"/>
                <a:gd name="T101" fmla="*/ 0 h 2201"/>
                <a:gd name="T102" fmla="*/ 0 w 1103"/>
                <a:gd name="T103" fmla="*/ 0 h 2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1"/>
                <a:gd name="T158" fmla="*/ 1103 w 1103"/>
                <a:gd name="T159" fmla="*/ 2201 h 2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1">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4" name="Freeform 492"/>
            <p:cNvSpPr>
              <a:spLocks/>
            </p:cNvSpPr>
            <p:nvPr/>
          </p:nvSpPr>
          <p:spPr bwMode="auto">
            <a:xfrm>
              <a:off x="1111" y="3169"/>
              <a:ext cx="50" cy="122"/>
            </a:xfrm>
            <a:custGeom>
              <a:avLst/>
              <a:gdLst>
                <a:gd name="T0" fmla="*/ 0 w 1103"/>
                <a:gd name="T1" fmla="*/ 0 h 2202"/>
                <a:gd name="T2" fmla="*/ 0 w 1103"/>
                <a:gd name="T3" fmla="*/ 0 h 2202"/>
                <a:gd name="T4" fmla="*/ 0 w 1103"/>
                <a:gd name="T5" fmla="*/ 0 h 2202"/>
                <a:gd name="T6" fmla="*/ 0 w 1103"/>
                <a:gd name="T7" fmla="*/ 0 h 2202"/>
                <a:gd name="T8" fmla="*/ 0 w 1103"/>
                <a:gd name="T9" fmla="*/ 0 h 2202"/>
                <a:gd name="T10" fmla="*/ 0 w 1103"/>
                <a:gd name="T11" fmla="*/ 0 h 2202"/>
                <a:gd name="T12" fmla="*/ 0 w 1103"/>
                <a:gd name="T13" fmla="*/ 0 h 2202"/>
                <a:gd name="T14" fmla="*/ 0 w 1103"/>
                <a:gd name="T15" fmla="*/ 0 h 2202"/>
                <a:gd name="T16" fmla="*/ 0 w 1103"/>
                <a:gd name="T17" fmla="*/ 0 h 2202"/>
                <a:gd name="T18" fmla="*/ 0 w 1103"/>
                <a:gd name="T19" fmla="*/ 0 h 2202"/>
                <a:gd name="T20" fmla="*/ 0 w 1103"/>
                <a:gd name="T21" fmla="*/ 0 h 2202"/>
                <a:gd name="T22" fmla="*/ 0 w 1103"/>
                <a:gd name="T23" fmla="*/ 0 h 2202"/>
                <a:gd name="T24" fmla="*/ 0 w 1103"/>
                <a:gd name="T25" fmla="*/ 0 h 2202"/>
                <a:gd name="T26" fmla="*/ 0 w 1103"/>
                <a:gd name="T27" fmla="*/ 0 h 2202"/>
                <a:gd name="T28" fmla="*/ 0 w 1103"/>
                <a:gd name="T29" fmla="*/ 0 h 2202"/>
                <a:gd name="T30" fmla="*/ 0 w 1103"/>
                <a:gd name="T31" fmla="*/ 0 h 2202"/>
                <a:gd name="T32" fmla="*/ 0 w 1103"/>
                <a:gd name="T33" fmla="*/ 0 h 2202"/>
                <a:gd name="T34" fmla="*/ 0 w 1103"/>
                <a:gd name="T35" fmla="*/ 0 h 2202"/>
                <a:gd name="T36" fmla="*/ 0 w 1103"/>
                <a:gd name="T37" fmla="*/ 0 h 2202"/>
                <a:gd name="T38" fmla="*/ 0 w 1103"/>
                <a:gd name="T39" fmla="*/ 0 h 2202"/>
                <a:gd name="T40" fmla="*/ 0 w 1103"/>
                <a:gd name="T41" fmla="*/ 0 h 2202"/>
                <a:gd name="T42" fmla="*/ 0 w 1103"/>
                <a:gd name="T43" fmla="*/ 0 h 2202"/>
                <a:gd name="T44" fmla="*/ 0 w 1103"/>
                <a:gd name="T45" fmla="*/ 0 h 2202"/>
                <a:gd name="T46" fmla="*/ 0 w 1103"/>
                <a:gd name="T47" fmla="*/ 0 h 2202"/>
                <a:gd name="T48" fmla="*/ 0 w 1103"/>
                <a:gd name="T49" fmla="*/ 0 h 2202"/>
                <a:gd name="T50" fmla="*/ 0 w 1103"/>
                <a:gd name="T51" fmla="*/ 0 h 2202"/>
                <a:gd name="T52" fmla="*/ 0 w 1103"/>
                <a:gd name="T53" fmla="*/ 0 h 2202"/>
                <a:gd name="T54" fmla="*/ 0 w 1103"/>
                <a:gd name="T55" fmla="*/ 0 h 2202"/>
                <a:gd name="T56" fmla="*/ 0 w 1103"/>
                <a:gd name="T57" fmla="*/ 0 h 2202"/>
                <a:gd name="T58" fmla="*/ 0 w 1103"/>
                <a:gd name="T59" fmla="*/ 0 h 2202"/>
                <a:gd name="T60" fmla="*/ 0 w 1103"/>
                <a:gd name="T61" fmla="*/ 0 h 2202"/>
                <a:gd name="T62" fmla="*/ 0 w 1103"/>
                <a:gd name="T63" fmla="*/ 0 h 2202"/>
                <a:gd name="T64" fmla="*/ 0 w 1103"/>
                <a:gd name="T65" fmla="*/ 0 h 2202"/>
                <a:gd name="T66" fmla="*/ 0 w 1103"/>
                <a:gd name="T67" fmla="*/ 0 h 2202"/>
                <a:gd name="T68" fmla="*/ 0 w 1103"/>
                <a:gd name="T69" fmla="*/ 0 h 2202"/>
                <a:gd name="T70" fmla="*/ 0 w 1103"/>
                <a:gd name="T71" fmla="*/ 0 h 2202"/>
                <a:gd name="T72" fmla="*/ 0 w 1103"/>
                <a:gd name="T73" fmla="*/ 0 h 2202"/>
                <a:gd name="T74" fmla="*/ 0 w 1103"/>
                <a:gd name="T75" fmla="*/ 0 h 2202"/>
                <a:gd name="T76" fmla="*/ 0 w 1103"/>
                <a:gd name="T77" fmla="*/ 0 h 2202"/>
                <a:gd name="T78" fmla="*/ 0 w 1103"/>
                <a:gd name="T79" fmla="*/ 0 h 2202"/>
                <a:gd name="T80" fmla="*/ 0 w 1103"/>
                <a:gd name="T81" fmla="*/ 0 h 2202"/>
                <a:gd name="T82" fmla="*/ 0 w 1103"/>
                <a:gd name="T83" fmla="*/ 0 h 2202"/>
                <a:gd name="T84" fmla="*/ 0 w 1103"/>
                <a:gd name="T85" fmla="*/ 0 h 2202"/>
                <a:gd name="T86" fmla="*/ 0 w 1103"/>
                <a:gd name="T87" fmla="*/ 0 h 2202"/>
                <a:gd name="T88" fmla="*/ 0 w 1103"/>
                <a:gd name="T89" fmla="*/ 0 h 2202"/>
                <a:gd name="T90" fmla="*/ 0 w 1103"/>
                <a:gd name="T91" fmla="*/ 0 h 2202"/>
                <a:gd name="T92" fmla="*/ 0 w 1103"/>
                <a:gd name="T93" fmla="*/ 0 h 2202"/>
                <a:gd name="T94" fmla="*/ 0 w 1103"/>
                <a:gd name="T95" fmla="*/ 0 h 2202"/>
                <a:gd name="T96" fmla="*/ 0 w 1103"/>
                <a:gd name="T97" fmla="*/ 0 h 2202"/>
                <a:gd name="T98" fmla="*/ 0 w 1103"/>
                <a:gd name="T99" fmla="*/ 0 h 2202"/>
                <a:gd name="T100" fmla="*/ 0 w 1103"/>
                <a:gd name="T101" fmla="*/ 0 h 2202"/>
                <a:gd name="T102" fmla="*/ 0 w 1103"/>
                <a:gd name="T103" fmla="*/ 0 h 2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2"/>
                <a:gd name="T158" fmla="*/ 1103 w 1103"/>
                <a:gd name="T159" fmla="*/ 2202 h 2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2">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5" name="Freeform 493"/>
            <p:cNvSpPr>
              <a:spLocks/>
            </p:cNvSpPr>
            <p:nvPr/>
          </p:nvSpPr>
          <p:spPr bwMode="auto">
            <a:xfrm>
              <a:off x="1288" y="3074"/>
              <a:ext cx="52" cy="121"/>
            </a:xfrm>
            <a:custGeom>
              <a:avLst/>
              <a:gdLst>
                <a:gd name="T0" fmla="*/ 0 w 1133"/>
                <a:gd name="T1" fmla="*/ 0 h 2181"/>
                <a:gd name="T2" fmla="*/ 0 w 1133"/>
                <a:gd name="T3" fmla="*/ 0 h 2181"/>
                <a:gd name="T4" fmla="*/ 0 w 1133"/>
                <a:gd name="T5" fmla="*/ 0 h 2181"/>
                <a:gd name="T6" fmla="*/ 0 w 1133"/>
                <a:gd name="T7" fmla="*/ 0 h 2181"/>
                <a:gd name="T8" fmla="*/ 0 w 1133"/>
                <a:gd name="T9" fmla="*/ 0 h 2181"/>
                <a:gd name="T10" fmla="*/ 0 w 1133"/>
                <a:gd name="T11" fmla="*/ 0 h 2181"/>
                <a:gd name="T12" fmla="*/ 0 w 1133"/>
                <a:gd name="T13" fmla="*/ 0 h 2181"/>
                <a:gd name="T14" fmla="*/ 0 w 1133"/>
                <a:gd name="T15" fmla="*/ 0 h 2181"/>
                <a:gd name="T16" fmla="*/ 0 w 1133"/>
                <a:gd name="T17" fmla="*/ 0 h 2181"/>
                <a:gd name="T18" fmla="*/ 0 w 1133"/>
                <a:gd name="T19" fmla="*/ 0 h 2181"/>
                <a:gd name="T20" fmla="*/ 0 w 1133"/>
                <a:gd name="T21" fmla="*/ 0 h 2181"/>
                <a:gd name="T22" fmla="*/ 0 w 1133"/>
                <a:gd name="T23" fmla="*/ 0 h 2181"/>
                <a:gd name="T24" fmla="*/ 0 w 1133"/>
                <a:gd name="T25" fmla="*/ 0 h 2181"/>
                <a:gd name="T26" fmla="*/ 0 w 1133"/>
                <a:gd name="T27" fmla="*/ 0 h 2181"/>
                <a:gd name="T28" fmla="*/ 0 w 1133"/>
                <a:gd name="T29" fmla="*/ 0 h 2181"/>
                <a:gd name="T30" fmla="*/ 0 w 1133"/>
                <a:gd name="T31" fmla="*/ 0 h 2181"/>
                <a:gd name="T32" fmla="*/ 0 w 1133"/>
                <a:gd name="T33" fmla="*/ 0 h 2181"/>
                <a:gd name="T34" fmla="*/ 0 w 1133"/>
                <a:gd name="T35" fmla="*/ 0 h 2181"/>
                <a:gd name="T36" fmla="*/ 0 w 1133"/>
                <a:gd name="T37" fmla="*/ 0 h 2181"/>
                <a:gd name="T38" fmla="*/ 0 w 1133"/>
                <a:gd name="T39" fmla="*/ 0 h 2181"/>
                <a:gd name="T40" fmla="*/ 0 w 1133"/>
                <a:gd name="T41" fmla="*/ 0 h 2181"/>
                <a:gd name="T42" fmla="*/ 0 w 1133"/>
                <a:gd name="T43" fmla="*/ 0 h 2181"/>
                <a:gd name="T44" fmla="*/ 0 w 1133"/>
                <a:gd name="T45" fmla="*/ 0 h 2181"/>
                <a:gd name="T46" fmla="*/ 0 w 1133"/>
                <a:gd name="T47" fmla="*/ 0 h 2181"/>
                <a:gd name="T48" fmla="*/ 0 w 1133"/>
                <a:gd name="T49" fmla="*/ 0 h 2181"/>
                <a:gd name="T50" fmla="*/ 0 w 1133"/>
                <a:gd name="T51" fmla="*/ 0 h 2181"/>
                <a:gd name="T52" fmla="*/ 0 w 1133"/>
                <a:gd name="T53" fmla="*/ 0 h 2181"/>
                <a:gd name="T54" fmla="*/ 0 w 1133"/>
                <a:gd name="T55" fmla="*/ 0 h 2181"/>
                <a:gd name="T56" fmla="*/ 0 w 1133"/>
                <a:gd name="T57" fmla="*/ 0 h 2181"/>
                <a:gd name="T58" fmla="*/ 0 w 1133"/>
                <a:gd name="T59" fmla="*/ 0 h 2181"/>
                <a:gd name="T60" fmla="*/ 0 w 1133"/>
                <a:gd name="T61" fmla="*/ 0 h 2181"/>
                <a:gd name="T62" fmla="*/ 0 w 1133"/>
                <a:gd name="T63" fmla="*/ 0 h 2181"/>
                <a:gd name="T64" fmla="*/ 0 w 1133"/>
                <a:gd name="T65" fmla="*/ 0 h 2181"/>
                <a:gd name="T66" fmla="*/ 0 w 1133"/>
                <a:gd name="T67" fmla="*/ 0 h 2181"/>
                <a:gd name="T68" fmla="*/ 0 w 1133"/>
                <a:gd name="T69" fmla="*/ 0 h 2181"/>
                <a:gd name="T70" fmla="*/ 0 w 1133"/>
                <a:gd name="T71" fmla="*/ 0 h 2181"/>
                <a:gd name="T72" fmla="*/ 0 w 1133"/>
                <a:gd name="T73" fmla="*/ 0 h 2181"/>
                <a:gd name="T74" fmla="*/ 0 w 1133"/>
                <a:gd name="T75" fmla="*/ 0 h 2181"/>
                <a:gd name="T76" fmla="*/ 0 w 1133"/>
                <a:gd name="T77" fmla="*/ 0 h 2181"/>
                <a:gd name="T78" fmla="*/ 0 w 1133"/>
                <a:gd name="T79" fmla="*/ 0 h 2181"/>
                <a:gd name="T80" fmla="*/ 0 w 1133"/>
                <a:gd name="T81" fmla="*/ 0 h 2181"/>
                <a:gd name="T82" fmla="*/ 0 w 1133"/>
                <a:gd name="T83" fmla="*/ 0 h 2181"/>
                <a:gd name="T84" fmla="*/ 0 w 1133"/>
                <a:gd name="T85" fmla="*/ 0 h 2181"/>
                <a:gd name="T86" fmla="*/ 0 w 1133"/>
                <a:gd name="T87" fmla="*/ 0 h 2181"/>
                <a:gd name="T88" fmla="*/ 0 w 1133"/>
                <a:gd name="T89" fmla="*/ 0 h 2181"/>
                <a:gd name="T90" fmla="*/ 0 w 1133"/>
                <a:gd name="T91" fmla="*/ 0 h 2181"/>
                <a:gd name="T92" fmla="*/ 0 w 1133"/>
                <a:gd name="T93" fmla="*/ 0 h 2181"/>
                <a:gd name="T94" fmla="*/ 0 w 1133"/>
                <a:gd name="T95" fmla="*/ 0 h 2181"/>
                <a:gd name="T96" fmla="*/ 0 w 1133"/>
                <a:gd name="T97" fmla="*/ 0 h 2181"/>
                <a:gd name="T98" fmla="*/ 0 w 1133"/>
                <a:gd name="T99" fmla="*/ 0 h 2181"/>
                <a:gd name="T100" fmla="*/ 0 w 1133"/>
                <a:gd name="T101" fmla="*/ 0 h 2181"/>
                <a:gd name="T102" fmla="*/ 0 w 1133"/>
                <a:gd name="T103" fmla="*/ 0 h 2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3"/>
                <a:gd name="T157" fmla="*/ 0 h 2181"/>
                <a:gd name="T158" fmla="*/ 1133 w 1133"/>
                <a:gd name="T159" fmla="*/ 2181 h 2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3" h="2181">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6" name="Freeform 494"/>
            <p:cNvSpPr>
              <a:spLocks/>
            </p:cNvSpPr>
            <p:nvPr/>
          </p:nvSpPr>
          <p:spPr bwMode="auto">
            <a:xfrm>
              <a:off x="1288" y="3074"/>
              <a:ext cx="51" cy="122"/>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7" name="Freeform 495"/>
            <p:cNvSpPr>
              <a:spLocks/>
            </p:cNvSpPr>
            <p:nvPr/>
          </p:nvSpPr>
          <p:spPr bwMode="auto">
            <a:xfrm>
              <a:off x="1170" y="3144"/>
              <a:ext cx="164" cy="228"/>
            </a:xfrm>
            <a:custGeom>
              <a:avLst/>
              <a:gdLst>
                <a:gd name="T0" fmla="*/ 0 w 3622"/>
                <a:gd name="T1" fmla="*/ 0 h 4112"/>
                <a:gd name="T2" fmla="*/ 0 w 3622"/>
                <a:gd name="T3" fmla="*/ 0 h 4112"/>
                <a:gd name="T4" fmla="*/ 0 w 3622"/>
                <a:gd name="T5" fmla="*/ 0 h 4112"/>
                <a:gd name="T6" fmla="*/ 0 w 3622"/>
                <a:gd name="T7" fmla="*/ 0 h 4112"/>
                <a:gd name="T8" fmla="*/ 0 w 3622"/>
                <a:gd name="T9" fmla="*/ 0 h 4112"/>
                <a:gd name="T10" fmla="*/ 0 60000 65536"/>
                <a:gd name="T11" fmla="*/ 0 60000 65536"/>
                <a:gd name="T12" fmla="*/ 0 60000 65536"/>
                <a:gd name="T13" fmla="*/ 0 60000 65536"/>
                <a:gd name="T14" fmla="*/ 0 60000 65536"/>
                <a:gd name="T15" fmla="*/ 0 w 3622"/>
                <a:gd name="T16" fmla="*/ 0 h 4112"/>
                <a:gd name="T17" fmla="*/ 3622 w 3622"/>
                <a:gd name="T18" fmla="*/ 4112 h 4112"/>
              </a:gdLst>
              <a:ahLst/>
              <a:cxnLst>
                <a:cxn ang="T10">
                  <a:pos x="T0" y="T1"/>
                </a:cxn>
                <a:cxn ang="T11">
                  <a:pos x="T2" y="T3"/>
                </a:cxn>
                <a:cxn ang="T12">
                  <a:pos x="T4" y="T5"/>
                </a:cxn>
                <a:cxn ang="T13">
                  <a:pos x="T6" y="T7"/>
                </a:cxn>
                <a:cxn ang="T14">
                  <a:pos x="T8" y="T9"/>
                </a:cxn>
              </a:cxnLst>
              <a:rect l="T15" t="T16" r="T17" b="T18"/>
              <a:pathLst>
                <a:path w="3622" h="4112">
                  <a:moveTo>
                    <a:pt x="1404" y="4112"/>
                  </a:moveTo>
                  <a:lnTo>
                    <a:pt x="3622" y="3023"/>
                  </a:lnTo>
                  <a:lnTo>
                    <a:pt x="2218" y="0"/>
                  </a:lnTo>
                  <a:lnTo>
                    <a:pt x="0" y="989"/>
                  </a:lnTo>
                  <a:lnTo>
                    <a:pt x="1404" y="4112"/>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8" name="Freeform 496"/>
            <p:cNvSpPr>
              <a:spLocks/>
            </p:cNvSpPr>
            <p:nvPr/>
          </p:nvSpPr>
          <p:spPr bwMode="auto">
            <a:xfrm>
              <a:off x="1170" y="3141"/>
              <a:ext cx="164" cy="228"/>
            </a:xfrm>
            <a:custGeom>
              <a:avLst/>
              <a:gdLst>
                <a:gd name="T0" fmla="*/ 0 w 3622"/>
                <a:gd name="T1" fmla="*/ 0 h 4113"/>
                <a:gd name="T2" fmla="*/ 0 w 3622"/>
                <a:gd name="T3" fmla="*/ 0 h 4113"/>
                <a:gd name="T4" fmla="*/ 0 w 3622"/>
                <a:gd name="T5" fmla="*/ 0 h 4113"/>
                <a:gd name="T6" fmla="*/ 0 w 3622"/>
                <a:gd name="T7" fmla="*/ 0 h 4113"/>
                <a:gd name="T8" fmla="*/ 0 w 3622"/>
                <a:gd name="T9" fmla="*/ 0 h 4113"/>
                <a:gd name="T10" fmla="*/ 0 60000 65536"/>
                <a:gd name="T11" fmla="*/ 0 60000 65536"/>
                <a:gd name="T12" fmla="*/ 0 60000 65536"/>
                <a:gd name="T13" fmla="*/ 0 60000 65536"/>
                <a:gd name="T14" fmla="*/ 0 60000 65536"/>
                <a:gd name="T15" fmla="*/ 0 w 3622"/>
                <a:gd name="T16" fmla="*/ 0 h 4113"/>
                <a:gd name="T17" fmla="*/ 3622 w 3622"/>
                <a:gd name="T18" fmla="*/ 4113 h 4113"/>
              </a:gdLst>
              <a:ahLst/>
              <a:cxnLst>
                <a:cxn ang="T10">
                  <a:pos x="T0" y="T1"/>
                </a:cxn>
                <a:cxn ang="T11">
                  <a:pos x="T2" y="T3"/>
                </a:cxn>
                <a:cxn ang="T12">
                  <a:pos x="T4" y="T5"/>
                </a:cxn>
                <a:cxn ang="T13">
                  <a:pos x="T6" y="T7"/>
                </a:cxn>
                <a:cxn ang="T14">
                  <a:pos x="T8" y="T9"/>
                </a:cxn>
              </a:cxnLst>
              <a:rect l="T15" t="T16" r="T17" b="T18"/>
              <a:pathLst>
                <a:path w="3622" h="4113">
                  <a:moveTo>
                    <a:pt x="1404" y="4113"/>
                  </a:moveTo>
                  <a:lnTo>
                    <a:pt x="3622" y="3024"/>
                  </a:lnTo>
                  <a:lnTo>
                    <a:pt x="2218" y="0"/>
                  </a:lnTo>
                  <a:lnTo>
                    <a:pt x="0" y="989"/>
                  </a:lnTo>
                  <a:lnTo>
                    <a:pt x="1404" y="4113"/>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99" name="Freeform 497"/>
            <p:cNvSpPr>
              <a:spLocks/>
            </p:cNvSpPr>
            <p:nvPr/>
          </p:nvSpPr>
          <p:spPr bwMode="auto">
            <a:xfrm>
              <a:off x="1176" y="3146"/>
              <a:ext cx="157" cy="218"/>
            </a:xfrm>
            <a:custGeom>
              <a:avLst/>
              <a:gdLst>
                <a:gd name="T0" fmla="*/ 0 w 3446"/>
                <a:gd name="T1" fmla="*/ 0 h 3913"/>
                <a:gd name="T2" fmla="*/ 0 w 3446"/>
                <a:gd name="T3" fmla="*/ 0 h 3913"/>
                <a:gd name="T4" fmla="*/ 0 w 3446"/>
                <a:gd name="T5" fmla="*/ 0 h 3913"/>
                <a:gd name="T6" fmla="*/ 0 w 3446"/>
                <a:gd name="T7" fmla="*/ 0 h 3913"/>
                <a:gd name="T8" fmla="*/ 0 w 3446"/>
                <a:gd name="T9" fmla="*/ 0 h 3913"/>
                <a:gd name="T10" fmla="*/ 0 60000 65536"/>
                <a:gd name="T11" fmla="*/ 0 60000 65536"/>
                <a:gd name="T12" fmla="*/ 0 60000 65536"/>
                <a:gd name="T13" fmla="*/ 0 60000 65536"/>
                <a:gd name="T14" fmla="*/ 0 60000 65536"/>
                <a:gd name="T15" fmla="*/ 0 w 3446"/>
                <a:gd name="T16" fmla="*/ 0 h 3913"/>
                <a:gd name="T17" fmla="*/ 3446 w 3446"/>
                <a:gd name="T18" fmla="*/ 3913 h 3913"/>
              </a:gdLst>
              <a:ahLst/>
              <a:cxnLst>
                <a:cxn ang="T10">
                  <a:pos x="T0" y="T1"/>
                </a:cxn>
                <a:cxn ang="T11">
                  <a:pos x="T2" y="T3"/>
                </a:cxn>
                <a:cxn ang="T12">
                  <a:pos x="T4" y="T5"/>
                </a:cxn>
                <a:cxn ang="T13">
                  <a:pos x="T6" y="T7"/>
                </a:cxn>
                <a:cxn ang="T14">
                  <a:pos x="T8" y="T9"/>
                </a:cxn>
              </a:cxnLst>
              <a:rect l="T15" t="T16" r="T17" b="T18"/>
              <a:pathLst>
                <a:path w="3446" h="3913">
                  <a:moveTo>
                    <a:pt x="1335" y="3913"/>
                  </a:moveTo>
                  <a:lnTo>
                    <a:pt x="3446" y="2878"/>
                  </a:lnTo>
                  <a:lnTo>
                    <a:pt x="2111" y="0"/>
                  </a:lnTo>
                  <a:lnTo>
                    <a:pt x="0" y="942"/>
                  </a:lnTo>
                  <a:lnTo>
                    <a:pt x="1335" y="3913"/>
                  </a:lnTo>
                  <a:close/>
                </a:path>
              </a:pathLst>
            </a:custGeom>
            <a:solidFill>
              <a:srgbClr val="1A78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0" name="Freeform 498"/>
            <p:cNvSpPr>
              <a:spLocks/>
            </p:cNvSpPr>
            <p:nvPr/>
          </p:nvSpPr>
          <p:spPr bwMode="auto">
            <a:xfrm>
              <a:off x="1183" y="3109"/>
              <a:ext cx="19" cy="19"/>
            </a:xfrm>
            <a:custGeom>
              <a:avLst/>
              <a:gdLst>
                <a:gd name="T0" fmla="*/ 0 w 431"/>
                <a:gd name="T1" fmla="*/ 0 h 343"/>
                <a:gd name="T2" fmla="*/ 0 w 431"/>
                <a:gd name="T3" fmla="*/ 0 h 343"/>
                <a:gd name="T4" fmla="*/ 0 w 431"/>
                <a:gd name="T5" fmla="*/ 0 h 343"/>
                <a:gd name="T6" fmla="*/ 0 w 431"/>
                <a:gd name="T7" fmla="*/ 0 h 343"/>
                <a:gd name="T8" fmla="*/ 0 w 431"/>
                <a:gd name="T9" fmla="*/ 0 h 343"/>
                <a:gd name="T10" fmla="*/ 0 60000 65536"/>
                <a:gd name="T11" fmla="*/ 0 60000 65536"/>
                <a:gd name="T12" fmla="*/ 0 60000 65536"/>
                <a:gd name="T13" fmla="*/ 0 60000 65536"/>
                <a:gd name="T14" fmla="*/ 0 60000 65536"/>
                <a:gd name="T15" fmla="*/ 0 w 431"/>
                <a:gd name="T16" fmla="*/ 0 h 343"/>
                <a:gd name="T17" fmla="*/ 431 w 431"/>
                <a:gd name="T18" fmla="*/ 343 h 343"/>
              </a:gdLst>
              <a:ahLst/>
              <a:cxnLst>
                <a:cxn ang="T10">
                  <a:pos x="T0" y="T1"/>
                </a:cxn>
                <a:cxn ang="T11">
                  <a:pos x="T2" y="T3"/>
                </a:cxn>
                <a:cxn ang="T12">
                  <a:pos x="T4" y="T5"/>
                </a:cxn>
                <a:cxn ang="T13">
                  <a:pos x="T6" y="T7"/>
                </a:cxn>
                <a:cxn ang="T14">
                  <a:pos x="T8" y="T9"/>
                </a:cxn>
              </a:cxnLst>
              <a:rect l="T15" t="T16" r="T17" b="T18"/>
              <a:pathLst>
                <a:path w="431" h="343">
                  <a:moveTo>
                    <a:pt x="431" y="186"/>
                  </a:moveTo>
                  <a:lnTo>
                    <a:pt x="79" y="343"/>
                  </a:lnTo>
                  <a:lnTo>
                    <a:pt x="0" y="157"/>
                  </a:lnTo>
                  <a:lnTo>
                    <a:pt x="352" y="0"/>
                  </a:lnTo>
                  <a:lnTo>
                    <a:pt x="431"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1" name="Freeform 499"/>
            <p:cNvSpPr>
              <a:spLocks/>
            </p:cNvSpPr>
            <p:nvPr/>
          </p:nvSpPr>
          <p:spPr bwMode="auto">
            <a:xfrm>
              <a:off x="1186" y="3112"/>
              <a:ext cx="16" cy="15"/>
            </a:xfrm>
            <a:custGeom>
              <a:avLst/>
              <a:gdLst>
                <a:gd name="T0" fmla="*/ 0 w 347"/>
                <a:gd name="T1" fmla="*/ 0 h 257"/>
                <a:gd name="T2" fmla="*/ 0 w 347"/>
                <a:gd name="T3" fmla="*/ 0 h 257"/>
                <a:gd name="T4" fmla="*/ 0 w 347"/>
                <a:gd name="T5" fmla="*/ 0 h 257"/>
                <a:gd name="T6" fmla="*/ 0 w 347"/>
                <a:gd name="T7" fmla="*/ 0 h 257"/>
                <a:gd name="T8" fmla="*/ 0 w 347"/>
                <a:gd name="T9" fmla="*/ 0 h 257"/>
                <a:gd name="T10" fmla="*/ 0 60000 65536"/>
                <a:gd name="T11" fmla="*/ 0 60000 65536"/>
                <a:gd name="T12" fmla="*/ 0 60000 65536"/>
                <a:gd name="T13" fmla="*/ 0 60000 65536"/>
                <a:gd name="T14" fmla="*/ 0 60000 65536"/>
                <a:gd name="T15" fmla="*/ 0 w 347"/>
                <a:gd name="T16" fmla="*/ 0 h 257"/>
                <a:gd name="T17" fmla="*/ 347 w 347"/>
                <a:gd name="T18" fmla="*/ 257 h 257"/>
              </a:gdLst>
              <a:ahLst/>
              <a:cxnLst>
                <a:cxn ang="T10">
                  <a:pos x="T0" y="T1"/>
                </a:cxn>
                <a:cxn ang="T11">
                  <a:pos x="T2" y="T3"/>
                </a:cxn>
                <a:cxn ang="T12">
                  <a:pos x="T4" y="T5"/>
                </a:cxn>
                <a:cxn ang="T13">
                  <a:pos x="T6" y="T7"/>
                </a:cxn>
                <a:cxn ang="T14">
                  <a:pos x="T8" y="T9"/>
                </a:cxn>
              </a:cxnLst>
              <a:rect l="T15" t="T16" r="T17" b="T18"/>
              <a:pathLst>
                <a:path w="347" h="257">
                  <a:moveTo>
                    <a:pt x="347" y="126"/>
                  </a:moveTo>
                  <a:lnTo>
                    <a:pt x="53" y="257"/>
                  </a:lnTo>
                  <a:lnTo>
                    <a:pt x="0" y="132"/>
                  </a:lnTo>
                  <a:lnTo>
                    <a:pt x="294" y="0"/>
                  </a:lnTo>
                  <a:lnTo>
                    <a:pt x="347" y="126"/>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2" name="Freeform 500"/>
            <p:cNvSpPr>
              <a:spLocks/>
            </p:cNvSpPr>
            <p:nvPr/>
          </p:nvSpPr>
          <p:spPr bwMode="auto">
            <a:xfrm>
              <a:off x="1191" y="311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3" name="Freeform 501"/>
            <p:cNvSpPr>
              <a:spLocks/>
            </p:cNvSpPr>
            <p:nvPr/>
          </p:nvSpPr>
          <p:spPr bwMode="auto">
            <a:xfrm>
              <a:off x="1191" y="311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4" name="Freeform 502"/>
            <p:cNvSpPr>
              <a:spLocks/>
            </p:cNvSpPr>
            <p:nvPr/>
          </p:nvSpPr>
          <p:spPr bwMode="auto">
            <a:xfrm>
              <a:off x="1194" y="3113"/>
              <a:ext cx="6" cy="8"/>
            </a:xfrm>
            <a:custGeom>
              <a:avLst/>
              <a:gdLst>
                <a:gd name="T0" fmla="*/ 0 w 118"/>
                <a:gd name="T1" fmla="*/ 0 h 154"/>
                <a:gd name="T2" fmla="*/ 0 w 118"/>
                <a:gd name="T3" fmla="*/ 0 h 154"/>
                <a:gd name="T4" fmla="*/ 0 w 118"/>
                <a:gd name="T5" fmla="*/ 0 h 154"/>
                <a:gd name="T6" fmla="*/ 0 w 118"/>
                <a:gd name="T7" fmla="*/ 0 h 154"/>
                <a:gd name="T8" fmla="*/ 0 w 118"/>
                <a:gd name="T9" fmla="*/ 0 h 154"/>
                <a:gd name="T10" fmla="*/ 0 w 118"/>
                <a:gd name="T11" fmla="*/ 0 h 154"/>
                <a:gd name="T12" fmla="*/ 0 w 118"/>
                <a:gd name="T13" fmla="*/ 0 h 154"/>
                <a:gd name="T14" fmla="*/ 0 w 118"/>
                <a:gd name="T15" fmla="*/ 0 h 154"/>
                <a:gd name="T16" fmla="*/ 0 w 118"/>
                <a:gd name="T17" fmla="*/ 0 h 154"/>
                <a:gd name="T18" fmla="*/ 0 w 118"/>
                <a:gd name="T19" fmla="*/ 0 h 154"/>
                <a:gd name="T20" fmla="*/ 0 w 118"/>
                <a:gd name="T21" fmla="*/ 0 h 154"/>
                <a:gd name="T22" fmla="*/ 0 w 118"/>
                <a:gd name="T23" fmla="*/ 0 h 154"/>
                <a:gd name="T24" fmla="*/ 0 w 118"/>
                <a:gd name="T25" fmla="*/ 0 h 154"/>
                <a:gd name="T26" fmla="*/ 0 w 118"/>
                <a:gd name="T27" fmla="*/ 0 h 154"/>
                <a:gd name="T28" fmla="*/ 0 w 118"/>
                <a:gd name="T29" fmla="*/ 0 h 154"/>
                <a:gd name="T30" fmla="*/ 0 w 118"/>
                <a:gd name="T31" fmla="*/ 0 h 154"/>
                <a:gd name="T32" fmla="*/ 0 w 118"/>
                <a:gd name="T33" fmla="*/ 0 h 154"/>
                <a:gd name="T34" fmla="*/ 0 w 118"/>
                <a:gd name="T35" fmla="*/ 0 h 154"/>
                <a:gd name="T36" fmla="*/ 0 w 118"/>
                <a:gd name="T37" fmla="*/ 0 h 154"/>
                <a:gd name="T38" fmla="*/ 0 w 118"/>
                <a:gd name="T39" fmla="*/ 0 h 154"/>
                <a:gd name="T40" fmla="*/ 0 w 118"/>
                <a:gd name="T41" fmla="*/ 0 h 154"/>
                <a:gd name="T42" fmla="*/ 0 w 118"/>
                <a:gd name="T43" fmla="*/ 0 h 154"/>
                <a:gd name="T44" fmla="*/ 0 w 118"/>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154"/>
                <a:gd name="T71" fmla="*/ 118 w 118"/>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154">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5" name="Freeform 503"/>
            <p:cNvSpPr>
              <a:spLocks/>
            </p:cNvSpPr>
            <p:nvPr/>
          </p:nvSpPr>
          <p:spPr bwMode="auto">
            <a:xfrm>
              <a:off x="1207" y="3099"/>
              <a:ext cx="13" cy="16"/>
            </a:xfrm>
            <a:custGeom>
              <a:avLst/>
              <a:gdLst>
                <a:gd name="T0" fmla="*/ 0 w 287"/>
                <a:gd name="T1" fmla="*/ 0 h 280"/>
                <a:gd name="T2" fmla="*/ 0 w 287"/>
                <a:gd name="T3" fmla="*/ 0 h 280"/>
                <a:gd name="T4" fmla="*/ 0 w 287"/>
                <a:gd name="T5" fmla="*/ 0 h 280"/>
                <a:gd name="T6" fmla="*/ 0 w 287"/>
                <a:gd name="T7" fmla="*/ 0 h 280"/>
                <a:gd name="T8" fmla="*/ 0 w 287"/>
                <a:gd name="T9" fmla="*/ 0 h 280"/>
                <a:gd name="T10" fmla="*/ 0 60000 65536"/>
                <a:gd name="T11" fmla="*/ 0 60000 65536"/>
                <a:gd name="T12" fmla="*/ 0 60000 65536"/>
                <a:gd name="T13" fmla="*/ 0 60000 65536"/>
                <a:gd name="T14" fmla="*/ 0 60000 65536"/>
                <a:gd name="T15" fmla="*/ 0 w 287"/>
                <a:gd name="T16" fmla="*/ 0 h 280"/>
                <a:gd name="T17" fmla="*/ 287 w 287"/>
                <a:gd name="T18" fmla="*/ 280 h 280"/>
              </a:gdLst>
              <a:ahLst/>
              <a:cxnLst>
                <a:cxn ang="T10">
                  <a:pos x="T0" y="T1"/>
                </a:cxn>
                <a:cxn ang="T11">
                  <a:pos x="T2" y="T3"/>
                </a:cxn>
                <a:cxn ang="T12">
                  <a:pos x="T4" y="T5"/>
                </a:cxn>
                <a:cxn ang="T13">
                  <a:pos x="T6" y="T7"/>
                </a:cxn>
                <a:cxn ang="T14">
                  <a:pos x="T8" y="T9"/>
                </a:cxn>
              </a:cxnLst>
              <a:rect l="T15" t="T16" r="T17" b="T18"/>
              <a:pathLst>
                <a:path w="287" h="280">
                  <a:moveTo>
                    <a:pt x="287" y="186"/>
                  </a:moveTo>
                  <a:lnTo>
                    <a:pt x="78" y="280"/>
                  </a:lnTo>
                  <a:lnTo>
                    <a:pt x="0" y="93"/>
                  </a:lnTo>
                  <a:lnTo>
                    <a:pt x="210" y="0"/>
                  </a:lnTo>
                  <a:lnTo>
                    <a:pt x="287"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6" name="Freeform 504"/>
            <p:cNvSpPr>
              <a:spLocks/>
            </p:cNvSpPr>
            <p:nvPr/>
          </p:nvSpPr>
          <p:spPr bwMode="auto">
            <a:xfrm>
              <a:off x="1209" y="3102"/>
              <a:ext cx="11" cy="12"/>
            </a:xfrm>
            <a:custGeom>
              <a:avLst/>
              <a:gdLst>
                <a:gd name="T0" fmla="*/ 0 w 227"/>
                <a:gd name="T1" fmla="*/ 0 h 203"/>
                <a:gd name="T2" fmla="*/ 0 w 227"/>
                <a:gd name="T3" fmla="*/ 0 h 203"/>
                <a:gd name="T4" fmla="*/ 0 w 227"/>
                <a:gd name="T5" fmla="*/ 0 h 203"/>
                <a:gd name="T6" fmla="*/ 0 w 227"/>
                <a:gd name="T7" fmla="*/ 0 h 203"/>
                <a:gd name="T8" fmla="*/ 0 w 227"/>
                <a:gd name="T9" fmla="*/ 0 h 203"/>
                <a:gd name="T10" fmla="*/ 0 60000 65536"/>
                <a:gd name="T11" fmla="*/ 0 60000 65536"/>
                <a:gd name="T12" fmla="*/ 0 60000 65536"/>
                <a:gd name="T13" fmla="*/ 0 60000 65536"/>
                <a:gd name="T14" fmla="*/ 0 60000 65536"/>
                <a:gd name="T15" fmla="*/ 0 w 227"/>
                <a:gd name="T16" fmla="*/ 0 h 203"/>
                <a:gd name="T17" fmla="*/ 227 w 227"/>
                <a:gd name="T18" fmla="*/ 203 h 203"/>
              </a:gdLst>
              <a:ahLst/>
              <a:cxnLst>
                <a:cxn ang="T10">
                  <a:pos x="T0" y="T1"/>
                </a:cxn>
                <a:cxn ang="T11">
                  <a:pos x="T2" y="T3"/>
                </a:cxn>
                <a:cxn ang="T12">
                  <a:pos x="T4" y="T5"/>
                </a:cxn>
                <a:cxn ang="T13">
                  <a:pos x="T6" y="T7"/>
                </a:cxn>
                <a:cxn ang="T14">
                  <a:pos x="T8" y="T9"/>
                </a:cxn>
              </a:cxnLst>
              <a:rect l="T15" t="T16" r="T17" b="T18"/>
              <a:pathLst>
                <a:path w="227" h="203">
                  <a:moveTo>
                    <a:pt x="227" y="125"/>
                  </a:moveTo>
                  <a:lnTo>
                    <a:pt x="53" y="203"/>
                  </a:lnTo>
                  <a:lnTo>
                    <a:pt x="0" y="78"/>
                  </a:lnTo>
                  <a:lnTo>
                    <a:pt x="175" y="0"/>
                  </a:lnTo>
                  <a:lnTo>
                    <a:pt x="227" y="125"/>
                  </a:lnTo>
                  <a:close/>
                </a:path>
              </a:pathLst>
            </a:custGeom>
            <a:solidFill>
              <a:srgbClr val="BA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7" name="Freeform 505"/>
            <p:cNvSpPr>
              <a:spLocks/>
            </p:cNvSpPr>
            <p:nvPr/>
          </p:nvSpPr>
          <p:spPr bwMode="auto">
            <a:xfrm>
              <a:off x="1209" y="310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8" name="Freeform 506"/>
            <p:cNvSpPr>
              <a:spLocks/>
            </p:cNvSpPr>
            <p:nvPr/>
          </p:nvSpPr>
          <p:spPr bwMode="auto">
            <a:xfrm>
              <a:off x="1209" y="310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09" name="Freeform 507"/>
            <p:cNvSpPr>
              <a:spLocks/>
            </p:cNvSpPr>
            <p:nvPr/>
          </p:nvSpPr>
          <p:spPr bwMode="auto">
            <a:xfrm>
              <a:off x="1212" y="3103"/>
              <a:ext cx="6" cy="8"/>
            </a:xfrm>
            <a:custGeom>
              <a:avLst/>
              <a:gdLst>
                <a:gd name="T0" fmla="*/ 0 w 119"/>
                <a:gd name="T1" fmla="*/ 0 h 154"/>
                <a:gd name="T2" fmla="*/ 0 w 119"/>
                <a:gd name="T3" fmla="*/ 0 h 154"/>
                <a:gd name="T4" fmla="*/ 0 w 119"/>
                <a:gd name="T5" fmla="*/ 0 h 154"/>
                <a:gd name="T6" fmla="*/ 0 w 119"/>
                <a:gd name="T7" fmla="*/ 0 h 154"/>
                <a:gd name="T8" fmla="*/ 0 w 119"/>
                <a:gd name="T9" fmla="*/ 0 h 154"/>
                <a:gd name="T10" fmla="*/ 0 w 119"/>
                <a:gd name="T11" fmla="*/ 0 h 154"/>
                <a:gd name="T12" fmla="*/ 0 w 119"/>
                <a:gd name="T13" fmla="*/ 0 h 154"/>
                <a:gd name="T14" fmla="*/ 0 w 119"/>
                <a:gd name="T15" fmla="*/ 0 h 154"/>
                <a:gd name="T16" fmla="*/ 0 w 119"/>
                <a:gd name="T17" fmla="*/ 0 h 154"/>
                <a:gd name="T18" fmla="*/ 0 w 119"/>
                <a:gd name="T19" fmla="*/ 0 h 154"/>
                <a:gd name="T20" fmla="*/ 0 w 119"/>
                <a:gd name="T21" fmla="*/ 0 h 154"/>
                <a:gd name="T22" fmla="*/ 0 w 119"/>
                <a:gd name="T23" fmla="*/ 0 h 154"/>
                <a:gd name="T24" fmla="*/ 0 w 119"/>
                <a:gd name="T25" fmla="*/ 0 h 154"/>
                <a:gd name="T26" fmla="*/ 0 w 119"/>
                <a:gd name="T27" fmla="*/ 0 h 154"/>
                <a:gd name="T28" fmla="*/ 0 w 119"/>
                <a:gd name="T29" fmla="*/ 0 h 154"/>
                <a:gd name="T30" fmla="*/ 0 w 119"/>
                <a:gd name="T31" fmla="*/ 0 h 154"/>
                <a:gd name="T32" fmla="*/ 0 w 119"/>
                <a:gd name="T33" fmla="*/ 0 h 154"/>
                <a:gd name="T34" fmla="*/ 0 w 119"/>
                <a:gd name="T35" fmla="*/ 0 h 154"/>
                <a:gd name="T36" fmla="*/ 0 w 119"/>
                <a:gd name="T37" fmla="*/ 0 h 154"/>
                <a:gd name="T38" fmla="*/ 0 w 119"/>
                <a:gd name="T39" fmla="*/ 0 h 154"/>
                <a:gd name="T40" fmla="*/ 0 w 119"/>
                <a:gd name="T41" fmla="*/ 0 h 154"/>
                <a:gd name="T42" fmla="*/ 0 w 119"/>
                <a:gd name="T43" fmla="*/ 0 h 154"/>
                <a:gd name="T44" fmla="*/ 0 w 119"/>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4"/>
                <a:gd name="T71" fmla="*/ 119 w 119"/>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4">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0" name="Freeform 508"/>
            <p:cNvSpPr>
              <a:spLocks/>
            </p:cNvSpPr>
            <p:nvPr/>
          </p:nvSpPr>
          <p:spPr bwMode="auto">
            <a:xfrm>
              <a:off x="1232" y="3092"/>
              <a:ext cx="4" cy="6"/>
            </a:xfrm>
            <a:custGeom>
              <a:avLst/>
              <a:gdLst>
                <a:gd name="T0" fmla="*/ 0 w 100"/>
                <a:gd name="T1" fmla="*/ 0 h 104"/>
                <a:gd name="T2" fmla="*/ 0 w 100"/>
                <a:gd name="T3" fmla="*/ 0 h 104"/>
                <a:gd name="T4" fmla="*/ 0 w 100"/>
                <a:gd name="T5" fmla="*/ 0 h 104"/>
                <a:gd name="T6" fmla="*/ 0 w 100"/>
                <a:gd name="T7" fmla="*/ 0 h 104"/>
                <a:gd name="T8" fmla="*/ 0 w 100"/>
                <a:gd name="T9" fmla="*/ 0 h 104"/>
                <a:gd name="T10" fmla="*/ 0 w 100"/>
                <a:gd name="T11" fmla="*/ 0 h 104"/>
                <a:gd name="T12" fmla="*/ 0 w 100"/>
                <a:gd name="T13" fmla="*/ 0 h 104"/>
                <a:gd name="T14" fmla="*/ 0 w 100"/>
                <a:gd name="T15" fmla="*/ 0 h 104"/>
                <a:gd name="T16" fmla="*/ 0 w 100"/>
                <a:gd name="T17" fmla="*/ 0 h 104"/>
                <a:gd name="T18" fmla="*/ 0 w 100"/>
                <a:gd name="T19" fmla="*/ 0 h 104"/>
                <a:gd name="T20" fmla="*/ 0 w 100"/>
                <a:gd name="T21" fmla="*/ 0 h 104"/>
                <a:gd name="T22" fmla="*/ 0 w 100"/>
                <a:gd name="T23" fmla="*/ 0 h 104"/>
                <a:gd name="T24" fmla="*/ 0 w 100"/>
                <a:gd name="T25" fmla="*/ 0 h 104"/>
                <a:gd name="T26" fmla="*/ 0 w 100"/>
                <a:gd name="T27" fmla="*/ 0 h 104"/>
                <a:gd name="T28" fmla="*/ 0 w 100"/>
                <a:gd name="T29" fmla="*/ 0 h 104"/>
                <a:gd name="T30" fmla="*/ 0 w 100"/>
                <a:gd name="T31" fmla="*/ 0 h 104"/>
                <a:gd name="T32" fmla="*/ 0 w 100"/>
                <a:gd name="T33" fmla="*/ 0 h 104"/>
                <a:gd name="T34" fmla="*/ 0 w 100"/>
                <a:gd name="T35" fmla="*/ 0 h 104"/>
                <a:gd name="T36" fmla="*/ 0 w 100"/>
                <a:gd name="T37" fmla="*/ 0 h 104"/>
                <a:gd name="T38" fmla="*/ 0 w 100"/>
                <a:gd name="T39" fmla="*/ 0 h 104"/>
                <a:gd name="T40" fmla="*/ 0 w 100"/>
                <a:gd name="T41" fmla="*/ 0 h 104"/>
                <a:gd name="T42" fmla="*/ 0 w 100"/>
                <a:gd name="T43" fmla="*/ 0 h 104"/>
                <a:gd name="T44" fmla="*/ 0 w 100"/>
                <a:gd name="T45" fmla="*/ 0 h 104"/>
                <a:gd name="T46" fmla="*/ 0 w 100"/>
                <a:gd name="T47" fmla="*/ 0 h 104"/>
                <a:gd name="T48" fmla="*/ 0 w 100"/>
                <a:gd name="T49" fmla="*/ 0 h 104"/>
                <a:gd name="T50" fmla="*/ 0 w 100"/>
                <a:gd name="T51" fmla="*/ 0 h 104"/>
                <a:gd name="T52" fmla="*/ 0 w 100"/>
                <a:gd name="T53" fmla="*/ 0 h 104"/>
                <a:gd name="T54" fmla="*/ 0 w 100"/>
                <a:gd name="T55" fmla="*/ 0 h 104"/>
                <a:gd name="T56" fmla="*/ 0 w 100"/>
                <a:gd name="T57" fmla="*/ 0 h 104"/>
                <a:gd name="T58" fmla="*/ 0 w 100"/>
                <a:gd name="T59" fmla="*/ 0 h 104"/>
                <a:gd name="T60" fmla="*/ 0 w 100"/>
                <a:gd name="T61" fmla="*/ 0 h 104"/>
                <a:gd name="T62" fmla="*/ 0 w 100"/>
                <a:gd name="T63" fmla="*/ 0 h 104"/>
                <a:gd name="T64" fmla="*/ 0 w 10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1" name="Freeform 509"/>
            <p:cNvSpPr>
              <a:spLocks/>
            </p:cNvSpPr>
            <p:nvPr/>
          </p:nvSpPr>
          <p:spPr bwMode="auto">
            <a:xfrm>
              <a:off x="1163" y="3131"/>
              <a:ext cx="5" cy="5"/>
            </a:xfrm>
            <a:custGeom>
              <a:avLst/>
              <a:gdLst>
                <a:gd name="T0" fmla="*/ 0 w 100"/>
                <a:gd name="T1" fmla="*/ 0 h 103"/>
                <a:gd name="T2" fmla="*/ 0 w 100"/>
                <a:gd name="T3" fmla="*/ 0 h 103"/>
                <a:gd name="T4" fmla="*/ 0 w 100"/>
                <a:gd name="T5" fmla="*/ 0 h 103"/>
                <a:gd name="T6" fmla="*/ 0 w 100"/>
                <a:gd name="T7" fmla="*/ 0 h 103"/>
                <a:gd name="T8" fmla="*/ 0 w 100"/>
                <a:gd name="T9" fmla="*/ 0 h 103"/>
                <a:gd name="T10" fmla="*/ 0 w 100"/>
                <a:gd name="T11" fmla="*/ 0 h 103"/>
                <a:gd name="T12" fmla="*/ 0 w 100"/>
                <a:gd name="T13" fmla="*/ 0 h 103"/>
                <a:gd name="T14" fmla="*/ 0 w 100"/>
                <a:gd name="T15" fmla="*/ 0 h 103"/>
                <a:gd name="T16" fmla="*/ 0 w 100"/>
                <a:gd name="T17" fmla="*/ 0 h 103"/>
                <a:gd name="T18" fmla="*/ 0 w 100"/>
                <a:gd name="T19" fmla="*/ 0 h 103"/>
                <a:gd name="T20" fmla="*/ 0 w 100"/>
                <a:gd name="T21" fmla="*/ 0 h 103"/>
                <a:gd name="T22" fmla="*/ 0 w 100"/>
                <a:gd name="T23" fmla="*/ 0 h 103"/>
                <a:gd name="T24" fmla="*/ 0 w 100"/>
                <a:gd name="T25" fmla="*/ 0 h 103"/>
                <a:gd name="T26" fmla="*/ 0 w 100"/>
                <a:gd name="T27" fmla="*/ 0 h 103"/>
                <a:gd name="T28" fmla="*/ 0 w 100"/>
                <a:gd name="T29" fmla="*/ 0 h 103"/>
                <a:gd name="T30" fmla="*/ 0 w 100"/>
                <a:gd name="T31" fmla="*/ 0 h 103"/>
                <a:gd name="T32" fmla="*/ 0 w 100"/>
                <a:gd name="T33" fmla="*/ 0 h 103"/>
                <a:gd name="T34" fmla="*/ 0 w 100"/>
                <a:gd name="T35" fmla="*/ 0 h 103"/>
                <a:gd name="T36" fmla="*/ 0 w 100"/>
                <a:gd name="T37" fmla="*/ 0 h 103"/>
                <a:gd name="T38" fmla="*/ 0 w 100"/>
                <a:gd name="T39" fmla="*/ 0 h 103"/>
                <a:gd name="T40" fmla="*/ 0 w 100"/>
                <a:gd name="T41" fmla="*/ 0 h 103"/>
                <a:gd name="T42" fmla="*/ 0 w 100"/>
                <a:gd name="T43" fmla="*/ 0 h 103"/>
                <a:gd name="T44" fmla="*/ 0 w 100"/>
                <a:gd name="T45" fmla="*/ 0 h 103"/>
                <a:gd name="T46" fmla="*/ 0 w 100"/>
                <a:gd name="T47" fmla="*/ 0 h 103"/>
                <a:gd name="T48" fmla="*/ 0 w 100"/>
                <a:gd name="T49" fmla="*/ 0 h 103"/>
                <a:gd name="T50" fmla="*/ 0 w 100"/>
                <a:gd name="T51" fmla="*/ 0 h 103"/>
                <a:gd name="T52" fmla="*/ 0 w 100"/>
                <a:gd name="T53" fmla="*/ 0 h 103"/>
                <a:gd name="T54" fmla="*/ 0 w 100"/>
                <a:gd name="T55" fmla="*/ 0 h 103"/>
                <a:gd name="T56" fmla="*/ 0 w 100"/>
                <a:gd name="T57" fmla="*/ 0 h 103"/>
                <a:gd name="T58" fmla="*/ 0 w 100"/>
                <a:gd name="T59" fmla="*/ 0 h 103"/>
                <a:gd name="T60" fmla="*/ 0 w 100"/>
                <a:gd name="T61" fmla="*/ 0 h 103"/>
                <a:gd name="T62" fmla="*/ 0 w 100"/>
                <a:gd name="T63" fmla="*/ 0 h 103"/>
                <a:gd name="T64" fmla="*/ 0 w 100"/>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3"/>
                <a:gd name="T101" fmla="*/ 100 w 100"/>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3">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2" name="Freeform 510"/>
            <p:cNvSpPr>
              <a:spLocks/>
            </p:cNvSpPr>
            <p:nvPr/>
          </p:nvSpPr>
          <p:spPr bwMode="auto">
            <a:xfrm>
              <a:off x="1234" y="3094"/>
              <a:ext cx="2" cy="3"/>
            </a:xfrm>
            <a:custGeom>
              <a:avLst/>
              <a:gdLst>
                <a:gd name="T0" fmla="*/ 0 w 55"/>
                <a:gd name="T1" fmla="*/ 0 h 57"/>
                <a:gd name="T2" fmla="*/ 0 w 55"/>
                <a:gd name="T3" fmla="*/ 0 h 57"/>
                <a:gd name="T4" fmla="*/ 0 w 55"/>
                <a:gd name="T5" fmla="*/ 0 h 57"/>
                <a:gd name="T6" fmla="*/ 0 w 55"/>
                <a:gd name="T7" fmla="*/ 0 h 57"/>
                <a:gd name="T8" fmla="*/ 0 w 55"/>
                <a:gd name="T9" fmla="*/ 0 h 57"/>
                <a:gd name="T10" fmla="*/ 0 w 55"/>
                <a:gd name="T11" fmla="*/ 0 h 57"/>
                <a:gd name="T12" fmla="*/ 0 w 55"/>
                <a:gd name="T13" fmla="*/ 0 h 57"/>
                <a:gd name="T14" fmla="*/ 0 w 55"/>
                <a:gd name="T15" fmla="*/ 0 h 57"/>
                <a:gd name="T16" fmla="*/ 0 w 55"/>
                <a:gd name="T17" fmla="*/ 0 h 57"/>
                <a:gd name="T18" fmla="*/ 0 w 55"/>
                <a:gd name="T19" fmla="*/ 0 h 57"/>
                <a:gd name="T20" fmla="*/ 0 w 55"/>
                <a:gd name="T21" fmla="*/ 0 h 57"/>
                <a:gd name="T22" fmla="*/ 0 w 55"/>
                <a:gd name="T23" fmla="*/ 0 h 57"/>
                <a:gd name="T24" fmla="*/ 0 w 55"/>
                <a:gd name="T25" fmla="*/ 0 h 57"/>
                <a:gd name="T26" fmla="*/ 0 w 55"/>
                <a:gd name="T27" fmla="*/ 0 h 57"/>
                <a:gd name="T28" fmla="*/ 0 w 55"/>
                <a:gd name="T29" fmla="*/ 0 h 57"/>
                <a:gd name="T30" fmla="*/ 0 w 55"/>
                <a:gd name="T31" fmla="*/ 0 h 57"/>
                <a:gd name="T32" fmla="*/ 0 w 55"/>
                <a:gd name="T33" fmla="*/ 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3" name="Freeform 511"/>
            <p:cNvSpPr>
              <a:spLocks/>
            </p:cNvSpPr>
            <p:nvPr/>
          </p:nvSpPr>
          <p:spPr bwMode="auto">
            <a:xfrm>
              <a:off x="1165" y="3133"/>
              <a:ext cx="2" cy="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w 55"/>
                <a:gd name="T27" fmla="*/ 0 h 56"/>
                <a:gd name="T28" fmla="*/ 0 w 55"/>
                <a:gd name="T29" fmla="*/ 0 h 56"/>
                <a:gd name="T30" fmla="*/ 0 w 55"/>
                <a:gd name="T31" fmla="*/ 0 h 56"/>
                <a:gd name="T32" fmla="*/ 0 w 55"/>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6"/>
                <a:gd name="T53" fmla="*/ 55 w 55"/>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6">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4" name="Freeform 512"/>
            <p:cNvSpPr>
              <a:spLocks/>
            </p:cNvSpPr>
            <p:nvPr/>
          </p:nvSpPr>
          <p:spPr bwMode="auto">
            <a:xfrm>
              <a:off x="1177" y="3076"/>
              <a:ext cx="29" cy="29"/>
            </a:xfrm>
            <a:custGeom>
              <a:avLst/>
              <a:gdLst>
                <a:gd name="T0" fmla="*/ 0 w 624"/>
                <a:gd name="T1" fmla="*/ 0 h 522"/>
                <a:gd name="T2" fmla="*/ 0 w 624"/>
                <a:gd name="T3" fmla="*/ 0 h 522"/>
                <a:gd name="T4" fmla="*/ 0 w 624"/>
                <a:gd name="T5" fmla="*/ 0 h 522"/>
                <a:gd name="T6" fmla="*/ 0 w 624"/>
                <a:gd name="T7" fmla="*/ 0 h 522"/>
                <a:gd name="T8" fmla="*/ 0 w 624"/>
                <a:gd name="T9" fmla="*/ 0 h 522"/>
                <a:gd name="T10" fmla="*/ 0 60000 65536"/>
                <a:gd name="T11" fmla="*/ 0 60000 65536"/>
                <a:gd name="T12" fmla="*/ 0 60000 65536"/>
                <a:gd name="T13" fmla="*/ 0 60000 65536"/>
                <a:gd name="T14" fmla="*/ 0 60000 65536"/>
                <a:gd name="T15" fmla="*/ 0 w 624"/>
                <a:gd name="T16" fmla="*/ 0 h 522"/>
                <a:gd name="T17" fmla="*/ 624 w 624"/>
                <a:gd name="T18" fmla="*/ 522 h 522"/>
              </a:gdLst>
              <a:ahLst/>
              <a:cxnLst>
                <a:cxn ang="T10">
                  <a:pos x="T0" y="T1"/>
                </a:cxn>
                <a:cxn ang="T11">
                  <a:pos x="T2" y="T3"/>
                </a:cxn>
                <a:cxn ang="T12">
                  <a:pos x="T4" y="T5"/>
                </a:cxn>
                <a:cxn ang="T13">
                  <a:pos x="T6" y="T7"/>
                </a:cxn>
                <a:cxn ang="T14">
                  <a:pos x="T8" y="T9"/>
                </a:cxn>
              </a:cxnLst>
              <a:rect l="T15" t="T16" r="T17" b="T18"/>
              <a:pathLst>
                <a:path w="624" h="522">
                  <a:moveTo>
                    <a:pt x="498" y="0"/>
                  </a:moveTo>
                  <a:lnTo>
                    <a:pt x="0" y="222"/>
                  </a:lnTo>
                  <a:lnTo>
                    <a:pt x="125" y="522"/>
                  </a:lnTo>
                  <a:lnTo>
                    <a:pt x="624" y="301"/>
                  </a:lnTo>
                  <a:lnTo>
                    <a:pt x="498" y="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5" name="Freeform 513"/>
            <p:cNvSpPr>
              <a:spLocks/>
            </p:cNvSpPr>
            <p:nvPr/>
          </p:nvSpPr>
          <p:spPr bwMode="auto">
            <a:xfrm>
              <a:off x="1178" y="3077"/>
              <a:ext cx="27" cy="27"/>
            </a:xfrm>
            <a:custGeom>
              <a:avLst/>
              <a:gdLst>
                <a:gd name="T0" fmla="*/ 0 w 589"/>
                <a:gd name="T1" fmla="*/ 0 h 484"/>
                <a:gd name="T2" fmla="*/ 0 w 589"/>
                <a:gd name="T3" fmla="*/ 0 h 484"/>
                <a:gd name="T4" fmla="*/ 0 w 589"/>
                <a:gd name="T5" fmla="*/ 0 h 484"/>
                <a:gd name="T6" fmla="*/ 0 w 589"/>
                <a:gd name="T7" fmla="*/ 0 h 484"/>
                <a:gd name="T8" fmla="*/ 0 w 589"/>
                <a:gd name="T9" fmla="*/ 0 h 484"/>
                <a:gd name="T10" fmla="*/ 0 60000 65536"/>
                <a:gd name="T11" fmla="*/ 0 60000 65536"/>
                <a:gd name="T12" fmla="*/ 0 60000 65536"/>
                <a:gd name="T13" fmla="*/ 0 60000 65536"/>
                <a:gd name="T14" fmla="*/ 0 60000 65536"/>
                <a:gd name="T15" fmla="*/ 0 w 589"/>
                <a:gd name="T16" fmla="*/ 0 h 484"/>
                <a:gd name="T17" fmla="*/ 589 w 589"/>
                <a:gd name="T18" fmla="*/ 484 h 484"/>
              </a:gdLst>
              <a:ahLst/>
              <a:cxnLst>
                <a:cxn ang="T10">
                  <a:pos x="T0" y="T1"/>
                </a:cxn>
                <a:cxn ang="T11">
                  <a:pos x="T2" y="T3"/>
                </a:cxn>
                <a:cxn ang="T12">
                  <a:pos x="T4" y="T5"/>
                </a:cxn>
                <a:cxn ang="T13">
                  <a:pos x="T6" y="T7"/>
                </a:cxn>
                <a:cxn ang="T14">
                  <a:pos x="T8" y="T9"/>
                </a:cxn>
              </a:cxnLst>
              <a:rect l="T15" t="T16" r="T17" b="T18"/>
              <a:pathLst>
                <a:path w="589" h="484">
                  <a:moveTo>
                    <a:pt x="474" y="0"/>
                  </a:moveTo>
                  <a:lnTo>
                    <a:pt x="0" y="211"/>
                  </a:lnTo>
                  <a:lnTo>
                    <a:pt x="114" y="484"/>
                  </a:lnTo>
                  <a:lnTo>
                    <a:pt x="589" y="273"/>
                  </a:lnTo>
                  <a:lnTo>
                    <a:pt x="474" y="0"/>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6" name="Freeform 514"/>
            <p:cNvSpPr>
              <a:spLocks/>
            </p:cNvSpPr>
            <p:nvPr/>
          </p:nvSpPr>
          <p:spPr bwMode="auto">
            <a:xfrm>
              <a:off x="1178" y="3078"/>
              <a:ext cx="27" cy="26"/>
            </a:xfrm>
            <a:custGeom>
              <a:avLst/>
              <a:gdLst>
                <a:gd name="T0" fmla="*/ 0 w 583"/>
                <a:gd name="T1" fmla="*/ 0 h 471"/>
                <a:gd name="T2" fmla="*/ 0 w 583"/>
                <a:gd name="T3" fmla="*/ 0 h 471"/>
                <a:gd name="T4" fmla="*/ 0 w 583"/>
                <a:gd name="T5" fmla="*/ 0 h 471"/>
                <a:gd name="T6" fmla="*/ 0 w 583"/>
                <a:gd name="T7" fmla="*/ 0 h 471"/>
                <a:gd name="T8" fmla="*/ 0 w 583"/>
                <a:gd name="T9" fmla="*/ 0 h 471"/>
                <a:gd name="T10" fmla="*/ 0 60000 65536"/>
                <a:gd name="T11" fmla="*/ 0 60000 65536"/>
                <a:gd name="T12" fmla="*/ 0 60000 65536"/>
                <a:gd name="T13" fmla="*/ 0 60000 65536"/>
                <a:gd name="T14" fmla="*/ 0 60000 65536"/>
                <a:gd name="T15" fmla="*/ 0 w 583"/>
                <a:gd name="T16" fmla="*/ 0 h 471"/>
                <a:gd name="T17" fmla="*/ 583 w 583"/>
                <a:gd name="T18" fmla="*/ 471 h 471"/>
              </a:gdLst>
              <a:ahLst/>
              <a:cxnLst>
                <a:cxn ang="T10">
                  <a:pos x="T0" y="T1"/>
                </a:cxn>
                <a:cxn ang="T11">
                  <a:pos x="T2" y="T3"/>
                </a:cxn>
                <a:cxn ang="T12">
                  <a:pos x="T4" y="T5"/>
                </a:cxn>
                <a:cxn ang="T13">
                  <a:pos x="T6" y="T7"/>
                </a:cxn>
                <a:cxn ang="T14">
                  <a:pos x="T8" y="T9"/>
                </a:cxn>
              </a:cxnLst>
              <a:rect l="T15" t="T16" r="T17" b="T18"/>
              <a:pathLst>
                <a:path w="583" h="471">
                  <a:moveTo>
                    <a:pt x="473" y="0"/>
                  </a:moveTo>
                  <a:lnTo>
                    <a:pt x="0" y="211"/>
                  </a:lnTo>
                  <a:lnTo>
                    <a:pt x="108" y="471"/>
                  </a:lnTo>
                  <a:lnTo>
                    <a:pt x="583" y="260"/>
                  </a:lnTo>
                  <a:lnTo>
                    <a:pt x="473" y="0"/>
                  </a:lnTo>
                  <a:close/>
                </a:path>
              </a:pathLst>
            </a:custGeom>
            <a:solidFill>
              <a:srgbClr val="87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7" name="Freeform 515"/>
            <p:cNvSpPr>
              <a:spLocks/>
            </p:cNvSpPr>
            <p:nvPr/>
          </p:nvSpPr>
          <p:spPr bwMode="auto">
            <a:xfrm>
              <a:off x="1191" y="3082"/>
              <a:ext cx="10" cy="13"/>
            </a:xfrm>
            <a:custGeom>
              <a:avLst/>
              <a:gdLst>
                <a:gd name="T0" fmla="*/ 0 w 227"/>
                <a:gd name="T1" fmla="*/ 0 h 234"/>
                <a:gd name="T2" fmla="*/ 0 w 227"/>
                <a:gd name="T3" fmla="*/ 0 h 234"/>
                <a:gd name="T4" fmla="*/ 0 w 227"/>
                <a:gd name="T5" fmla="*/ 0 h 234"/>
                <a:gd name="T6" fmla="*/ 0 w 227"/>
                <a:gd name="T7" fmla="*/ 0 h 234"/>
                <a:gd name="T8" fmla="*/ 0 w 227"/>
                <a:gd name="T9" fmla="*/ 0 h 234"/>
                <a:gd name="T10" fmla="*/ 0 w 227"/>
                <a:gd name="T11" fmla="*/ 0 h 234"/>
                <a:gd name="T12" fmla="*/ 0 w 227"/>
                <a:gd name="T13" fmla="*/ 0 h 234"/>
                <a:gd name="T14" fmla="*/ 0 w 227"/>
                <a:gd name="T15" fmla="*/ 0 h 234"/>
                <a:gd name="T16" fmla="*/ 0 w 227"/>
                <a:gd name="T17" fmla="*/ 0 h 234"/>
                <a:gd name="T18" fmla="*/ 0 w 227"/>
                <a:gd name="T19" fmla="*/ 0 h 234"/>
                <a:gd name="T20" fmla="*/ 0 w 227"/>
                <a:gd name="T21" fmla="*/ 0 h 234"/>
                <a:gd name="T22" fmla="*/ 0 w 227"/>
                <a:gd name="T23" fmla="*/ 0 h 234"/>
                <a:gd name="T24" fmla="*/ 0 w 227"/>
                <a:gd name="T25" fmla="*/ 0 h 234"/>
                <a:gd name="T26" fmla="*/ 0 w 227"/>
                <a:gd name="T27" fmla="*/ 0 h 234"/>
                <a:gd name="T28" fmla="*/ 0 w 227"/>
                <a:gd name="T29" fmla="*/ 0 h 234"/>
                <a:gd name="T30" fmla="*/ 0 w 227"/>
                <a:gd name="T31" fmla="*/ 0 h 234"/>
                <a:gd name="T32" fmla="*/ 0 w 227"/>
                <a:gd name="T33" fmla="*/ 0 h 234"/>
                <a:gd name="T34" fmla="*/ 0 w 227"/>
                <a:gd name="T35" fmla="*/ 0 h 234"/>
                <a:gd name="T36" fmla="*/ 0 w 227"/>
                <a:gd name="T37" fmla="*/ 0 h 234"/>
                <a:gd name="T38" fmla="*/ 0 w 227"/>
                <a:gd name="T39" fmla="*/ 0 h 234"/>
                <a:gd name="T40" fmla="*/ 0 w 227"/>
                <a:gd name="T41" fmla="*/ 0 h 234"/>
                <a:gd name="T42" fmla="*/ 0 w 227"/>
                <a:gd name="T43" fmla="*/ 0 h 234"/>
                <a:gd name="T44" fmla="*/ 0 w 227"/>
                <a:gd name="T45" fmla="*/ 0 h 234"/>
                <a:gd name="T46" fmla="*/ 0 w 227"/>
                <a:gd name="T47" fmla="*/ 0 h 234"/>
                <a:gd name="T48" fmla="*/ 0 w 227"/>
                <a:gd name="T49" fmla="*/ 0 h 234"/>
                <a:gd name="T50" fmla="*/ 0 w 227"/>
                <a:gd name="T51" fmla="*/ 0 h 234"/>
                <a:gd name="T52" fmla="*/ 0 w 227"/>
                <a:gd name="T53" fmla="*/ 0 h 234"/>
                <a:gd name="T54" fmla="*/ 0 w 227"/>
                <a:gd name="T55" fmla="*/ 0 h 234"/>
                <a:gd name="T56" fmla="*/ 0 w 227"/>
                <a:gd name="T57" fmla="*/ 0 h 234"/>
                <a:gd name="T58" fmla="*/ 0 w 227"/>
                <a:gd name="T59" fmla="*/ 0 h 234"/>
                <a:gd name="T60" fmla="*/ 0 w 227"/>
                <a:gd name="T61" fmla="*/ 0 h 234"/>
                <a:gd name="T62" fmla="*/ 0 w 227"/>
                <a:gd name="T63" fmla="*/ 0 h 234"/>
                <a:gd name="T64" fmla="*/ 0 w 227"/>
                <a:gd name="T65" fmla="*/ 0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234"/>
                <a:gd name="T101" fmla="*/ 227 w 227"/>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234">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8" name="Freeform 516"/>
            <p:cNvSpPr>
              <a:spLocks/>
            </p:cNvSpPr>
            <p:nvPr/>
          </p:nvSpPr>
          <p:spPr bwMode="auto">
            <a:xfrm>
              <a:off x="1191" y="3082"/>
              <a:ext cx="10" cy="12"/>
            </a:xfrm>
            <a:custGeom>
              <a:avLst/>
              <a:gdLst>
                <a:gd name="T0" fmla="*/ 0 w 208"/>
                <a:gd name="T1" fmla="*/ 0 h 214"/>
                <a:gd name="T2" fmla="*/ 0 w 208"/>
                <a:gd name="T3" fmla="*/ 0 h 214"/>
                <a:gd name="T4" fmla="*/ 0 w 208"/>
                <a:gd name="T5" fmla="*/ 0 h 214"/>
                <a:gd name="T6" fmla="*/ 0 w 208"/>
                <a:gd name="T7" fmla="*/ 0 h 214"/>
                <a:gd name="T8" fmla="*/ 0 w 208"/>
                <a:gd name="T9" fmla="*/ 0 h 214"/>
                <a:gd name="T10" fmla="*/ 0 w 208"/>
                <a:gd name="T11" fmla="*/ 0 h 214"/>
                <a:gd name="T12" fmla="*/ 0 w 208"/>
                <a:gd name="T13" fmla="*/ 0 h 214"/>
                <a:gd name="T14" fmla="*/ 0 w 208"/>
                <a:gd name="T15" fmla="*/ 0 h 214"/>
                <a:gd name="T16" fmla="*/ 0 w 208"/>
                <a:gd name="T17" fmla="*/ 0 h 214"/>
                <a:gd name="T18" fmla="*/ 0 w 208"/>
                <a:gd name="T19" fmla="*/ 0 h 214"/>
                <a:gd name="T20" fmla="*/ 0 w 208"/>
                <a:gd name="T21" fmla="*/ 0 h 214"/>
                <a:gd name="T22" fmla="*/ 0 w 208"/>
                <a:gd name="T23" fmla="*/ 0 h 214"/>
                <a:gd name="T24" fmla="*/ 0 w 208"/>
                <a:gd name="T25" fmla="*/ 0 h 214"/>
                <a:gd name="T26" fmla="*/ 0 w 208"/>
                <a:gd name="T27" fmla="*/ 0 h 214"/>
                <a:gd name="T28" fmla="*/ 0 w 208"/>
                <a:gd name="T29" fmla="*/ 0 h 214"/>
                <a:gd name="T30" fmla="*/ 0 w 208"/>
                <a:gd name="T31" fmla="*/ 0 h 214"/>
                <a:gd name="T32" fmla="*/ 0 w 208"/>
                <a:gd name="T33" fmla="*/ 0 h 214"/>
                <a:gd name="T34" fmla="*/ 0 w 208"/>
                <a:gd name="T35" fmla="*/ 0 h 214"/>
                <a:gd name="T36" fmla="*/ 0 w 208"/>
                <a:gd name="T37" fmla="*/ 0 h 214"/>
                <a:gd name="T38" fmla="*/ 0 w 208"/>
                <a:gd name="T39" fmla="*/ 0 h 214"/>
                <a:gd name="T40" fmla="*/ 0 w 208"/>
                <a:gd name="T41" fmla="*/ 0 h 214"/>
                <a:gd name="T42" fmla="*/ 0 w 208"/>
                <a:gd name="T43" fmla="*/ 0 h 214"/>
                <a:gd name="T44" fmla="*/ 0 w 208"/>
                <a:gd name="T45" fmla="*/ 0 h 214"/>
                <a:gd name="T46" fmla="*/ 0 w 208"/>
                <a:gd name="T47" fmla="*/ 0 h 214"/>
                <a:gd name="T48" fmla="*/ 0 w 208"/>
                <a:gd name="T49" fmla="*/ 0 h 214"/>
                <a:gd name="T50" fmla="*/ 0 w 208"/>
                <a:gd name="T51" fmla="*/ 0 h 214"/>
                <a:gd name="T52" fmla="*/ 0 w 208"/>
                <a:gd name="T53" fmla="*/ 0 h 214"/>
                <a:gd name="T54" fmla="*/ 0 w 208"/>
                <a:gd name="T55" fmla="*/ 0 h 214"/>
                <a:gd name="T56" fmla="*/ 0 w 208"/>
                <a:gd name="T57" fmla="*/ 0 h 214"/>
                <a:gd name="T58" fmla="*/ 0 w 208"/>
                <a:gd name="T59" fmla="*/ 0 h 214"/>
                <a:gd name="T60" fmla="*/ 0 w 208"/>
                <a:gd name="T61" fmla="*/ 0 h 214"/>
                <a:gd name="T62" fmla="*/ 0 w 208"/>
                <a:gd name="T63" fmla="*/ 0 h 214"/>
                <a:gd name="T64" fmla="*/ 0 w 208"/>
                <a:gd name="T65" fmla="*/ 0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214"/>
                <a:gd name="T101" fmla="*/ 208 w 208"/>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214">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19" name="Freeform 517"/>
            <p:cNvSpPr>
              <a:spLocks/>
            </p:cNvSpPr>
            <p:nvPr/>
          </p:nvSpPr>
          <p:spPr bwMode="auto">
            <a:xfrm>
              <a:off x="1192" y="3083"/>
              <a:ext cx="8" cy="10"/>
            </a:xfrm>
            <a:custGeom>
              <a:avLst/>
              <a:gdLst>
                <a:gd name="T0" fmla="*/ 0 w 189"/>
                <a:gd name="T1" fmla="*/ 0 h 194"/>
                <a:gd name="T2" fmla="*/ 0 w 189"/>
                <a:gd name="T3" fmla="*/ 0 h 194"/>
                <a:gd name="T4" fmla="*/ 0 w 189"/>
                <a:gd name="T5" fmla="*/ 0 h 194"/>
                <a:gd name="T6" fmla="*/ 0 w 189"/>
                <a:gd name="T7" fmla="*/ 0 h 194"/>
                <a:gd name="T8" fmla="*/ 0 w 189"/>
                <a:gd name="T9" fmla="*/ 0 h 194"/>
                <a:gd name="T10" fmla="*/ 0 w 189"/>
                <a:gd name="T11" fmla="*/ 0 h 194"/>
                <a:gd name="T12" fmla="*/ 0 w 189"/>
                <a:gd name="T13" fmla="*/ 0 h 194"/>
                <a:gd name="T14" fmla="*/ 0 w 189"/>
                <a:gd name="T15" fmla="*/ 0 h 194"/>
                <a:gd name="T16" fmla="*/ 0 w 189"/>
                <a:gd name="T17" fmla="*/ 0 h 194"/>
                <a:gd name="T18" fmla="*/ 0 w 189"/>
                <a:gd name="T19" fmla="*/ 0 h 194"/>
                <a:gd name="T20" fmla="*/ 0 w 189"/>
                <a:gd name="T21" fmla="*/ 0 h 194"/>
                <a:gd name="T22" fmla="*/ 0 w 189"/>
                <a:gd name="T23" fmla="*/ 0 h 194"/>
                <a:gd name="T24" fmla="*/ 0 w 189"/>
                <a:gd name="T25" fmla="*/ 0 h 194"/>
                <a:gd name="T26" fmla="*/ 0 w 189"/>
                <a:gd name="T27" fmla="*/ 0 h 194"/>
                <a:gd name="T28" fmla="*/ 0 w 189"/>
                <a:gd name="T29" fmla="*/ 0 h 194"/>
                <a:gd name="T30" fmla="*/ 0 w 189"/>
                <a:gd name="T31" fmla="*/ 0 h 194"/>
                <a:gd name="T32" fmla="*/ 0 w 189"/>
                <a:gd name="T33" fmla="*/ 0 h 194"/>
                <a:gd name="T34" fmla="*/ 0 w 189"/>
                <a:gd name="T35" fmla="*/ 0 h 194"/>
                <a:gd name="T36" fmla="*/ 0 w 189"/>
                <a:gd name="T37" fmla="*/ 0 h 194"/>
                <a:gd name="T38" fmla="*/ 0 w 189"/>
                <a:gd name="T39" fmla="*/ 0 h 194"/>
                <a:gd name="T40" fmla="*/ 0 w 189"/>
                <a:gd name="T41" fmla="*/ 0 h 194"/>
                <a:gd name="T42" fmla="*/ 0 w 189"/>
                <a:gd name="T43" fmla="*/ 0 h 194"/>
                <a:gd name="T44" fmla="*/ 0 w 189"/>
                <a:gd name="T45" fmla="*/ 0 h 194"/>
                <a:gd name="T46" fmla="*/ 0 w 189"/>
                <a:gd name="T47" fmla="*/ 0 h 194"/>
                <a:gd name="T48" fmla="*/ 0 w 189"/>
                <a:gd name="T49" fmla="*/ 0 h 194"/>
                <a:gd name="T50" fmla="*/ 0 w 189"/>
                <a:gd name="T51" fmla="*/ 0 h 194"/>
                <a:gd name="T52" fmla="*/ 0 w 189"/>
                <a:gd name="T53" fmla="*/ 0 h 194"/>
                <a:gd name="T54" fmla="*/ 0 w 189"/>
                <a:gd name="T55" fmla="*/ 0 h 194"/>
                <a:gd name="T56" fmla="*/ 0 w 189"/>
                <a:gd name="T57" fmla="*/ 0 h 194"/>
                <a:gd name="T58" fmla="*/ 0 w 189"/>
                <a:gd name="T59" fmla="*/ 0 h 194"/>
                <a:gd name="T60" fmla="*/ 0 w 189"/>
                <a:gd name="T61" fmla="*/ 0 h 194"/>
                <a:gd name="T62" fmla="*/ 0 w 189"/>
                <a:gd name="T63" fmla="*/ 0 h 194"/>
                <a:gd name="T64" fmla="*/ 0 w 189"/>
                <a:gd name="T65" fmla="*/ 0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194"/>
                <a:gd name="T101" fmla="*/ 189 w 18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194">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0" name="Freeform 518"/>
            <p:cNvSpPr>
              <a:spLocks/>
            </p:cNvSpPr>
            <p:nvPr/>
          </p:nvSpPr>
          <p:spPr bwMode="auto">
            <a:xfrm>
              <a:off x="1192" y="3083"/>
              <a:ext cx="8" cy="10"/>
            </a:xfrm>
            <a:custGeom>
              <a:avLst/>
              <a:gdLst>
                <a:gd name="T0" fmla="*/ 0 w 171"/>
                <a:gd name="T1" fmla="*/ 0 h 177"/>
                <a:gd name="T2" fmla="*/ 0 w 171"/>
                <a:gd name="T3" fmla="*/ 0 h 177"/>
                <a:gd name="T4" fmla="*/ 0 w 171"/>
                <a:gd name="T5" fmla="*/ 0 h 177"/>
                <a:gd name="T6" fmla="*/ 0 w 171"/>
                <a:gd name="T7" fmla="*/ 0 h 177"/>
                <a:gd name="T8" fmla="*/ 0 w 171"/>
                <a:gd name="T9" fmla="*/ 0 h 177"/>
                <a:gd name="T10" fmla="*/ 0 w 171"/>
                <a:gd name="T11" fmla="*/ 0 h 177"/>
                <a:gd name="T12" fmla="*/ 0 w 171"/>
                <a:gd name="T13" fmla="*/ 0 h 177"/>
                <a:gd name="T14" fmla="*/ 0 w 171"/>
                <a:gd name="T15" fmla="*/ 0 h 177"/>
                <a:gd name="T16" fmla="*/ 0 w 171"/>
                <a:gd name="T17" fmla="*/ 0 h 177"/>
                <a:gd name="T18" fmla="*/ 0 w 171"/>
                <a:gd name="T19" fmla="*/ 0 h 177"/>
                <a:gd name="T20" fmla="*/ 0 w 171"/>
                <a:gd name="T21" fmla="*/ 0 h 177"/>
                <a:gd name="T22" fmla="*/ 0 w 171"/>
                <a:gd name="T23" fmla="*/ 0 h 177"/>
                <a:gd name="T24" fmla="*/ 0 w 171"/>
                <a:gd name="T25" fmla="*/ 0 h 177"/>
                <a:gd name="T26" fmla="*/ 0 w 171"/>
                <a:gd name="T27" fmla="*/ 0 h 177"/>
                <a:gd name="T28" fmla="*/ 0 w 171"/>
                <a:gd name="T29" fmla="*/ 0 h 177"/>
                <a:gd name="T30" fmla="*/ 0 w 171"/>
                <a:gd name="T31" fmla="*/ 0 h 177"/>
                <a:gd name="T32" fmla="*/ 0 w 171"/>
                <a:gd name="T33" fmla="*/ 0 h 177"/>
                <a:gd name="T34" fmla="*/ 0 w 171"/>
                <a:gd name="T35" fmla="*/ 0 h 177"/>
                <a:gd name="T36" fmla="*/ 0 w 171"/>
                <a:gd name="T37" fmla="*/ 0 h 177"/>
                <a:gd name="T38" fmla="*/ 0 w 171"/>
                <a:gd name="T39" fmla="*/ 0 h 177"/>
                <a:gd name="T40" fmla="*/ 0 w 171"/>
                <a:gd name="T41" fmla="*/ 0 h 177"/>
                <a:gd name="T42" fmla="*/ 0 w 171"/>
                <a:gd name="T43" fmla="*/ 0 h 177"/>
                <a:gd name="T44" fmla="*/ 0 w 171"/>
                <a:gd name="T45" fmla="*/ 0 h 177"/>
                <a:gd name="T46" fmla="*/ 0 w 171"/>
                <a:gd name="T47" fmla="*/ 0 h 177"/>
                <a:gd name="T48" fmla="*/ 0 w 171"/>
                <a:gd name="T49" fmla="*/ 0 h 177"/>
                <a:gd name="T50" fmla="*/ 0 w 171"/>
                <a:gd name="T51" fmla="*/ 0 h 177"/>
                <a:gd name="T52" fmla="*/ 0 w 171"/>
                <a:gd name="T53" fmla="*/ 0 h 177"/>
                <a:gd name="T54" fmla="*/ 0 w 171"/>
                <a:gd name="T55" fmla="*/ 0 h 177"/>
                <a:gd name="T56" fmla="*/ 0 w 171"/>
                <a:gd name="T57" fmla="*/ 0 h 177"/>
                <a:gd name="T58" fmla="*/ 0 w 171"/>
                <a:gd name="T59" fmla="*/ 0 h 177"/>
                <a:gd name="T60" fmla="*/ 0 w 171"/>
                <a:gd name="T61" fmla="*/ 0 h 177"/>
                <a:gd name="T62" fmla="*/ 0 w 171"/>
                <a:gd name="T63" fmla="*/ 0 h 177"/>
                <a:gd name="T64" fmla="*/ 0 w 171"/>
                <a:gd name="T65" fmla="*/ 0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177"/>
                <a:gd name="T101" fmla="*/ 171 w 171"/>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177">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1" name="Freeform 519"/>
            <p:cNvSpPr>
              <a:spLocks/>
            </p:cNvSpPr>
            <p:nvPr/>
          </p:nvSpPr>
          <p:spPr bwMode="auto">
            <a:xfrm>
              <a:off x="1193" y="3083"/>
              <a:ext cx="7" cy="9"/>
            </a:xfrm>
            <a:custGeom>
              <a:avLst/>
              <a:gdLst>
                <a:gd name="T0" fmla="*/ 0 w 152"/>
                <a:gd name="T1" fmla="*/ 0 h 156"/>
                <a:gd name="T2" fmla="*/ 0 w 152"/>
                <a:gd name="T3" fmla="*/ 0 h 156"/>
                <a:gd name="T4" fmla="*/ 0 w 152"/>
                <a:gd name="T5" fmla="*/ 0 h 156"/>
                <a:gd name="T6" fmla="*/ 0 w 152"/>
                <a:gd name="T7" fmla="*/ 0 h 156"/>
                <a:gd name="T8" fmla="*/ 0 w 152"/>
                <a:gd name="T9" fmla="*/ 0 h 156"/>
                <a:gd name="T10" fmla="*/ 0 w 152"/>
                <a:gd name="T11" fmla="*/ 0 h 156"/>
                <a:gd name="T12" fmla="*/ 0 w 152"/>
                <a:gd name="T13" fmla="*/ 0 h 156"/>
                <a:gd name="T14" fmla="*/ 0 w 152"/>
                <a:gd name="T15" fmla="*/ 0 h 156"/>
                <a:gd name="T16" fmla="*/ 0 w 152"/>
                <a:gd name="T17" fmla="*/ 0 h 156"/>
                <a:gd name="T18" fmla="*/ 0 w 152"/>
                <a:gd name="T19" fmla="*/ 0 h 156"/>
                <a:gd name="T20" fmla="*/ 0 w 152"/>
                <a:gd name="T21" fmla="*/ 0 h 156"/>
                <a:gd name="T22" fmla="*/ 0 w 152"/>
                <a:gd name="T23" fmla="*/ 0 h 156"/>
                <a:gd name="T24" fmla="*/ 0 w 152"/>
                <a:gd name="T25" fmla="*/ 0 h 156"/>
                <a:gd name="T26" fmla="*/ 0 w 152"/>
                <a:gd name="T27" fmla="*/ 0 h 156"/>
                <a:gd name="T28" fmla="*/ 0 w 152"/>
                <a:gd name="T29" fmla="*/ 0 h 156"/>
                <a:gd name="T30" fmla="*/ 0 w 152"/>
                <a:gd name="T31" fmla="*/ 0 h 156"/>
                <a:gd name="T32" fmla="*/ 0 w 152"/>
                <a:gd name="T33" fmla="*/ 0 h 156"/>
                <a:gd name="T34" fmla="*/ 0 w 152"/>
                <a:gd name="T35" fmla="*/ 0 h 156"/>
                <a:gd name="T36" fmla="*/ 0 w 152"/>
                <a:gd name="T37" fmla="*/ 0 h 156"/>
                <a:gd name="T38" fmla="*/ 0 w 152"/>
                <a:gd name="T39" fmla="*/ 0 h 156"/>
                <a:gd name="T40" fmla="*/ 0 w 152"/>
                <a:gd name="T41" fmla="*/ 0 h 156"/>
                <a:gd name="T42" fmla="*/ 0 w 152"/>
                <a:gd name="T43" fmla="*/ 0 h 156"/>
                <a:gd name="T44" fmla="*/ 0 w 152"/>
                <a:gd name="T45" fmla="*/ 0 h 156"/>
                <a:gd name="T46" fmla="*/ 0 w 152"/>
                <a:gd name="T47" fmla="*/ 0 h 156"/>
                <a:gd name="T48" fmla="*/ 0 w 152"/>
                <a:gd name="T49" fmla="*/ 0 h 156"/>
                <a:gd name="T50" fmla="*/ 0 w 152"/>
                <a:gd name="T51" fmla="*/ 0 h 156"/>
                <a:gd name="T52" fmla="*/ 0 w 152"/>
                <a:gd name="T53" fmla="*/ 0 h 156"/>
                <a:gd name="T54" fmla="*/ 0 w 152"/>
                <a:gd name="T55" fmla="*/ 0 h 156"/>
                <a:gd name="T56" fmla="*/ 0 w 152"/>
                <a:gd name="T57" fmla="*/ 0 h 156"/>
                <a:gd name="T58" fmla="*/ 0 w 152"/>
                <a:gd name="T59" fmla="*/ 0 h 156"/>
                <a:gd name="T60" fmla="*/ 0 w 152"/>
                <a:gd name="T61" fmla="*/ 0 h 156"/>
                <a:gd name="T62" fmla="*/ 0 w 152"/>
                <a:gd name="T63" fmla="*/ 0 h 156"/>
                <a:gd name="T64" fmla="*/ 0 w 152"/>
                <a:gd name="T65" fmla="*/ 0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6"/>
                <a:gd name="T101" fmla="*/ 152 w 152"/>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6">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2" name="Freeform 520"/>
            <p:cNvSpPr>
              <a:spLocks/>
            </p:cNvSpPr>
            <p:nvPr/>
          </p:nvSpPr>
          <p:spPr bwMode="auto">
            <a:xfrm>
              <a:off x="1193" y="3083"/>
              <a:ext cx="6" cy="8"/>
            </a:xfrm>
            <a:custGeom>
              <a:avLst/>
              <a:gdLst>
                <a:gd name="T0" fmla="*/ 0 w 134"/>
                <a:gd name="T1" fmla="*/ 0 h 139"/>
                <a:gd name="T2" fmla="*/ 0 w 134"/>
                <a:gd name="T3" fmla="*/ 0 h 139"/>
                <a:gd name="T4" fmla="*/ 0 w 134"/>
                <a:gd name="T5" fmla="*/ 0 h 139"/>
                <a:gd name="T6" fmla="*/ 0 w 134"/>
                <a:gd name="T7" fmla="*/ 0 h 139"/>
                <a:gd name="T8" fmla="*/ 0 w 134"/>
                <a:gd name="T9" fmla="*/ 0 h 139"/>
                <a:gd name="T10" fmla="*/ 0 w 134"/>
                <a:gd name="T11" fmla="*/ 0 h 139"/>
                <a:gd name="T12" fmla="*/ 0 w 134"/>
                <a:gd name="T13" fmla="*/ 0 h 139"/>
                <a:gd name="T14" fmla="*/ 0 w 134"/>
                <a:gd name="T15" fmla="*/ 0 h 139"/>
                <a:gd name="T16" fmla="*/ 0 w 134"/>
                <a:gd name="T17" fmla="*/ 0 h 139"/>
                <a:gd name="T18" fmla="*/ 0 w 134"/>
                <a:gd name="T19" fmla="*/ 0 h 139"/>
                <a:gd name="T20" fmla="*/ 0 w 134"/>
                <a:gd name="T21" fmla="*/ 0 h 139"/>
                <a:gd name="T22" fmla="*/ 0 w 134"/>
                <a:gd name="T23" fmla="*/ 0 h 139"/>
                <a:gd name="T24" fmla="*/ 0 w 134"/>
                <a:gd name="T25" fmla="*/ 0 h 139"/>
                <a:gd name="T26" fmla="*/ 0 w 134"/>
                <a:gd name="T27" fmla="*/ 0 h 139"/>
                <a:gd name="T28" fmla="*/ 0 w 134"/>
                <a:gd name="T29" fmla="*/ 0 h 139"/>
                <a:gd name="T30" fmla="*/ 0 w 134"/>
                <a:gd name="T31" fmla="*/ 0 h 139"/>
                <a:gd name="T32" fmla="*/ 0 w 134"/>
                <a:gd name="T33" fmla="*/ 0 h 139"/>
                <a:gd name="T34" fmla="*/ 0 w 134"/>
                <a:gd name="T35" fmla="*/ 0 h 139"/>
                <a:gd name="T36" fmla="*/ 0 w 134"/>
                <a:gd name="T37" fmla="*/ 0 h 139"/>
                <a:gd name="T38" fmla="*/ 0 w 134"/>
                <a:gd name="T39" fmla="*/ 0 h 139"/>
                <a:gd name="T40" fmla="*/ 0 w 134"/>
                <a:gd name="T41" fmla="*/ 0 h 139"/>
                <a:gd name="T42" fmla="*/ 0 w 134"/>
                <a:gd name="T43" fmla="*/ 0 h 139"/>
                <a:gd name="T44" fmla="*/ 0 w 134"/>
                <a:gd name="T45" fmla="*/ 0 h 139"/>
                <a:gd name="T46" fmla="*/ 0 w 134"/>
                <a:gd name="T47" fmla="*/ 0 h 139"/>
                <a:gd name="T48" fmla="*/ 0 w 134"/>
                <a:gd name="T49" fmla="*/ 0 h 139"/>
                <a:gd name="T50" fmla="*/ 0 w 134"/>
                <a:gd name="T51" fmla="*/ 0 h 139"/>
                <a:gd name="T52" fmla="*/ 0 w 134"/>
                <a:gd name="T53" fmla="*/ 0 h 139"/>
                <a:gd name="T54" fmla="*/ 0 w 134"/>
                <a:gd name="T55" fmla="*/ 0 h 139"/>
                <a:gd name="T56" fmla="*/ 0 w 134"/>
                <a:gd name="T57" fmla="*/ 0 h 139"/>
                <a:gd name="T58" fmla="*/ 0 w 134"/>
                <a:gd name="T59" fmla="*/ 0 h 139"/>
                <a:gd name="T60" fmla="*/ 0 w 134"/>
                <a:gd name="T61" fmla="*/ 0 h 139"/>
                <a:gd name="T62" fmla="*/ 0 w 134"/>
                <a:gd name="T63" fmla="*/ 0 h 139"/>
                <a:gd name="T64" fmla="*/ 0 w 134"/>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3" name="Freeform 521"/>
            <p:cNvSpPr>
              <a:spLocks/>
            </p:cNvSpPr>
            <p:nvPr/>
          </p:nvSpPr>
          <p:spPr bwMode="auto">
            <a:xfrm>
              <a:off x="1185" y="3093"/>
              <a:ext cx="1" cy="2"/>
            </a:xfrm>
            <a:custGeom>
              <a:avLst/>
              <a:gdLst>
                <a:gd name="T0" fmla="*/ 0 w 21"/>
                <a:gd name="T1" fmla="*/ 0 h 33"/>
                <a:gd name="T2" fmla="*/ 0 w 21"/>
                <a:gd name="T3" fmla="*/ 0 h 33"/>
                <a:gd name="T4" fmla="*/ 0 w 21"/>
                <a:gd name="T5" fmla="*/ 0 h 33"/>
                <a:gd name="T6" fmla="*/ 0 w 21"/>
                <a:gd name="T7" fmla="*/ 0 h 33"/>
                <a:gd name="T8" fmla="*/ 0 w 21"/>
                <a:gd name="T9" fmla="*/ 0 h 33"/>
                <a:gd name="T10" fmla="*/ 0 w 21"/>
                <a:gd name="T11" fmla="*/ 0 h 33"/>
                <a:gd name="T12" fmla="*/ 0 w 21"/>
                <a:gd name="T13" fmla="*/ 0 h 33"/>
                <a:gd name="T14" fmla="*/ 0 w 21"/>
                <a:gd name="T15" fmla="*/ 0 h 33"/>
                <a:gd name="T16" fmla="*/ 0 w 21"/>
                <a:gd name="T17" fmla="*/ 0 h 33"/>
                <a:gd name="T18" fmla="*/ 0 w 21"/>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3"/>
                <a:gd name="T32" fmla="*/ 21 w 21"/>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3">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4" name="Freeform 522"/>
            <p:cNvSpPr>
              <a:spLocks/>
            </p:cNvSpPr>
            <p:nvPr/>
          </p:nvSpPr>
          <p:spPr bwMode="auto">
            <a:xfrm>
              <a:off x="1186" y="3089"/>
              <a:ext cx="3" cy="6"/>
            </a:xfrm>
            <a:custGeom>
              <a:avLst/>
              <a:gdLst>
                <a:gd name="T0" fmla="*/ 0 w 75"/>
                <a:gd name="T1" fmla="*/ 0 h 98"/>
                <a:gd name="T2" fmla="*/ 0 w 75"/>
                <a:gd name="T3" fmla="*/ 0 h 98"/>
                <a:gd name="T4" fmla="*/ 0 w 75"/>
                <a:gd name="T5" fmla="*/ 0 h 98"/>
                <a:gd name="T6" fmla="*/ 0 w 75"/>
                <a:gd name="T7" fmla="*/ 0 h 98"/>
                <a:gd name="T8" fmla="*/ 0 w 75"/>
                <a:gd name="T9" fmla="*/ 0 h 98"/>
                <a:gd name="T10" fmla="*/ 0 w 75"/>
                <a:gd name="T11" fmla="*/ 0 h 98"/>
                <a:gd name="T12" fmla="*/ 0 w 75"/>
                <a:gd name="T13" fmla="*/ 0 h 98"/>
                <a:gd name="T14" fmla="*/ 0 w 75"/>
                <a:gd name="T15" fmla="*/ 0 h 98"/>
                <a:gd name="T16" fmla="*/ 0 w 75"/>
                <a:gd name="T17" fmla="*/ 0 h 98"/>
                <a:gd name="T18" fmla="*/ 0 w 75"/>
                <a:gd name="T19" fmla="*/ 0 h 98"/>
                <a:gd name="T20" fmla="*/ 0 w 75"/>
                <a:gd name="T21" fmla="*/ 0 h 98"/>
                <a:gd name="T22" fmla="*/ 0 w 75"/>
                <a:gd name="T23" fmla="*/ 0 h 98"/>
                <a:gd name="T24" fmla="*/ 0 w 75"/>
                <a:gd name="T25" fmla="*/ 0 h 98"/>
                <a:gd name="T26" fmla="*/ 0 w 75"/>
                <a:gd name="T27" fmla="*/ 0 h 98"/>
                <a:gd name="T28" fmla="*/ 0 w 75"/>
                <a:gd name="T29" fmla="*/ 0 h 98"/>
                <a:gd name="T30" fmla="*/ 0 w 75"/>
                <a:gd name="T31" fmla="*/ 0 h 98"/>
                <a:gd name="T32" fmla="*/ 0 w 75"/>
                <a:gd name="T33" fmla="*/ 0 h 98"/>
                <a:gd name="T34" fmla="*/ 0 w 75"/>
                <a:gd name="T35" fmla="*/ 0 h 98"/>
                <a:gd name="T36" fmla="*/ 0 w 75"/>
                <a:gd name="T37" fmla="*/ 0 h 98"/>
                <a:gd name="T38" fmla="*/ 0 w 75"/>
                <a:gd name="T39" fmla="*/ 0 h 98"/>
                <a:gd name="T40" fmla="*/ 0 w 75"/>
                <a:gd name="T41" fmla="*/ 0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40" y="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5" name="Freeform 523"/>
            <p:cNvSpPr>
              <a:spLocks/>
            </p:cNvSpPr>
            <p:nvPr/>
          </p:nvSpPr>
          <p:spPr bwMode="auto">
            <a:xfrm>
              <a:off x="1184" y="3087"/>
              <a:ext cx="5" cy="3"/>
            </a:xfrm>
            <a:custGeom>
              <a:avLst/>
              <a:gdLst>
                <a:gd name="T0" fmla="*/ 0 w 108"/>
                <a:gd name="T1" fmla="*/ 0 h 49"/>
                <a:gd name="T2" fmla="*/ 0 w 108"/>
                <a:gd name="T3" fmla="*/ 0 h 49"/>
                <a:gd name="T4" fmla="*/ 0 w 108"/>
                <a:gd name="T5" fmla="*/ 0 h 49"/>
                <a:gd name="T6" fmla="*/ 0 w 108"/>
                <a:gd name="T7" fmla="*/ 0 h 49"/>
                <a:gd name="T8" fmla="*/ 0 w 108"/>
                <a:gd name="T9" fmla="*/ 0 h 49"/>
                <a:gd name="T10" fmla="*/ 0 w 108"/>
                <a:gd name="T11" fmla="*/ 0 h 49"/>
                <a:gd name="T12" fmla="*/ 0 w 108"/>
                <a:gd name="T13" fmla="*/ 0 h 49"/>
                <a:gd name="T14" fmla="*/ 0 w 108"/>
                <a:gd name="T15" fmla="*/ 0 h 49"/>
                <a:gd name="T16" fmla="*/ 0 w 108"/>
                <a:gd name="T17" fmla="*/ 0 h 49"/>
                <a:gd name="T18" fmla="*/ 0 w 108"/>
                <a:gd name="T19" fmla="*/ 0 h 49"/>
                <a:gd name="T20" fmla="*/ 0 w 108"/>
                <a:gd name="T21" fmla="*/ 0 h 49"/>
                <a:gd name="T22" fmla="*/ 0 w 108"/>
                <a:gd name="T23" fmla="*/ 0 h 49"/>
                <a:gd name="T24" fmla="*/ 0 w 108"/>
                <a:gd name="T25" fmla="*/ 0 h 49"/>
                <a:gd name="T26" fmla="*/ 0 w 108"/>
                <a:gd name="T27" fmla="*/ 0 h 49"/>
                <a:gd name="T28" fmla="*/ 0 w 108"/>
                <a:gd name="T29" fmla="*/ 0 h 49"/>
                <a:gd name="T30" fmla="*/ 0 w 108"/>
                <a:gd name="T31" fmla="*/ 0 h 49"/>
                <a:gd name="T32" fmla="*/ 0 w 108"/>
                <a:gd name="T33" fmla="*/ 0 h 49"/>
                <a:gd name="T34" fmla="*/ 0 w 108"/>
                <a:gd name="T35" fmla="*/ 0 h 49"/>
                <a:gd name="T36" fmla="*/ 0 w 108"/>
                <a:gd name="T37" fmla="*/ 0 h 49"/>
                <a:gd name="T38" fmla="*/ 0 w 108"/>
                <a:gd name="T39" fmla="*/ 0 h 49"/>
                <a:gd name="T40" fmla="*/ 0 w 108"/>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49"/>
                <a:gd name="T65" fmla="*/ 108 w 108"/>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49">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20" y="43"/>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6" name="Freeform 524"/>
            <p:cNvSpPr>
              <a:spLocks/>
            </p:cNvSpPr>
            <p:nvPr/>
          </p:nvSpPr>
          <p:spPr bwMode="auto">
            <a:xfrm>
              <a:off x="1182" y="3088"/>
              <a:ext cx="3" cy="8"/>
            </a:xfrm>
            <a:custGeom>
              <a:avLst/>
              <a:gdLst>
                <a:gd name="T0" fmla="*/ 0 w 69"/>
                <a:gd name="T1" fmla="*/ 0 h 129"/>
                <a:gd name="T2" fmla="*/ 0 w 69"/>
                <a:gd name="T3" fmla="*/ 0 h 129"/>
                <a:gd name="T4" fmla="*/ 0 w 69"/>
                <a:gd name="T5" fmla="*/ 0 h 129"/>
                <a:gd name="T6" fmla="*/ 0 w 69"/>
                <a:gd name="T7" fmla="*/ 0 h 129"/>
                <a:gd name="T8" fmla="*/ 0 w 69"/>
                <a:gd name="T9" fmla="*/ 0 h 129"/>
                <a:gd name="T10" fmla="*/ 0 w 69"/>
                <a:gd name="T11" fmla="*/ 0 h 129"/>
                <a:gd name="T12" fmla="*/ 0 w 69"/>
                <a:gd name="T13" fmla="*/ 0 h 129"/>
                <a:gd name="T14" fmla="*/ 0 w 69"/>
                <a:gd name="T15" fmla="*/ 0 h 129"/>
                <a:gd name="T16" fmla="*/ 0 w 69"/>
                <a:gd name="T17" fmla="*/ 0 h 129"/>
                <a:gd name="T18" fmla="*/ 0 w 69"/>
                <a:gd name="T19" fmla="*/ 0 h 129"/>
                <a:gd name="T20" fmla="*/ 0 w 69"/>
                <a:gd name="T21" fmla="*/ 0 h 129"/>
                <a:gd name="T22" fmla="*/ 0 w 69"/>
                <a:gd name="T23" fmla="*/ 0 h 129"/>
                <a:gd name="T24" fmla="*/ 0 w 69"/>
                <a:gd name="T25" fmla="*/ 0 h 129"/>
                <a:gd name="T26" fmla="*/ 0 w 69"/>
                <a:gd name="T27" fmla="*/ 0 h 129"/>
                <a:gd name="T28" fmla="*/ 0 w 69"/>
                <a:gd name="T29" fmla="*/ 0 h 129"/>
                <a:gd name="T30" fmla="*/ 0 w 69"/>
                <a:gd name="T31" fmla="*/ 0 h 129"/>
                <a:gd name="T32" fmla="*/ 0 w 69"/>
                <a:gd name="T33" fmla="*/ 0 h 129"/>
                <a:gd name="T34" fmla="*/ 0 w 69"/>
                <a:gd name="T35" fmla="*/ 0 h 129"/>
                <a:gd name="T36" fmla="*/ 0 w 69"/>
                <a:gd name="T37" fmla="*/ 0 h 129"/>
                <a:gd name="T38" fmla="*/ 0 w 69"/>
                <a:gd name="T39" fmla="*/ 0 h 129"/>
                <a:gd name="T40" fmla="*/ 0 w 69"/>
                <a:gd name="T41" fmla="*/ 0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29"/>
                <a:gd name="T65" fmla="*/ 69 w 69"/>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29">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36" y="11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7" name="Freeform 525"/>
            <p:cNvSpPr>
              <a:spLocks/>
            </p:cNvSpPr>
            <p:nvPr/>
          </p:nvSpPr>
          <p:spPr bwMode="auto">
            <a:xfrm>
              <a:off x="1182" y="3095"/>
              <a:ext cx="5" cy="4"/>
            </a:xfrm>
            <a:custGeom>
              <a:avLst/>
              <a:gdLst>
                <a:gd name="T0" fmla="*/ 0 w 117"/>
                <a:gd name="T1" fmla="*/ 0 h 76"/>
                <a:gd name="T2" fmla="*/ 0 w 117"/>
                <a:gd name="T3" fmla="*/ 0 h 76"/>
                <a:gd name="T4" fmla="*/ 0 w 117"/>
                <a:gd name="T5" fmla="*/ 0 h 76"/>
                <a:gd name="T6" fmla="*/ 0 w 117"/>
                <a:gd name="T7" fmla="*/ 0 h 76"/>
                <a:gd name="T8" fmla="*/ 0 w 117"/>
                <a:gd name="T9" fmla="*/ 0 h 76"/>
                <a:gd name="T10" fmla="*/ 0 w 117"/>
                <a:gd name="T11" fmla="*/ 0 h 76"/>
                <a:gd name="T12" fmla="*/ 0 w 117"/>
                <a:gd name="T13" fmla="*/ 0 h 76"/>
                <a:gd name="T14" fmla="*/ 0 w 117"/>
                <a:gd name="T15" fmla="*/ 0 h 76"/>
                <a:gd name="T16" fmla="*/ 0 w 117"/>
                <a:gd name="T17" fmla="*/ 0 h 76"/>
                <a:gd name="T18" fmla="*/ 0 w 117"/>
                <a:gd name="T19" fmla="*/ 0 h 76"/>
                <a:gd name="T20" fmla="*/ 0 w 117"/>
                <a:gd name="T21" fmla="*/ 0 h 76"/>
                <a:gd name="T22" fmla="*/ 0 w 117"/>
                <a:gd name="T23" fmla="*/ 0 h 76"/>
                <a:gd name="T24" fmla="*/ 0 w 117"/>
                <a:gd name="T25" fmla="*/ 0 h 76"/>
                <a:gd name="T26" fmla="*/ 0 w 117"/>
                <a:gd name="T27" fmla="*/ 0 h 76"/>
                <a:gd name="T28" fmla="*/ 0 w 117"/>
                <a:gd name="T29" fmla="*/ 0 h 76"/>
                <a:gd name="T30" fmla="*/ 0 w 117"/>
                <a:gd name="T31" fmla="*/ 0 h 76"/>
                <a:gd name="T32" fmla="*/ 0 w 117"/>
                <a:gd name="T33" fmla="*/ 0 h 76"/>
                <a:gd name="T34" fmla="*/ 0 w 117"/>
                <a:gd name="T35" fmla="*/ 0 h 76"/>
                <a:gd name="T36" fmla="*/ 0 w 117"/>
                <a:gd name="T37" fmla="*/ 0 h 76"/>
                <a:gd name="T38" fmla="*/ 0 w 117"/>
                <a:gd name="T39" fmla="*/ 0 h 76"/>
                <a:gd name="T40" fmla="*/ 0 w 117"/>
                <a:gd name="T41" fmla="*/ 0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6"/>
                <a:gd name="T65" fmla="*/ 117 w 117"/>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6">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07" y="41"/>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8" name="Freeform 526"/>
            <p:cNvSpPr>
              <a:spLocks/>
            </p:cNvSpPr>
            <p:nvPr/>
          </p:nvSpPr>
          <p:spPr bwMode="auto">
            <a:xfrm>
              <a:off x="1187" y="3094"/>
              <a:ext cx="4" cy="5"/>
            </a:xfrm>
            <a:custGeom>
              <a:avLst/>
              <a:gdLst>
                <a:gd name="T0" fmla="*/ 0 w 79"/>
                <a:gd name="T1" fmla="*/ 0 h 88"/>
                <a:gd name="T2" fmla="*/ 0 w 79"/>
                <a:gd name="T3" fmla="*/ 0 h 88"/>
                <a:gd name="T4" fmla="*/ 0 w 79"/>
                <a:gd name="T5" fmla="*/ 0 h 88"/>
                <a:gd name="T6" fmla="*/ 0 w 79"/>
                <a:gd name="T7" fmla="*/ 0 h 88"/>
                <a:gd name="T8" fmla="*/ 0 w 79"/>
                <a:gd name="T9" fmla="*/ 0 h 88"/>
                <a:gd name="T10" fmla="*/ 0 w 79"/>
                <a:gd name="T11" fmla="*/ 0 h 88"/>
                <a:gd name="T12" fmla="*/ 0 w 79"/>
                <a:gd name="T13" fmla="*/ 0 h 88"/>
                <a:gd name="T14" fmla="*/ 0 w 79"/>
                <a:gd name="T15" fmla="*/ 0 h 88"/>
                <a:gd name="T16" fmla="*/ 0 w 79"/>
                <a:gd name="T17" fmla="*/ 0 h 88"/>
                <a:gd name="T18" fmla="*/ 0 w 79"/>
                <a:gd name="T19" fmla="*/ 0 h 88"/>
                <a:gd name="T20" fmla="*/ 0 w 79"/>
                <a:gd name="T21" fmla="*/ 0 h 88"/>
                <a:gd name="T22" fmla="*/ 0 w 79"/>
                <a:gd name="T23" fmla="*/ 0 h 88"/>
                <a:gd name="T24" fmla="*/ 0 w 79"/>
                <a:gd name="T25" fmla="*/ 0 h 88"/>
                <a:gd name="T26" fmla="*/ 0 w 79"/>
                <a:gd name="T27" fmla="*/ 0 h 88"/>
                <a:gd name="T28" fmla="*/ 0 w 79"/>
                <a:gd name="T29" fmla="*/ 0 h 88"/>
                <a:gd name="T30" fmla="*/ 0 w 79"/>
                <a:gd name="T31" fmla="*/ 0 h 88"/>
                <a:gd name="T32" fmla="*/ 0 w 79"/>
                <a:gd name="T33" fmla="*/ 0 h 88"/>
                <a:gd name="T34" fmla="*/ 0 w 79"/>
                <a:gd name="T35" fmla="*/ 0 h 88"/>
                <a:gd name="T36" fmla="*/ 0 w 79"/>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88"/>
                <a:gd name="T59" fmla="*/ 79 w 79"/>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88">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29" name="Freeform 527"/>
            <p:cNvSpPr>
              <a:spLocks/>
            </p:cNvSpPr>
            <p:nvPr/>
          </p:nvSpPr>
          <p:spPr bwMode="auto">
            <a:xfrm>
              <a:off x="1186" y="3097"/>
              <a:ext cx="2" cy="1"/>
            </a:xfrm>
            <a:custGeom>
              <a:avLst/>
              <a:gdLst>
                <a:gd name="T0" fmla="*/ 0 w 32"/>
                <a:gd name="T1" fmla="*/ 0 h 18"/>
                <a:gd name="T2" fmla="*/ 0 w 32"/>
                <a:gd name="T3" fmla="*/ 0 h 18"/>
                <a:gd name="T4" fmla="*/ 0 w 32"/>
                <a:gd name="T5" fmla="*/ 0 h 18"/>
                <a:gd name="T6" fmla="*/ 0 w 32"/>
                <a:gd name="T7" fmla="*/ 0 h 18"/>
                <a:gd name="T8" fmla="*/ 0 w 32"/>
                <a:gd name="T9" fmla="*/ 0 h 18"/>
                <a:gd name="T10" fmla="*/ 0 w 32"/>
                <a:gd name="T11" fmla="*/ 0 h 18"/>
                <a:gd name="T12" fmla="*/ 0 w 32"/>
                <a:gd name="T13" fmla="*/ 0 h 18"/>
                <a:gd name="T14" fmla="*/ 0 w 32"/>
                <a:gd name="T15" fmla="*/ 0 h 18"/>
                <a:gd name="T16" fmla="*/ 0 w 32"/>
                <a:gd name="T17" fmla="*/ 0 h 18"/>
                <a:gd name="T18" fmla="*/ 0 w 3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8"/>
                <a:gd name="T32" fmla="*/ 32 w 3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8">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0" name="Freeform 528"/>
            <p:cNvSpPr>
              <a:spLocks/>
            </p:cNvSpPr>
            <p:nvPr/>
          </p:nvSpPr>
          <p:spPr bwMode="auto">
            <a:xfrm>
              <a:off x="1186" y="3094"/>
              <a:ext cx="1" cy="2"/>
            </a:xfrm>
            <a:custGeom>
              <a:avLst/>
              <a:gdLst>
                <a:gd name="T0" fmla="*/ 0 w 22"/>
                <a:gd name="T1" fmla="*/ 0 h 32"/>
                <a:gd name="T2" fmla="*/ 0 w 22"/>
                <a:gd name="T3" fmla="*/ 0 h 32"/>
                <a:gd name="T4" fmla="*/ 0 w 22"/>
                <a:gd name="T5" fmla="*/ 0 h 32"/>
                <a:gd name="T6" fmla="*/ 0 w 22"/>
                <a:gd name="T7" fmla="*/ 0 h 32"/>
                <a:gd name="T8" fmla="*/ 0 w 22"/>
                <a:gd name="T9" fmla="*/ 0 h 32"/>
                <a:gd name="T10" fmla="*/ 0 w 22"/>
                <a:gd name="T11" fmla="*/ 0 h 32"/>
                <a:gd name="T12" fmla="*/ 0 w 22"/>
                <a:gd name="T13" fmla="*/ 0 h 32"/>
                <a:gd name="T14" fmla="*/ 0 w 22"/>
                <a:gd name="T15" fmla="*/ 0 h 32"/>
                <a:gd name="T16" fmla="*/ 0 w 22"/>
                <a:gd name="T17" fmla="*/ 0 h 32"/>
                <a:gd name="T18" fmla="*/ 0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1" name="Freeform 529"/>
            <p:cNvSpPr>
              <a:spLocks/>
            </p:cNvSpPr>
            <p:nvPr/>
          </p:nvSpPr>
          <p:spPr bwMode="auto">
            <a:xfrm>
              <a:off x="1186" y="3090"/>
              <a:ext cx="4" cy="5"/>
            </a:xfrm>
            <a:custGeom>
              <a:avLst/>
              <a:gdLst>
                <a:gd name="T0" fmla="*/ 0 w 74"/>
                <a:gd name="T1" fmla="*/ 0 h 99"/>
                <a:gd name="T2" fmla="*/ 0 w 74"/>
                <a:gd name="T3" fmla="*/ 0 h 99"/>
                <a:gd name="T4" fmla="*/ 0 w 74"/>
                <a:gd name="T5" fmla="*/ 0 h 99"/>
                <a:gd name="T6" fmla="*/ 0 w 74"/>
                <a:gd name="T7" fmla="*/ 0 h 99"/>
                <a:gd name="T8" fmla="*/ 0 w 74"/>
                <a:gd name="T9" fmla="*/ 0 h 99"/>
                <a:gd name="T10" fmla="*/ 0 w 74"/>
                <a:gd name="T11" fmla="*/ 0 h 99"/>
                <a:gd name="T12" fmla="*/ 0 w 74"/>
                <a:gd name="T13" fmla="*/ 0 h 99"/>
                <a:gd name="T14" fmla="*/ 0 w 74"/>
                <a:gd name="T15" fmla="*/ 0 h 99"/>
                <a:gd name="T16" fmla="*/ 0 w 74"/>
                <a:gd name="T17" fmla="*/ 0 h 99"/>
                <a:gd name="T18" fmla="*/ 0 w 74"/>
                <a:gd name="T19" fmla="*/ 0 h 99"/>
                <a:gd name="T20" fmla="*/ 0 w 74"/>
                <a:gd name="T21" fmla="*/ 0 h 99"/>
                <a:gd name="T22" fmla="*/ 0 w 74"/>
                <a:gd name="T23" fmla="*/ 0 h 99"/>
                <a:gd name="T24" fmla="*/ 0 w 74"/>
                <a:gd name="T25" fmla="*/ 0 h 99"/>
                <a:gd name="T26" fmla="*/ 0 w 74"/>
                <a:gd name="T27" fmla="*/ 0 h 99"/>
                <a:gd name="T28" fmla="*/ 0 w 74"/>
                <a:gd name="T29" fmla="*/ 0 h 99"/>
                <a:gd name="T30" fmla="*/ 0 w 74"/>
                <a:gd name="T31" fmla="*/ 0 h 99"/>
                <a:gd name="T32" fmla="*/ 0 w 74"/>
                <a:gd name="T33" fmla="*/ 0 h 99"/>
                <a:gd name="T34" fmla="*/ 0 w 74"/>
                <a:gd name="T35" fmla="*/ 0 h 99"/>
                <a:gd name="T36" fmla="*/ 0 w 74"/>
                <a:gd name="T37" fmla="*/ 0 h 99"/>
                <a:gd name="T38" fmla="*/ 0 w 74"/>
                <a:gd name="T39" fmla="*/ 0 h 99"/>
                <a:gd name="T40" fmla="*/ 0 w 74"/>
                <a:gd name="T41" fmla="*/ 0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99"/>
                <a:gd name="T65" fmla="*/ 74 w 74"/>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99">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2" name="Freeform 530"/>
            <p:cNvSpPr>
              <a:spLocks/>
            </p:cNvSpPr>
            <p:nvPr/>
          </p:nvSpPr>
          <p:spPr bwMode="auto">
            <a:xfrm>
              <a:off x="1185" y="3088"/>
              <a:ext cx="5" cy="3"/>
            </a:xfrm>
            <a:custGeom>
              <a:avLst/>
              <a:gdLst>
                <a:gd name="T0" fmla="*/ 0 w 108"/>
                <a:gd name="T1" fmla="*/ 0 h 50"/>
                <a:gd name="T2" fmla="*/ 0 w 108"/>
                <a:gd name="T3" fmla="*/ 0 h 50"/>
                <a:gd name="T4" fmla="*/ 0 w 108"/>
                <a:gd name="T5" fmla="*/ 0 h 50"/>
                <a:gd name="T6" fmla="*/ 0 w 108"/>
                <a:gd name="T7" fmla="*/ 0 h 50"/>
                <a:gd name="T8" fmla="*/ 0 w 108"/>
                <a:gd name="T9" fmla="*/ 0 h 50"/>
                <a:gd name="T10" fmla="*/ 0 w 108"/>
                <a:gd name="T11" fmla="*/ 0 h 50"/>
                <a:gd name="T12" fmla="*/ 0 w 108"/>
                <a:gd name="T13" fmla="*/ 0 h 50"/>
                <a:gd name="T14" fmla="*/ 0 w 108"/>
                <a:gd name="T15" fmla="*/ 0 h 50"/>
                <a:gd name="T16" fmla="*/ 0 w 108"/>
                <a:gd name="T17" fmla="*/ 0 h 50"/>
                <a:gd name="T18" fmla="*/ 0 w 108"/>
                <a:gd name="T19" fmla="*/ 0 h 50"/>
                <a:gd name="T20" fmla="*/ 0 w 108"/>
                <a:gd name="T21" fmla="*/ 0 h 50"/>
                <a:gd name="T22" fmla="*/ 0 w 108"/>
                <a:gd name="T23" fmla="*/ 0 h 50"/>
                <a:gd name="T24" fmla="*/ 0 w 108"/>
                <a:gd name="T25" fmla="*/ 0 h 50"/>
                <a:gd name="T26" fmla="*/ 0 w 108"/>
                <a:gd name="T27" fmla="*/ 0 h 50"/>
                <a:gd name="T28" fmla="*/ 0 w 108"/>
                <a:gd name="T29" fmla="*/ 0 h 50"/>
                <a:gd name="T30" fmla="*/ 0 w 108"/>
                <a:gd name="T31" fmla="*/ 0 h 50"/>
                <a:gd name="T32" fmla="*/ 0 w 108"/>
                <a:gd name="T33" fmla="*/ 0 h 50"/>
                <a:gd name="T34" fmla="*/ 0 w 108"/>
                <a:gd name="T35" fmla="*/ 0 h 50"/>
                <a:gd name="T36" fmla="*/ 0 w 108"/>
                <a:gd name="T37" fmla="*/ 0 h 50"/>
                <a:gd name="T38" fmla="*/ 0 w 108"/>
                <a:gd name="T39" fmla="*/ 0 h 50"/>
                <a:gd name="T40" fmla="*/ 0 w 108"/>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50"/>
                <a:gd name="T65" fmla="*/ 108 w 108"/>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5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3" name="Freeform 531"/>
            <p:cNvSpPr>
              <a:spLocks/>
            </p:cNvSpPr>
            <p:nvPr/>
          </p:nvSpPr>
          <p:spPr bwMode="auto">
            <a:xfrm>
              <a:off x="1182" y="3089"/>
              <a:ext cx="4" cy="7"/>
            </a:xfrm>
            <a:custGeom>
              <a:avLst/>
              <a:gdLst>
                <a:gd name="T0" fmla="*/ 0 w 69"/>
                <a:gd name="T1" fmla="*/ 0 h 131"/>
                <a:gd name="T2" fmla="*/ 0 w 69"/>
                <a:gd name="T3" fmla="*/ 0 h 131"/>
                <a:gd name="T4" fmla="*/ 0 w 69"/>
                <a:gd name="T5" fmla="*/ 0 h 131"/>
                <a:gd name="T6" fmla="*/ 0 w 69"/>
                <a:gd name="T7" fmla="*/ 0 h 131"/>
                <a:gd name="T8" fmla="*/ 0 w 69"/>
                <a:gd name="T9" fmla="*/ 0 h 131"/>
                <a:gd name="T10" fmla="*/ 0 w 69"/>
                <a:gd name="T11" fmla="*/ 0 h 131"/>
                <a:gd name="T12" fmla="*/ 0 w 69"/>
                <a:gd name="T13" fmla="*/ 0 h 131"/>
                <a:gd name="T14" fmla="*/ 0 w 69"/>
                <a:gd name="T15" fmla="*/ 0 h 131"/>
                <a:gd name="T16" fmla="*/ 0 w 69"/>
                <a:gd name="T17" fmla="*/ 0 h 131"/>
                <a:gd name="T18" fmla="*/ 0 w 69"/>
                <a:gd name="T19" fmla="*/ 0 h 131"/>
                <a:gd name="T20" fmla="*/ 0 w 69"/>
                <a:gd name="T21" fmla="*/ 0 h 131"/>
                <a:gd name="T22" fmla="*/ 0 w 69"/>
                <a:gd name="T23" fmla="*/ 0 h 131"/>
                <a:gd name="T24" fmla="*/ 0 w 69"/>
                <a:gd name="T25" fmla="*/ 0 h 131"/>
                <a:gd name="T26" fmla="*/ 0 w 69"/>
                <a:gd name="T27" fmla="*/ 0 h 131"/>
                <a:gd name="T28" fmla="*/ 0 w 69"/>
                <a:gd name="T29" fmla="*/ 0 h 131"/>
                <a:gd name="T30" fmla="*/ 0 w 69"/>
                <a:gd name="T31" fmla="*/ 0 h 131"/>
                <a:gd name="T32" fmla="*/ 0 w 69"/>
                <a:gd name="T33" fmla="*/ 0 h 131"/>
                <a:gd name="T34" fmla="*/ 0 w 69"/>
                <a:gd name="T35" fmla="*/ 0 h 131"/>
                <a:gd name="T36" fmla="*/ 0 w 69"/>
                <a:gd name="T37" fmla="*/ 0 h 131"/>
                <a:gd name="T38" fmla="*/ 0 w 69"/>
                <a:gd name="T39" fmla="*/ 0 h 131"/>
                <a:gd name="T40" fmla="*/ 0 w 69"/>
                <a:gd name="T41" fmla="*/ 0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31"/>
                <a:gd name="T65" fmla="*/ 69 w 69"/>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31">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36" y="11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4" name="Freeform 532"/>
            <p:cNvSpPr>
              <a:spLocks/>
            </p:cNvSpPr>
            <p:nvPr/>
          </p:nvSpPr>
          <p:spPr bwMode="auto">
            <a:xfrm>
              <a:off x="1183" y="3095"/>
              <a:ext cx="5" cy="4"/>
            </a:xfrm>
            <a:custGeom>
              <a:avLst/>
              <a:gdLst>
                <a:gd name="T0" fmla="*/ 0 w 117"/>
                <a:gd name="T1" fmla="*/ 0 h 77"/>
                <a:gd name="T2" fmla="*/ 0 w 117"/>
                <a:gd name="T3" fmla="*/ 0 h 77"/>
                <a:gd name="T4" fmla="*/ 0 w 117"/>
                <a:gd name="T5" fmla="*/ 0 h 77"/>
                <a:gd name="T6" fmla="*/ 0 w 117"/>
                <a:gd name="T7" fmla="*/ 0 h 77"/>
                <a:gd name="T8" fmla="*/ 0 w 117"/>
                <a:gd name="T9" fmla="*/ 0 h 77"/>
                <a:gd name="T10" fmla="*/ 0 w 117"/>
                <a:gd name="T11" fmla="*/ 0 h 77"/>
                <a:gd name="T12" fmla="*/ 0 w 117"/>
                <a:gd name="T13" fmla="*/ 0 h 77"/>
                <a:gd name="T14" fmla="*/ 0 w 117"/>
                <a:gd name="T15" fmla="*/ 0 h 77"/>
                <a:gd name="T16" fmla="*/ 0 w 117"/>
                <a:gd name="T17" fmla="*/ 0 h 77"/>
                <a:gd name="T18" fmla="*/ 0 w 117"/>
                <a:gd name="T19" fmla="*/ 0 h 77"/>
                <a:gd name="T20" fmla="*/ 0 w 117"/>
                <a:gd name="T21" fmla="*/ 0 h 77"/>
                <a:gd name="T22" fmla="*/ 0 w 117"/>
                <a:gd name="T23" fmla="*/ 0 h 77"/>
                <a:gd name="T24" fmla="*/ 0 w 117"/>
                <a:gd name="T25" fmla="*/ 0 h 77"/>
                <a:gd name="T26" fmla="*/ 0 w 117"/>
                <a:gd name="T27" fmla="*/ 0 h 77"/>
                <a:gd name="T28" fmla="*/ 0 w 117"/>
                <a:gd name="T29" fmla="*/ 0 h 77"/>
                <a:gd name="T30" fmla="*/ 0 w 117"/>
                <a:gd name="T31" fmla="*/ 0 h 77"/>
                <a:gd name="T32" fmla="*/ 0 w 117"/>
                <a:gd name="T33" fmla="*/ 0 h 77"/>
                <a:gd name="T34" fmla="*/ 0 w 117"/>
                <a:gd name="T35" fmla="*/ 0 h 77"/>
                <a:gd name="T36" fmla="*/ 0 w 117"/>
                <a:gd name="T37" fmla="*/ 0 h 77"/>
                <a:gd name="T38" fmla="*/ 0 w 117"/>
                <a:gd name="T39" fmla="*/ 0 h 77"/>
                <a:gd name="T40" fmla="*/ 0 w 117"/>
                <a:gd name="T41" fmla="*/ 0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7"/>
                <a:gd name="T65" fmla="*/ 117 w 11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7">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07" y="41"/>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5" name="Freeform 533"/>
            <p:cNvSpPr>
              <a:spLocks/>
            </p:cNvSpPr>
            <p:nvPr/>
          </p:nvSpPr>
          <p:spPr bwMode="auto">
            <a:xfrm>
              <a:off x="1188" y="3094"/>
              <a:ext cx="3" cy="5"/>
            </a:xfrm>
            <a:custGeom>
              <a:avLst/>
              <a:gdLst>
                <a:gd name="T0" fmla="*/ 0 w 81"/>
                <a:gd name="T1" fmla="*/ 0 h 90"/>
                <a:gd name="T2" fmla="*/ 0 w 81"/>
                <a:gd name="T3" fmla="*/ 0 h 90"/>
                <a:gd name="T4" fmla="*/ 0 w 81"/>
                <a:gd name="T5" fmla="*/ 0 h 90"/>
                <a:gd name="T6" fmla="*/ 0 w 81"/>
                <a:gd name="T7" fmla="*/ 0 h 90"/>
                <a:gd name="T8" fmla="*/ 0 w 81"/>
                <a:gd name="T9" fmla="*/ 0 h 90"/>
                <a:gd name="T10" fmla="*/ 0 w 81"/>
                <a:gd name="T11" fmla="*/ 0 h 90"/>
                <a:gd name="T12" fmla="*/ 0 w 81"/>
                <a:gd name="T13" fmla="*/ 0 h 90"/>
                <a:gd name="T14" fmla="*/ 0 w 81"/>
                <a:gd name="T15" fmla="*/ 0 h 90"/>
                <a:gd name="T16" fmla="*/ 0 w 81"/>
                <a:gd name="T17" fmla="*/ 0 h 90"/>
                <a:gd name="T18" fmla="*/ 0 w 81"/>
                <a:gd name="T19" fmla="*/ 0 h 90"/>
                <a:gd name="T20" fmla="*/ 0 w 81"/>
                <a:gd name="T21" fmla="*/ 0 h 90"/>
                <a:gd name="T22" fmla="*/ 0 w 81"/>
                <a:gd name="T23" fmla="*/ 0 h 90"/>
                <a:gd name="T24" fmla="*/ 0 w 81"/>
                <a:gd name="T25" fmla="*/ 0 h 90"/>
                <a:gd name="T26" fmla="*/ 0 w 81"/>
                <a:gd name="T27" fmla="*/ 0 h 90"/>
                <a:gd name="T28" fmla="*/ 0 w 81"/>
                <a:gd name="T29" fmla="*/ 0 h 90"/>
                <a:gd name="T30" fmla="*/ 0 w 81"/>
                <a:gd name="T31" fmla="*/ 0 h 90"/>
                <a:gd name="T32" fmla="*/ 0 w 81"/>
                <a:gd name="T33" fmla="*/ 0 h 90"/>
                <a:gd name="T34" fmla="*/ 0 w 81"/>
                <a:gd name="T35" fmla="*/ 0 h 90"/>
                <a:gd name="T36" fmla="*/ 0 w 81"/>
                <a:gd name="T37" fmla="*/ 0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90"/>
                <a:gd name="T59" fmla="*/ 81 w 81"/>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9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6" name="Freeform 534"/>
            <p:cNvSpPr>
              <a:spLocks/>
            </p:cNvSpPr>
            <p:nvPr/>
          </p:nvSpPr>
          <p:spPr bwMode="auto">
            <a:xfrm>
              <a:off x="1187" y="3097"/>
              <a:ext cx="2" cy="1"/>
            </a:xfrm>
            <a:custGeom>
              <a:avLst/>
              <a:gdLst>
                <a:gd name="T0" fmla="*/ 0 w 33"/>
                <a:gd name="T1" fmla="*/ 0 h 19"/>
                <a:gd name="T2" fmla="*/ 0 w 33"/>
                <a:gd name="T3" fmla="*/ 0 h 19"/>
                <a:gd name="T4" fmla="*/ 0 w 33"/>
                <a:gd name="T5" fmla="*/ 0 h 19"/>
                <a:gd name="T6" fmla="*/ 0 w 33"/>
                <a:gd name="T7" fmla="*/ 0 h 19"/>
                <a:gd name="T8" fmla="*/ 0 w 33"/>
                <a:gd name="T9" fmla="*/ 0 h 19"/>
                <a:gd name="T10" fmla="*/ 0 w 33"/>
                <a:gd name="T11" fmla="*/ 0 h 19"/>
                <a:gd name="T12" fmla="*/ 0 w 33"/>
                <a:gd name="T13" fmla="*/ 0 h 19"/>
                <a:gd name="T14" fmla="*/ 0 w 33"/>
                <a:gd name="T15" fmla="*/ 0 h 19"/>
                <a:gd name="T16" fmla="*/ 0 w 33"/>
                <a:gd name="T17" fmla="*/ 0 h 19"/>
                <a:gd name="T18" fmla="*/ 0 w 3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9"/>
                <a:gd name="T32" fmla="*/ 33 w 3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9">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7" name="Freeform 535"/>
            <p:cNvSpPr>
              <a:spLocks/>
            </p:cNvSpPr>
            <p:nvPr/>
          </p:nvSpPr>
          <p:spPr bwMode="auto">
            <a:xfrm>
              <a:off x="1142" y="3240"/>
              <a:ext cx="1" cy="1"/>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8" name="Freeform 536"/>
            <p:cNvSpPr>
              <a:spLocks/>
            </p:cNvSpPr>
            <p:nvPr/>
          </p:nvSpPr>
          <p:spPr bwMode="auto">
            <a:xfrm>
              <a:off x="1133" y="3221"/>
              <a:ext cx="10" cy="20"/>
            </a:xfrm>
            <a:custGeom>
              <a:avLst/>
              <a:gdLst>
                <a:gd name="T0" fmla="*/ 0 w 218"/>
                <a:gd name="T1" fmla="*/ 0 h 365"/>
                <a:gd name="T2" fmla="*/ 0 w 218"/>
                <a:gd name="T3" fmla="*/ 0 h 365"/>
                <a:gd name="T4" fmla="*/ 0 w 218"/>
                <a:gd name="T5" fmla="*/ 0 h 365"/>
                <a:gd name="T6" fmla="*/ 0 w 218"/>
                <a:gd name="T7" fmla="*/ 0 h 365"/>
                <a:gd name="T8" fmla="*/ 0 w 218"/>
                <a:gd name="T9" fmla="*/ 0 h 365"/>
                <a:gd name="T10" fmla="*/ 0 w 218"/>
                <a:gd name="T11" fmla="*/ 0 h 365"/>
                <a:gd name="T12" fmla="*/ 0 w 218"/>
                <a:gd name="T13" fmla="*/ 0 h 365"/>
                <a:gd name="T14" fmla="*/ 0 w 218"/>
                <a:gd name="T15" fmla="*/ 0 h 365"/>
                <a:gd name="T16" fmla="*/ 0 w 218"/>
                <a:gd name="T17" fmla="*/ 0 h 365"/>
                <a:gd name="T18" fmla="*/ 0 w 218"/>
                <a:gd name="T19" fmla="*/ 0 h 365"/>
                <a:gd name="T20" fmla="*/ 0 w 218"/>
                <a:gd name="T21" fmla="*/ 0 h 365"/>
                <a:gd name="T22" fmla="*/ 0 w 218"/>
                <a:gd name="T23" fmla="*/ 0 h 365"/>
                <a:gd name="T24" fmla="*/ 0 w 218"/>
                <a:gd name="T25" fmla="*/ 0 h 365"/>
                <a:gd name="T26" fmla="*/ 0 w 218"/>
                <a:gd name="T27" fmla="*/ 0 h 365"/>
                <a:gd name="T28" fmla="*/ 0 w 218"/>
                <a:gd name="T29" fmla="*/ 0 h 365"/>
                <a:gd name="T30" fmla="*/ 0 w 218"/>
                <a:gd name="T31" fmla="*/ 0 h 365"/>
                <a:gd name="T32" fmla="*/ 0 w 218"/>
                <a:gd name="T33" fmla="*/ 0 h 365"/>
                <a:gd name="T34" fmla="*/ 0 w 218"/>
                <a:gd name="T35" fmla="*/ 0 h 365"/>
                <a:gd name="T36" fmla="*/ 0 w 218"/>
                <a:gd name="T37" fmla="*/ 0 h 365"/>
                <a:gd name="T38" fmla="*/ 0 w 218"/>
                <a:gd name="T39" fmla="*/ 0 h 365"/>
                <a:gd name="T40" fmla="*/ 0 w 218"/>
                <a:gd name="T41" fmla="*/ 0 h 365"/>
                <a:gd name="T42" fmla="*/ 0 w 218"/>
                <a:gd name="T43" fmla="*/ 0 h 365"/>
                <a:gd name="T44" fmla="*/ 0 w 218"/>
                <a:gd name="T45" fmla="*/ 0 h 365"/>
                <a:gd name="T46" fmla="*/ 0 w 218"/>
                <a:gd name="T47" fmla="*/ 0 h 365"/>
                <a:gd name="T48" fmla="*/ 0 w 218"/>
                <a:gd name="T49" fmla="*/ 0 h 365"/>
                <a:gd name="T50" fmla="*/ 0 w 218"/>
                <a:gd name="T51" fmla="*/ 0 h 365"/>
                <a:gd name="T52" fmla="*/ 0 w 218"/>
                <a:gd name="T53" fmla="*/ 0 h 365"/>
                <a:gd name="T54" fmla="*/ 0 w 218"/>
                <a:gd name="T55" fmla="*/ 0 h 365"/>
                <a:gd name="T56" fmla="*/ 0 w 218"/>
                <a:gd name="T57" fmla="*/ 0 h 365"/>
                <a:gd name="T58" fmla="*/ 0 w 218"/>
                <a:gd name="T59" fmla="*/ 0 h 365"/>
                <a:gd name="T60" fmla="*/ 0 w 218"/>
                <a:gd name="T61" fmla="*/ 0 h 365"/>
                <a:gd name="T62" fmla="*/ 0 w 218"/>
                <a:gd name="T63" fmla="*/ 0 h 365"/>
                <a:gd name="T64" fmla="*/ 0 w 218"/>
                <a:gd name="T65" fmla="*/ 0 h 365"/>
                <a:gd name="T66" fmla="*/ 0 w 218"/>
                <a:gd name="T67" fmla="*/ 0 h 365"/>
                <a:gd name="T68" fmla="*/ 0 w 218"/>
                <a:gd name="T69" fmla="*/ 0 h 365"/>
                <a:gd name="T70" fmla="*/ 0 w 218"/>
                <a:gd name="T71" fmla="*/ 0 h 365"/>
                <a:gd name="T72" fmla="*/ 0 w 218"/>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8"/>
                <a:gd name="T112" fmla="*/ 0 h 365"/>
                <a:gd name="T113" fmla="*/ 218 w 218"/>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8" h="365">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39" name="Freeform 537"/>
            <p:cNvSpPr>
              <a:spLocks/>
            </p:cNvSpPr>
            <p:nvPr/>
          </p:nvSpPr>
          <p:spPr bwMode="auto">
            <a:xfrm>
              <a:off x="1133" y="3216"/>
              <a:ext cx="2" cy="5"/>
            </a:xfrm>
            <a:custGeom>
              <a:avLst/>
              <a:gdLst>
                <a:gd name="T0" fmla="*/ 0 w 37"/>
                <a:gd name="T1" fmla="*/ 0 h 92"/>
                <a:gd name="T2" fmla="*/ 0 w 37"/>
                <a:gd name="T3" fmla="*/ 0 h 92"/>
                <a:gd name="T4" fmla="*/ 0 w 37"/>
                <a:gd name="T5" fmla="*/ 0 h 92"/>
                <a:gd name="T6" fmla="*/ 0 w 37"/>
                <a:gd name="T7" fmla="*/ 0 h 92"/>
                <a:gd name="T8" fmla="*/ 0 w 37"/>
                <a:gd name="T9" fmla="*/ 0 h 92"/>
                <a:gd name="T10" fmla="*/ 0 w 37"/>
                <a:gd name="T11" fmla="*/ 0 h 92"/>
                <a:gd name="T12" fmla="*/ 0 w 37"/>
                <a:gd name="T13" fmla="*/ 0 h 92"/>
                <a:gd name="T14" fmla="*/ 0 w 37"/>
                <a:gd name="T15" fmla="*/ 0 h 92"/>
                <a:gd name="T16" fmla="*/ 0 w 37"/>
                <a:gd name="T17" fmla="*/ 0 h 92"/>
                <a:gd name="T18" fmla="*/ 0 w 37"/>
                <a:gd name="T19" fmla="*/ 0 h 92"/>
                <a:gd name="T20" fmla="*/ 0 w 37"/>
                <a:gd name="T21" fmla="*/ 0 h 92"/>
                <a:gd name="T22" fmla="*/ 0 w 37"/>
                <a:gd name="T23" fmla="*/ 0 h 92"/>
                <a:gd name="T24" fmla="*/ 0 w 37"/>
                <a:gd name="T25" fmla="*/ 0 h 92"/>
                <a:gd name="T26" fmla="*/ 0 w 37"/>
                <a:gd name="T27" fmla="*/ 0 h 92"/>
                <a:gd name="T28" fmla="*/ 0 w 37"/>
                <a:gd name="T29" fmla="*/ 0 h 92"/>
                <a:gd name="T30" fmla="*/ 0 w 37"/>
                <a:gd name="T31" fmla="*/ 0 h 92"/>
                <a:gd name="T32" fmla="*/ 0 w 37"/>
                <a:gd name="T33" fmla="*/ 0 h 92"/>
                <a:gd name="T34" fmla="*/ 0 w 37"/>
                <a:gd name="T35" fmla="*/ 0 h 92"/>
                <a:gd name="T36" fmla="*/ 0 w 37"/>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92"/>
                <a:gd name="T59" fmla="*/ 37 w 3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92">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0" name="Freeform 538"/>
            <p:cNvSpPr>
              <a:spLocks/>
            </p:cNvSpPr>
            <p:nvPr/>
          </p:nvSpPr>
          <p:spPr bwMode="auto">
            <a:xfrm>
              <a:off x="1133" y="3220"/>
              <a:ext cx="1" cy="1"/>
            </a:xfrm>
            <a:custGeom>
              <a:avLst/>
              <a:gdLst>
                <a:gd name="T0" fmla="*/ 0 w 28"/>
                <a:gd name="T1" fmla="*/ 0 h 18"/>
                <a:gd name="T2" fmla="*/ 0 w 28"/>
                <a:gd name="T3" fmla="*/ 0 h 18"/>
                <a:gd name="T4" fmla="*/ 0 w 28"/>
                <a:gd name="T5" fmla="*/ 0 h 18"/>
                <a:gd name="T6" fmla="*/ 0 w 28"/>
                <a:gd name="T7" fmla="*/ 0 h 18"/>
                <a:gd name="T8" fmla="*/ 0 w 28"/>
                <a:gd name="T9" fmla="*/ 0 h 18"/>
                <a:gd name="T10" fmla="*/ 0 w 28"/>
                <a:gd name="T11" fmla="*/ 0 h 18"/>
                <a:gd name="T12" fmla="*/ 0 w 28"/>
                <a:gd name="T13" fmla="*/ 0 h 18"/>
                <a:gd name="T14" fmla="*/ 0 w 28"/>
                <a:gd name="T15" fmla="*/ 0 h 18"/>
                <a:gd name="T16" fmla="*/ 0 w 28"/>
                <a:gd name="T17" fmla="*/ 0 h 18"/>
                <a:gd name="T18" fmla="*/ 0 w 2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8"/>
                <a:gd name="T32" fmla="*/ 28 w 2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8">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1" name="Freeform 539"/>
            <p:cNvSpPr>
              <a:spLocks/>
            </p:cNvSpPr>
            <p:nvPr/>
          </p:nvSpPr>
          <p:spPr bwMode="auto">
            <a:xfrm>
              <a:off x="1141" y="3233"/>
              <a:ext cx="1" cy="2"/>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2" name="Freeform 540"/>
            <p:cNvSpPr>
              <a:spLocks/>
            </p:cNvSpPr>
            <p:nvPr/>
          </p:nvSpPr>
          <p:spPr bwMode="auto">
            <a:xfrm>
              <a:off x="1137" y="3224"/>
              <a:ext cx="5" cy="11"/>
            </a:xfrm>
            <a:custGeom>
              <a:avLst/>
              <a:gdLst>
                <a:gd name="T0" fmla="*/ 0 w 115"/>
                <a:gd name="T1" fmla="*/ 0 h 181"/>
                <a:gd name="T2" fmla="*/ 0 w 115"/>
                <a:gd name="T3" fmla="*/ 0 h 181"/>
                <a:gd name="T4" fmla="*/ 0 w 115"/>
                <a:gd name="T5" fmla="*/ 0 h 181"/>
                <a:gd name="T6" fmla="*/ 0 w 115"/>
                <a:gd name="T7" fmla="*/ 0 h 181"/>
                <a:gd name="T8" fmla="*/ 0 w 115"/>
                <a:gd name="T9" fmla="*/ 0 h 181"/>
                <a:gd name="T10" fmla="*/ 0 w 115"/>
                <a:gd name="T11" fmla="*/ 0 h 181"/>
                <a:gd name="T12" fmla="*/ 0 w 115"/>
                <a:gd name="T13" fmla="*/ 0 h 181"/>
                <a:gd name="T14" fmla="*/ 0 w 115"/>
                <a:gd name="T15" fmla="*/ 0 h 181"/>
                <a:gd name="T16" fmla="*/ 0 w 115"/>
                <a:gd name="T17" fmla="*/ 0 h 181"/>
                <a:gd name="T18" fmla="*/ 0 w 115"/>
                <a:gd name="T19" fmla="*/ 0 h 181"/>
                <a:gd name="T20" fmla="*/ 0 w 115"/>
                <a:gd name="T21" fmla="*/ 0 h 181"/>
                <a:gd name="T22" fmla="*/ 0 w 115"/>
                <a:gd name="T23" fmla="*/ 0 h 181"/>
                <a:gd name="T24" fmla="*/ 0 w 115"/>
                <a:gd name="T25" fmla="*/ 0 h 181"/>
                <a:gd name="T26" fmla="*/ 0 w 115"/>
                <a:gd name="T27" fmla="*/ 0 h 181"/>
                <a:gd name="T28" fmla="*/ 0 w 115"/>
                <a:gd name="T29" fmla="*/ 0 h 181"/>
                <a:gd name="T30" fmla="*/ 0 w 115"/>
                <a:gd name="T31" fmla="*/ 0 h 181"/>
                <a:gd name="T32" fmla="*/ 0 w 115"/>
                <a:gd name="T33" fmla="*/ 0 h 181"/>
                <a:gd name="T34" fmla="*/ 0 w 115"/>
                <a:gd name="T35" fmla="*/ 0 h 181"/>
                <a:gd name="T36" fmla="*/ 0 w 115"/>
                <a:gd name="T37" fmla="*/ 0 h 181"/>
                <a:gd name="T38" fmla="*/ 0 w 115"/>
                <a:gd name="T39" fmla="*/ 0 h 181"/>
                <a:gd name="T40" fmla="*/ 0 w 115"/>
                <a:gd name="T41" fmla="*/ 0 h 181"/>
                <a:gd name="T42" fmla="*/ 0 w 115"/>
                <a:gd name="T43" fmla="*/ 0 h 181"/>
                <a:gd name="T44" fmla="*/ 0 w 115"/>
                <a:gd name="T45" fmla="*/ 0 h 181"/>
                <a:gd name="T46" fmla="*/ 0 w 115"/>
                <a:gd name="T47" fmla="*/ 0 h 181"/>
                <a:gd name="T48" fmla="*/ 0 w 115"/>
                <a:gd name="T49" fmla="*/ 0 h 181"/>
                <a:gd name="T50" fmla="*/ 0 w 115"/>
                <a:gd name="T51" fmla="*/ 0 h 181"/>
                <a:gd name="T52" fmla="*/ 0 w 115"/>
                <a:gd name="T53" fmla="*/ 0 h 181"/>
                <a:gd name="T54" fmla="*/ 0 w 115"/>
                <a:gd name="T55" fmla="*/ 0 h 181"/>
                <a:gd name="T56" fmla="*/ 0 w 115"/>
                <a:gd name="T57" fmla="*/ 0 h 181"/>
                <a:gd name="T58" fmla="*/ 0 w 115"/>
                <a:gd name="T59" fmla="*/ 0 h 181"/>
                <a:gd name="T60" fmla="*/ 0 w 115"/>
                <a:gd name="T61" fmla="*/ 0 h 181"/>
                <a:gd name="T62" fmla="*/ 0 w 115"/>
                <a:gd name="T63" fmla="*/ 0 h 181"/>
                <a:gd name="T64" fmla="*/ 0 w 115"/>
                <a:gd name="T65" fmla="*/ 0 h 181"/>
                <a:gd name="T66" fmla="*/ 0 w 115"/>
                <a:gd name="T67" fmla="*/ 0 h 181"/>
                <a:gd name="T68" fmla="*/ 0 w 115"/>
                <a:gd name="T69" fmla="*/ 0 h 181"/>
                <a:gd name="T70" fmla="*/ 0 w 115"/>
                <a:gd name="T71" fmla="*/ 0 h 181"/>
                <a:gd name="T72" fmla="*/ 0 w 115"/>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81"/>
                <a:gd name="T113" fmla="*/ 115 w 115"/>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81">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3" name="Freeform 541"/>
            <p:cNvSpPr>
              <a:spLocks/>
            </p:cNvSpPr>
            <p:nvPr/>
          </p:nvSpPr>
          <p:spPr bwMode="auto">
            <a:xfrm>
              <a:off x="1137" y="3222"/>
              <a:ext cx="1" cy="2"/>
            </a:xfrm>
            <a:custGeom>
              <a:avLst/>
              <a:gdLst>
                <a:gd name="T0" fmla="*/ 0 w 33"/>
                <a:gd name="T1" fmla="*/ 0 h 47"/>
                <a:gd name="T2" fmla="*/ 0 w 33"/>
                <a:gd name="T3" fmla="*/ 0 h 47"/>
                <a:gd name="T4" fmla="*/ 0 w 33"/>
                <a:gd name="T5" fmla="*/ 0 h 47"/>
                <a:gd name="T6" fmla="*/ 0 w 33"/>
                <a:gd name="T7" fmla="*/ 0 h 47"/>
                <a:gd name="T8" fmla="*/ 0 w 33"/>
                <a:gd name="T9" fmla="*/ 0 h 47"/>
                <a:gd name="T10" fmla="*/ 0 w 33"/>
                <a:gd name="T11" fmla="*/ 0 h 47"/>
                <a:gd name="T12" fmla="*/ 0 w 33"/>
                <a:gd name="T13" fmla="*/ 0 h 47"/>
                <a:gd name="T14" fmla="*/ 0 w 33"/>
                <a:gd name="T15" fmla="*/ 0 h 47"/>
                <a:gd name="T16" fmla="*/ 0 w 33"/>
                <a:gd name="T17" fmla="*/ 0 h 47"/>
                <a:gd name="T18" fmla="*/ 0 w 33"/>
                <a:gd name="T19" fmla="*/ 0 h 47"/>
                <a:gd name="T20" fmla="*/ 0 w 33"/>
                <a:gd name="T21" fmla="*/ 0 h 47"/>
                <a:gd name="T22" fmla="*/ 0 w 33"/>
                <a:gd name="T23" fmla="*/ 0 h 47"/>
                <a:gd name="T24" fmla="*/ 0 w 33"/>
                <a:gd name="T25" fmla="*/ 0 h 47"/>
                <a:gd name="T26" fmla="*/ 0 w 33"/>
                <a:gd name="T27" fmla="*/ 0 h 47"/>
                <a:gd name="T28" fmla="*/ 0 w 33"/>
                <a:gd name="T29" fmla="*/ 0 h 47"/>
                <a:gd name="T30" fmla="*/ 0 w 33"/>
                <a:gd name="T31" fmla="*/ 0 h 47"/>
                <a:gd name="T32" fmla="*/ 0 w 33"/>
                <a:gd name="T33" fmla="*/ 0 h 47"/>
                <a:gd name="T34" fmla="*/ 0 w 33"/>
                <a:gd name="T35" fmla="*/ 0 h 47"/>
                <a:gd name="T36" fmla="*/ 0 w 33"/>
                <a:gd name="T37" fmla="*/ 0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7"/>
                <a:gd name="T59" fmla="*/ 33 w 33"/>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7">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4" name="Freeform 542"/>
            <p:cNvSpPr>
              <a:spLocks/>
            </p:cNvSpPr>
            <p:nvPr/>
          </p:nvSpPr>
          <p:spPr bwMode="auto">
            <a:xfrm>
              <a:off x="1137" y="3224"/>
              <a:ext cx="1" cy="1"/>
            </a:xfrm>
            <a:custGeom>
              <a:avLst/>
              <a:gdLst>
                <a:gd name="T0" fmla="*/ 0 w 29"/>
                <a:gd name="T1" fmla="*/ 0 h 18"/>
                <a:gd name="T2" fmla="*/ 0 w 29"/>
                <a:gd name="T3" fmla="*/ 0 h 18"/>
                <a:gd name="T4" fmla="*/ 0 w 29"/>
                <a:gd name="T5" fmla="*/ 0 h 18"/>
                <a:gd name="T6" fmla="*/ 0 w 29"/>
                <a:gd name="T7" fmla="*/ 0 h 18"/>
                <a:gd name="T8" fmla="*/ 0 w 29"/>
                <a:gd name="T9" fmla="*/ 0 h 18"/>
                <a:gd name="T10" fmla="*/ 0 w 29"/>
                <a:gd name="T11" fmla="*/ 0 h 18"/>
                <a:gd name="T12" fmla="*/ 0 w 29"/>
                <a:gd name="T13" fmla="*/ 0 h 18"/>
                <a:gd name="T14" fmla="*/ 0 w 29"/>
                <a:gd name="T15" fmla="*/ 0 h 18"/>
                <a:gd name="T16" fmla="*/ 0 w 29"/>
                <a:gd name="T17" fmla="*/ 0 h 18"/>
                <a:gd name="T18" fmla="*/ 0 w 29"/>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5" name="Freeform 543"/>
            <p:cNvSpPr>
              <a:spLocks/>
            </p:cNvSpPr>
            <p:nvPr/>
          </p:nvSpPr>
          <p:spPr bwMode="auto">
            <a:xfrm>
              <a:off x="1307" y="3123"/>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3"/>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6" name="Freeform 544"/>
            <p:cNvSpPr>
              <a:spLocks/>
            </p:cNvSpPr>
            <p:nvPr/>
          </p:nvSpPr>
          <p:spPr bwMode="auto">
            <a:xfrm>
              <a:off x="1307" y="3123"/>
              <a:ext cx="7" cy="15"/>
            </a:xfrm>
            <a:custGeom>
              <a:avLst/>
              <a:gdLst>
                <a:gd name="T0" fmla="*/ 0 w 164"/>
                <a:gd name="T1" fmla="*/ 0 h 274"/>
                <a:gd name="T2" fmla="*/ 0 w 164"/>
                <a:gd name="T3" fmla="*/ 0 h 274"/>
                <a:gd name="T4" fmla="*/ 0 w 164"/>
                <a:gd name="T5" fmla="*/ 0 h 274"/>
                <a:gd name="T6" fmla="*/ 0 w 164"/>
                <a:gd name="T7" fmla="*/ 0 h 274"/>
                <a:gd name="T8" fmla="*/ 0 w 164"/>
                <a:gd name="T9" fmla="*/ 0 h 274"/>
                <a:gd name="T10" fmla="*/ 0 w 164"/>
                <a:gd name="T11" fmla="*/ 0 h 274"/>
                <a:gd name="T12" fmla="*/ 0 w 164"/>
                <a:gd name="T13" fmla="*/ 0 h 274"/>
                <a:gd name="T14" fmla="*/ 0 w 164"/>
                <a:gd name="T15" fmla="*/ 0 h 274"/>
                <a:gd name="T16" fmla="*/ 0 w 164"/>
                <a:gd name="T17" fmla="*/ 0 h 274"/>
                <a:gd name="T18" fmla="*/ 0 w 164"/>
                <a:gd name="T19" fmla="*/ 0 h 274"/>
                <a:gd name="T20" fmla="*/ 0 w 164"/>
                <a:gd name="T21" fmla="*/ 0 h 274"/>
                <a:gd name="T22" fmla="*/ 0 w 164"/>
                <a:gd name="T23" fmla="*/ 0 h 274"/>
                <a:gd name="T24" fmla="*/ 0 w 164"/>
                <a:gd name="T25" fmla="*/ 0 h 274"/>
                <a:gd name="T26" fmla="*/ 0 w 164"/>
                <a:gd name="T27" fmla="*/ 0 h 274"/>
                <a:gd name="T28" fmla="*/ 0 w 164"/>
                <a:gd name="T29" fmla="*/ 0 h 274"/>
                <a:gd name="T30" fmla="*/ 0 w 164"/>
                <a:gd name="T31" fmla="*/ 0 h 274"/>
                <a:gd name="T32" fmla="*/ 0 w 164"/>
                <a:gd name="T33" fmla="*/ 0 h 274"/>
                <a:gd name="T34" fmla="*/ 0 w 164"/>
                <a:gd name="T35" fmla="*/ 0 h 274"/>
                <a:gd name="T36" fmla="*/ 0 w 164"/>
                <a:gd name="T37" fmla="*/ 0 h 274"/>
                <a:gd name="T38" fmla="*/ 0 w 164"/>
                <a:gd name="T39" fmla="*/ 0 h 274"/>
                <a:gd name="T40" fmla="*/ 0 w 164"/>
                <a:gd name="T41" fmla="*/ 0 h 274"/>
                <a:gd name="T42" fmla="*/ 0 w 164"/>
                <a:gd name="T43" fmla="*/ 0 h 274"/>
                <a:gd name="T44" fmla="*/ 0 w 164"/>
                <a:gd name="T45" fmla="*/ 0 h 274"/>
                <a:gd name="T46" fmla="*/ 0 w 164"/>
                <a:gd name="T47" fmla="*/ 0 h 274"/>
                <a:gd name="T48" fmla="*/ 0 w 164"/>
                <a:gd name="T49" fmla="*/ 0 h 274"/>
                <a:gd name="T50" fmla="*/ 0 w 164"/>
                <a:gd name="T51" fmla="*/ 0 h 274"/>
                <a:gd name="T52" fmla="*/ 0 w 164"/>
                <a:gd name="T53" fmla="*/ 0 h 274"/>
                <a:gd name="T54" fmla="*/ 0 w 164"/>
                <a:gd name="T55" fmla="*/ 0 h 274"/>
                <a:gd name="T56" fmla="*/ 0 w 164"/>
                <a:gd name="T57" fmla="*/ 0 h 274"/>
                <a:gd name="T58" fmla="*/ 0 w 164"/>
                <a:gd name="T59" fmla="*/ 0 h 274"/>
                <a:gd name="T60" fmla="*/ 0 w 164"/>
                <a:gd name="T61" fmla="*/ 0 h 274"/>
                <a:gd name="T62" fmla="*/ 0 w 164"/>
                <a:gd name="T63" fmla="*/ 0 h 274"/>
                <a:gd name="T64" fmla="*/ 0 w 164"/>
                <a:gd name="T65" fmla="*/ 0 h 274"/>
                <a:gd name="T66" fmla="*/ 0 w 164"/>
                <a:gd name="T67" fmla="*/ 0 h 274"/>
                <a:gd name="T68" fmla="*/ 0 w 164"/>
                <a:gd name="T69" fmla="*/ 0 h 274"/>
                <a:gd name="T70" fmla="*/ 0 w 164"/>
                <a:gd name="T71" fmla="*/ 0 h 274"/>
                <a:gd name="T72" fmla="*/ 0 w 164"/>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
                <a:gd name="T112" fmla="*/ 0 h 274"/>
                <a:gd name="T113" fmla="*/ 164 w 164"/>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 h="274">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64"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7" name="Freeform 545"/>
            <p:cNvSpPr>
              <a:spLocks/>
            </p:cNvSpPr>
            <p:nvPr/>
          </p:nvSpPr>
          <p:spPr bwMode="auto">
            <a:xfrm>
              <a:off x="1313" y="3138"/>
              <a:ext cx="1" cy="4"/>
            </a:xfrm>
            <a:custGeom>
              <a:avLst/>
              <a:gdLst>
                <a:gd name="T0" fmla="*/ 0 w 29"/>
                <a:gd name="T1" fmla="*/ 0 h 68"/>
                <a:gd name="T2" fmla="*/ 0 w 29"/>
                <a:gd name="T3" fmla="*/ 0 h 68"/>
                <a:gd name="T4" fmla="*/ 0 w 29"/>
                <a:gd name="T5" fmla="*/ 0 h 68"/>
                <a:gd name="T6" fmla="*/ 0 w 29"/>
                <a:gd name="T7" fmla="*/ 0 h 68"/>
                <a:gd name="T8" fmla="*/ 0 w 29"/>
                <a:gd name="T9" fmla="*/ 0 h 68"/>
                <a:gd name="T10" fmla="*/ 0 w 29"/>
                <a:gd name="T11" fmla="*/ 0 h 68"/>
                <a:gd name="T12" fmla="*/ 0 w 29"/>
                <a:gd name="T13" fmla="*/ 0 h 68"/>
                <a:gd name="T14" fmla="*/ 0 w 29"/>
                <a:gd name="T15" fmla="*/ 0 h 68"/>
                <a:gd name="T16" fmla="*/ 0 w 29"/>
                <a:gd name="T17" fmla="*/ 0 h 68"/>
                <a:gd name="T18" fmla="*/ 0 w 29"/>
                <a:gd name="T19" fmla="*/ 0 h 68"/>
                <a:gd name="T20" fmla="*/ 0 w 29"/>
                <a:gd name="T21" fmla="*/ 0 h 68"/>
                <a:gd name="T22" fmla="*/ 0 w 29"/>
                <a:gd name="T23" fmla="*/ 0 h 68"/>
                <a:gd name="T24" fmla="*/ 0 w 29"/>
                <a:gd name="T25" fmla="*/ 0 h 68"/>
                <a:gd name="T26" fmla="*/ 0 w 29"/>
                <a:gd name="T27" fmla="*/ 0 h 68"/>
                <a:gd name="T28" fmla="*/ 0 w 29"/>
                <a:gd name="T29" fmla="*/ 0 h 68"/>
                <a:gd name="T30" fmla="*/ 0 w 29"/>
                <a:gd name="T31" fmla="*/ 0 h 68"/>
                <a:gd name="T32" fmla="*/ 0 w 29"/>
                <a:gd name="T33" fmla="*/ 0 h 68"/>
                <a:gd name="T34" fmla="*/ 0 w 29"/>
                <a:gd name="T35" fmla="*/ 0 h 68"/>
                <a:gd name="T36" fmla="*/ 0 w 29"/>
                <a:gd name="T37" fmla="*/ 0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8" name="Freeform 546"/>
            <p:cNvSpPr>
              <a:spLocks/>
            </p:cNvSpPr>
            <p:nvPr/>
          </p:nvSpPr>
          <p:spPr bwMode="auto">
            <a:xfrm>
              <a:off x="1313" y="3138"/>
              <a:ext cx="1" cy="1"/>
            </a:xfrm>
            <a:custGeom>
              <a:avLst/>
              <a:gdLst>
                <a:gd name="T0" fmla="*/ 0 w 21"/>
                <a:gd name="T1" fmla="*/ 0 h 12"/>
                <a:gd name="T2" fmla="*/ 0 w 21"/>
                <a:gd name="T3" fmla="*/ 0 h 12"/>
                <a:gd name="T4" fmla="*/ 0 w 21"/>
                <a:gd name="T5" fmla="*/ 0 h 12"/>
                <a:gd name="T6" fmla="*/ 0 w 21"/>
                <a:gd name="T7" fmla="*/ 0 h 12"/>
                <a:gd name="T8" fmla="*/ 0 w 21"/>
                <a:gd name="T9" fmla="*/ 0 h 12"/>
                <a:gd name="T10" fmla="*/ 0 w 21"/>
                <a:gd name="T11" fmla="*/ 0 h 12"/>
                <a:gd name="T12" fmla="*/ 0 60000 65536"/>
                <a:gd name="T13" fmla="*/ 0 60000 65536"/>
                <a:gd name="T14" fmla="*/ 0 60000 65536"/>
                <a:gd name="T15" fmla="*/ 0 60000 65536"/>
                <a:gd name="T16" fmla="*/ 0 60000 65536"/>
                <a:gd name="T17" fmla="*/ 0 60000 65536"/>
                <a:gd name="T18" fmla="*/ 0 w 21"/>
                <a:gd name="T19" fmla="*/ 0 h 12"/>
                <a:gd name="T20" fmla="*/ 21 w 2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1" h="12">
                  <a:moveTo>
                    <a:pt x="0" y="0"/>
                  </a:moveTo>
                  <a:lnTo>
                    <a:pt x="3" y="8"/>
                  </a:lnTo>
                  <a:lnTo>
                    <a:pt x="10" y="12"/>
                  </a:lnTo>
                  <a:lnTo>
                    <a:pt x="17" y="11"/>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49" name="Freeform 547"/>
            <p:cNvSpPr>
              <a:spLocks/>
            </p:cNvSpPr>
            <p:nvPr/>
          </p:nvSpPr>
          <p:spPr bwMode="auto">
            <a:xfrm>
              <a:off x="1307" y="3128"/>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6"/>
                  </a:lnTo>
                  <a:lnTo>
                    <a:pt x="0" y="14"/>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0" name="Freeform 548"/>
            <p:cNvSpPr>
              <a:spLocks/>
            </p:cNvSpPr>
            <p:nvPr/>
          </p:nvSpPr>
          <p:spPr bwMode="auto">
            <a:xfrm>
              <a:off x="1308" y="3128"/>
              <a:ext cx="4" cy="8"/>
            </a:xfrm>
            <a:custGeom>
              <a:avLst/>
              <a:gdLst>
                <a:gd name="T0" fmla="*/ 0 w 86"/>
                <a:gd name="T1" fmla="*/ 0 h 136"/>
                <a:gd name="T2" fmla="*/ 0 w 86"/>
                <a:gd name="T3" fmla="*/ 0 h 136"/>
                <a:gd name="T4" fmla="*/ 0 w 86"/>
                <a:gd name="T5" fmla="*/ 0 h 136"/>
                <a:gd name="T6" fmla="*/ 0 w 86"/>
                <a:gd name="T7" fmla="*/ 0 h 136"/>
                <a:gd name="T8" fmla="*/ 0 w 86"/>
                <a:gd name="T9" fmla="*/ 0 h 136"/>
                <a:gd name="T10" fmla="*/ 0 w 86"/>
                <a:gd name="T11" fmla="*/ 0 h 136"/>
                <a:gd name="T12" fmla="*/ 0 w 86"/>
                <a:gd name="T13" fmla="*/ 0 h 136"/>
                <a:gd name="T14" fmla="*/ 0 w 86"/>
                <a:gd name="T15" fmla="*/ 0 h 136"/>
                <a:gd name="T16" fmla="*/ 0 w 86"/>
                <a:gd name="T17" fmla="*/ 0 h 136"/>
                <a:gd name="T18" fmla="*/ 0 w 86"/>
                <a:gd name="T19" fmla="*/ 0 h 136"/>
                <a:gd name="T20" fmla="*/ 0 w 86"/>
                <a:gd name="T21" fmla="*/ 0 h 136"/>
                <a:gd name="T22" fmla="*/ 0 w 86"/>
                <a:gd name="T23" fmla="*/ 0 h 136"/>
                <a:gd name="T24" fmla="*/ 0 w 86"/>
                <a:gd name="T25" fmla="*/ 0 h 136"/>
                <a:gd name="T26" fmla="*/ 0 w 86"/>
                <a:gd name="T27" fmla="*/ 0 h 136"/>
                <a:gd name="T28" fmla="*/ 0 w 86"/>
                <a:gd name="T29" fmla="*/ 0 h 136"/>
                <a:gd name="T30" fmla="*/ 0 w 86"/>
                <a:gd name="T31" fmla="*/ 0 h 136"/>
                <a:gd name="T32" fmla="*/ 0 w 86"/>
                <a:gd name="T33" fmla="*/ 0 h 136"/>
                <a:gd name="T34" fmla="*/ 0 w 86"/>
                <a:gd name="T35" fmla="*/ 0 h 136"/>
                <a:gd name="T36" fmla="*/ 0 w 86"/>
                <a:gd name="T37" fmla="*/ 0 h 136"/>
                <a:gd name="T38" fmla="*/ 0 w 86"/>
                <a:gd name="T39" fmla="*/ 0 h 136"/>
                <a:gd name="T40" fmla="*/ 0 w 86"/>
                <a:gd name="T41" fmla="*/ 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6"/>
                <a:gd name="T65" fmla="*/ 86 w 86"/>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6">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86" y="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1" name="Freeform 549"/>
            <p:cNvSpPr>
              <a:spLocks/>
            </p:cNvSpPr>
            <p:nvPr/>
          </p:nvSpPr>
          <p:spPr bwMode="auto">
            <a:xfrm>
              <a:off x="1311" y="3136"/>
              <a:ext cx="1" cy="2"/>
            </a:xfrm>
            <a:custGeom>
              <a:avLst/>
              <a:gdLst>
                <a:gd name="T0" fmla="*/ 0 w 24"/>
                <a:gd name="T1" fmla="*/ 0 h 35"/>
                <a:gd name="T2" fmla="*/ 0 w 24"/>
                <a:gd name="T3" fmla="*/ 0 h 35"/>
                <a:gd name="T4" fmla="*/ 0 w 24"/>
                <a:gd name="T5" fmla="*/ 0 h 35"/>
                <a:gd name="T6" fmla="*/ 0 w 24"/>
                <a:gd name="T7" fmla="*/ 0 h 35"/>
                <a:gd name="T8" fmla="*/ 0 w 24"/>
                <a:gd name="T9" fmla="*/ 0 h 35"/>
                <a:gd name="T10" fmla="*/ 0 w 24"/>
                <a:gd name="T11" fmla="*/ 0 h 35"/>
                <a:gd name="T12" fmla="*/ 0 w 24"/>
                <a:gd name="T13" fmla="*/ 0 h 35"/>
                <a:gd name="T14" fmla="*/ 0 w 24"/>
                <a:gd name="T15" fmla="*/ 0 h 35"/>
                <a:gd name="T16" fmla="*/ 0 w 24"/>
                <a:gd name="T17" fmla="*/ 0 h 35"/>
                <a:gd name="T18" fmla="*/ 0 w 24"/>
                <a:gd name="T19" fmla="*/ 0 h 35"/>
                <a:gd name="T20" fmla="*/ 0 w 24"/>
                <a:gd name="T21" fmla="*/ 0 h 35"/>
                <a:gd name="T22" fmla="*/ 0 w 24"/>
                <a:gd name="T23" fmla="*/ 0 h 35"/>
                <a:gd name="T24" fmla="*/ 0 w 24"/>
                <a:gd name="T25" fmla="*/ 0 h 35"/>
                <a:gd name="T26" fmla="*/ 0 w 24"/>
                <a:gd name="T27" fmla="*/ 0 h 35"/>
                <a:gd name="T28" fmla="*/ 0 w 24"/>
                <a:gd name="T29" fmla="*/ 0 h 35"/>
                <a:gd name="T30" fmla="*/ 0 w 24"/>
                <a:gd name="T31" fmla="*/ 0 h 35"/>
                <a:gd name="T32" fmla="*/ 0 w 24"/>
                <a:gd name="T33" fmla="*/ 0 h 35"/>
                <a:gd name="T34" fmla="*/ 0 w 24"/>
                <a:gd name="T35" fmla="*/ 0 h 35"/>
                <a:gd name="T36" fmla="*/ 0 w 24"/>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5"/>
                <a:gd name="T59" fmla="*/ 24 w 2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5">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2" name="Freeform 550"/>
            <p:cNvSpPr>
              <a:spLocks/>
            </p:cNvSpPr>
            <p:nvPr/>
          </p:nvSpPr>
          <p:spPr bwMode="auto">
            <a:xfrm>
              <a:off x="1311" y="3135"/>
              <a:ext cx="1" cy="1"/>
            </a:xfrm>
            <a:custGeom>
              <a:avLst/>
              <a:gdLst>
                <a:gd name="T0" fmla="*/ 0 w 21"/>
                <a:gd name="T1" fmla="*/ 0 h 13"/>
                <a:gd name="T2" fmla="*/ 0 w 21"/>
                <a:gd name="T3" fmla="*/ 0 h 13"/>
                <a:gd name="T4" fmla="*/ 0 w 21"/>
                <a:gd name="T5" fmla="*/ 0 h 13"/>
                <a:gd name="T6" fmla="*/ 0 w 21"/>
                <a:gd name="T7" fmla="*/ 0 h 13"/>
                <a:gd name="T8" fmla="*/ 0 w 21"/>
                <a:gd name="T9" fmla="*/ 0 h 13"/>
                <a:gd name="T10" fmla="*/ 0 w 21"/>
                <a:gd name="T11" fmla="*/ 0 h 13"/>
                <a:gd name="T12" fmla="*/ 0 60000 65536"/>
                <a:gd name="T13" fmla="*/ 0 60000 65536"/>
                <a:gd name="T14" fmla="*/ 0 60000 65536"/>
                <a:gd name="T15" fmla="*/ 0 60000 65536"/>
                <a:gd name="T16" fmla="*/ 0 60000 65536"/>
                <a:gd name="T17" fmla="*/ 0 60000 65536"/>
                <a:gd name="T18" fmla="*/ 0 w 21"/>
                <a:gd name="T19" fmla="*/ 0 h 13"/>
                <a:gd name="T20" fmla="*/ 21 w 2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1" h="13">
                  <a:moveTo>
                    <a:pt x="0" y="0"/>
                  </a:moveTo>
                  <a:lnTo>
                    <a:pt x="2" y="9"/>
                  </a:lnTo>
                  <a:lnTo>
                    <a:pt x="10" y="13"/>
                  </a:lnTo>
                  <a:lnTo>
                    <a:pt x="17" y="12"/>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3" name="Freeform 551"/>
            <p:cNvSpPr>
              <a:spLocks/>
            </p:cNvSpPr>
            <p:nvPr/>
          </p:nvSpPr>
          <p:spPr bwMode="auto">
            <a:xfrm>
              <a:off x="1132" y="3300"/>
              <a:ext cx="53" cy="137"/>
            </a:xfrm>
            <a:custGeom>
              <a:avLst/>
              <a:gdLst>
                <a:gd name="T0" fmla="*/ 0 w 1169"/>
                <a:gd name="T1" fmla="*/ 0 h 2481"/>
                <a:gd name="T2" fmla="*/ 0 w 1169"/>
                <a:gd name="T3" fmla="*/ 0 h 2481"/>
                <a:gd name="T4" fmla="*/ 0 w 1169"/>
                <a:gd name="T5" fmla="*/ 0 h 2481"/>
                <a:gd name="T6" fmla="*/ 0 w 1169"/>
                <a:gd name="T7" fmla="*/ 0 h 2481"/>
                <a:gd name="T8" fmla="*/ 0 w 1169"/>
                <a:gd name="T9" fmla="*/ 0 h 2481"/>
                <a:gd name="T10" fmla="*/ 0 60000 65536"/>
                <a:gd name="T11" fmla="*/ 0 60000 65536"/>
                <a:gd name="T12" fmla="*/ 0 60000 65536"/>
                <a:gd name="T13" fmla="*/ 0 60000 65536"/>
                <a:gd name="T14" fmla="*/ 0 60000 65536"/>
                <a:gd name="T15" fmla="*/ 0 w 1169"/>
                <a:gd name="T16" fmla="*/ 0 h 2481"/>
                <a:gd name="T17" fmla="*/ 1169 w 1169"/>
                <a:gd name="T18" fmla="*/ 2481 h 2481"/>
              </a:gdLst>
              <a:ahLst/>
              <a:cxnLst>
                <a:cxn ang="T10">
                  <a:pos x="T0" y="T1"/>
                </a:cxn>
                <a:cxn ang="T11">
                  <a:pos x="T2" y="T3"/>
                </a:cxn>
                <a:cxn ang="T12">
                  <a:pos x="T4" y="T5"/>
                </a:cxn>
                <a:cxn ang="T13">
                  <a:pos x="T6" y="T7"/>
                </a:cxn>
                <a:cxn ang="T14">
                  <a:pos x="T8" y="T9"/>
                </a:cxn>
              </a:cxnLst>
              <a:rect l="T15" t="T16" r="T17" b="T18"/>
              <a:pathLst>
                <a:path w="1169" h="2481">
                  <a:moveTo>
                    <a:pt x="166" y="0"/>
                  </a:moveTo>
                  <a:lnTo>
                    <a:pt x="0" y="73"/>
                  </a:lnTo>
                  <a:lnTo>
                    <a:pt x="959" y="2481"/>
                  </a:lnTo>
                  <a:lnTo>
                    <a:pt x="1169" y="2389"/>
                  </a:lnTo>
                  <a:lnTo>
                    <a:pt x="166" y="0"/>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4" name="Freeform 552"/>
            <p:cNvSpPr>
              <a:spLocks/>
            </p:cNvSpPr>
            <p:nvPr/>
          </p:nvSpPr>
          <p:spPr bwMode="auto">
            <a:xfrm>
              <a:off x="1132" y="3300"/>
              <a:ext cx="52" cy="137"/>
            </a:xfrm>
            <a:custGeom>
              <a:avLst/>
              <a:gdLst>
                <a:gd name="T0" fmla="*/ 0 w 1140"/>
                <a:gd name="T1" fmla="*/ 0 h 2467"/>
                <a:gd name="T2" fmla="*/ 0 w 1140"/>
                <a:gd name="T3" fmla="*/ 0 h 2467"/>
                <a:gd name="T4" fmla="*/ 0 w 1140"/>
                <a:gd name="T5" fmla="*/ 0 h 2467"/>
                <a:gd name="T6" fmla="*/ 0 w 1140"/>
                <a:gd name="T7" fmla="*/ 0 h 2467"/>
                <a:gd name="T8" fmla="*/ 0 w 1140"/>
                <a:gd name="T9" fmla="*/ 0 h 2467"/>
                <a:gd name="T10" fmla="*/ 0 w 1140"/>
                <a:gd name="T11" fmla="*/ 0 h 2467"/>
                <a:gd name="T12" fmla="*/ 0 w 1140"/>
                <a:gd name="T13" fmla="*/ 0 h 2467"/>
                <a:gd name="T14" fmla="*/ 0 w 1140"/>
                <a:gd name="T15" fmla="*/ 0 h 2467"/>
                <a:gd name="T16" fmla="*/ 0 w 1140"/>
                <a:gd name="T17" fmla="*/ 0 h 2467"/>
                <a:gd name="T18" fmla="*/ 0 w 1140"/>
                <a:gd name="T19" fmla="*/ 0 h 2467"/>
                <a:gd name="T20" fmla="*/ 0 w 1140"/>
                <a:gd name="T21" fmla="*/ 0 h 2467"/>
                <a:gd name="T22" fmla="*/ 0 w 1140"/>
                <a:gd name="T23" fmla="*/ 0 h 2467"/>
                <a:gd name="T24" fmla="*/ 0 w 1140"/>
                <a:gd name="T25" fmla="*/ 0 h 2467"/>
                <a:gd name="T26" fmla="*/ 0 w 1140"/>
                <a:gd name="T27" fmla="*/ 0 h 2467"/>
                <a:gd name="T28" fmla="*/ 0 w 1140"/>
                <a:gd name="T29" fmla="*/ 0 h 2467"/>
                <a:gd name="T30" fmla="*/ 0 w 1140"/>
                <a:gd name="T31" fmla="*/ 0 h 2467"/>
                <a:gd name="T32" fmla="*/ 0 w 1140"/>
                <a:gd name="T33" fmla="*/ 0 h 2467"/>
                <a:gd name="T34" fmla="*/ 0 w 1140"/>
                <a:gd name="T35" fmla="*/ 0 h 2467"/>
                <a:gd name="T36" fmla="*/ 0 w 1140"/>
                <a:gd name="T37" fmla="*/ 0 h 2467"/>
                <a:gd name="T38" fmla="*/ 0 w 1140"/>
                <a:gd name="T39" fmla="*/ 0 h 2467"/>
                <a:gd name="T40" fmla="*/ 0 w 1140"/>
                <a:gd name="T41" fmla="*/ 0 h 2467"/>
                <a:gd name="T42" fmla="*/ 0 w 1140"/>
                <a:gd name="T43" fmla="*/ 0 h 2467"/>
                <a:gd name="T44" fmla="*/ 0 w 1140"/>
                <a:gd name="T45" fmla="*/ 0 h 2467"/>
                <a:gd name="T46" fmla="*/ 0 w 1140"/>
                <a:gd name="T47" fmla="*/ 0 h 2467"/>
                <a:gd name="T48" fmla="*/ 0 w 1140"/>
                <a:gd name="T49" fmla="*/ 0 h 2467"/>
                <a:gd name="T50" fmla="*/ 0 w 1140"/>
                <a:gd name="T51" fmla="*/ 0 h 2467"/>
                <a:gd name="T52" fmla="*/ 0 w 1140"/>
                <a:gd name="T53" fmla="*/ 0 h 2467"/>
                <a:gd name="T54" fmla="*/ 0 w 1140"/>
                <a:gd name="T55" fmla="*/ 0 h 2467"/>
                <a:gd name="T56" fmla="*/ 0 w 1140"/>
                <a:gd name="T57" fmla="*/ 0 h 2467"/>
                <a:gd name="T58" fmla="*/ 0 w 1140"/>
                <a:gd name="T59" fmla="*/ 0 h 2467"/>
                <a:gd name="T60" fmla="*/ 0 w 1140"/>
                <a:gd name="T61" fmla="*/ 0 h 2467"/>
                <a:gd name="T62" fmla="*/ 0 w 1140"/>
                <a:gd name="T63" fmla="*/ 0 h 2467"/>
                <a:gd name="T64" fmla="*/ 0 w 1140"/>
                <a:gd name="T65" fmla="*/ 0 h 2467"/>
                <a:gd name="T66" fmla="*/ 0 w 1140"/>
                <a:gd name="T67" fmla="*/ 0 h 2467"/>
                <a:gd name="T68" fmla="*/ 0 w 1140"/>
                <a:gd name="T69" fmla="*/ 0 h 2467"/>
                <a:gd name="T70" fmla="*/ 0 w 1140"/>
                <a:gd name="T71" fmla="*/ 0 h 2467"/>
                <a:gd name="T72" fmla="*/ 0 w 1140"/>
                <a:gd name="T73" fmla="*/ 0 h 2467"/>
                <a:gd name="T74" fmla="*/ 0 w 1140"/>
                <a:gd name="T75" fmla="*/ 0 h 2467"/>
                <a:gd name="T76" fmla="*/ 0 w 1140"/>
                <a:gd name="T77" fmla="*/ 0 h 2467"/>
                <a:gd name="T78" fmla="*/ 0 w 1140"/>
                <a:gd name="T79" fmla="*/ 0 h 2467"/>
                <a:gd name="T80" fmla="*/ 0 w 1140"/>
                <a:gd name="T81" fmla="*/ 0 h 2467"/>
                <a:gd name="T82" fmla="*/ 0 w 1140"/>
                <a:gd name="T83" fmla="*/ 0 h 2467"/>
                <a:gd name="T84" fmla="*/ 0 w 1140"/>
                <a:gd name="T85" fmla="*/ 0 h 2467"/>
                <a:gd name="T86" fmla="*/ 0 w 1140"/>
                <a:gd name="T87" fmla="*/ 0 h 2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0"/>
                <a:gd name="T133" fmla="*/ 0 h 2467"/>
                <a:gd name="T134" fmla="*/ 1140 w 1140"/>
                <a:gd name="T135" fmla="*/ 2467 h 24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0" h="2467">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5" name="Freeform 553"/>
            <p:cNvSpPr>
              <a:spLocks/>
            </p:cNvSpPr>
            <p:nvPr/>
          </p:nvSpPr>
          <p:spPr bwMode="auto">
            <a:xfrm>
              <a:off x="1133" y="3301"/>
              <a:ext cx="50" cy="136"/>
            </a:xfrm>
            <a:custGeom>
              <a:avLst/>
              <a:gdLst>
                <a:gd name="T0" fmla="*/ 0 w 1109"/>
                <a:gd name="T1" fmla="*/ 0 h 2454"/>
                <a:gd name="T2" fmla="*/ 0 w 1109"/>
                <a:gd name="T3" fmla="*/ 0 h 2454"/>
                <a:gd name="T4" fmla="*/ 0 w 1109"/>
                <a:gd name="T5" fmla="*/ 0 h 2454"/>
                <a:gd name="T6" fmla="*/ 0 w 1109"/>
                <a:gd name="T7" fmla="*/ 0 h 2454"/>
                <a:gd name="T8" fmla="*/ 0 w 1109"/>
                <a:gd name="T9" fmla="*/ 0 h 2454"/>
                <a:gd name="T10" fmla="*/ 0 w 1109"/>
                <a:gd name="T11" fmla="*/ 0 h 2454"/>
                <a:gd name="T12" fmla="*/ 0 w 1109"/>
                <a:gd name="T13" fmla="*/ 0 h 2454"/>
                <a:gd name="T14" fmla="*/ 0 w 1109"/>
                <a:gd name="T15" fmla="*/ 0 h 2454"/>
                <a:gd name="T16" fmla="*/ 0 w 1109"/>
                <a:gd name="T17" fmla="*/ 0 h 2454"/>
                <a:gd name="T18" fmla="*/ 0 w 1109"/>
                <a:gd name="T19" fmla="*/ 0 h 2454"/>
                <a:gd name="T20" fmla="*/ 0 w 1109"/>
                <a:gd name="T21" fmla="*/ 0 h 2454"/>
                <a:gd name="T22" fmla="*/ 0 w 1109"/>
                <a:gd name="T23" fmla="*/ 0 h 2454"/>
                <a:gd name="T24" fmla="*/ 0 w 1109"/>
                <a:gd name="T25" fmla="*/ 0 h 2454"/>
                <a:gd name="T26" fmla="*/ 0 w 1109"/>
                <a:gd name="T27" fmla="*/ 0 h 2454"/>
                <a:gd name="T28" fmla="*/ 0 w 1109"/>
                <a:gd name="T29" fmla="*/ 0 h 2454"/>
                <a:gd name="T30" fmla="*/ 0 w 1109"/>
                <a:gd name="T31" fmla="*/ 0 h 2454"/>
                <a:gd name="T32" fmla="*/ 0 w 1109"/>
                <a:gd name="T33" fmla="*/ 0 h 2454"/>
                <a:gd name="T34" fmla="*/ 0 w 1109"/>
                <a:gd name="T35" fmla="*/ 0 h 2454"/>
                <a:gd name="T36" fmla="*/ 0 w 1109"/>
                <a:gd name="T37" fmla="*/ 0 h 2454"/>
                <a:gd name="T38" fmla="*/ 0 w 1109"/>
                <a:gd name="T39" fmla="*/ 0 h 2454"/>
                <a:gd name="T40" fmla="*/ 0 w 1109"/>
                <a:gd name="T41" fmla="*/ 0 h 2454"/>
                <a:gd name="T42" fmla="*/ 0 w 1109"/>
                <a:gd name="T43" fmla="*/ 0 h 2454"/>
                <a:gd name="T44" fmla="*/ 0 w 1109"/>
                <a:gd name="T45" fmla="*/ 0 h 2454"/>
                <a:gd name="T46" fmla="*/ 0 w 1109"/>
                <a:gd name="T47" fmla="*/ 0 h 2454"/>
                <a:gd name="T48" fmla="*/ 0 w 1109"/>
                <a:gd name="T49" fmla="*/ 0 h 2454"/>
                <a:gd name="T50" fmla="*/ 0 w 1109"/>
                <a:gd name="T51" fmla="*/ 0 h 2454"/>
                <a:gd name="T52" fmla="*/ 0 w 1109"/>
                <a:gd name="T53" fmla="*/ 0 h 2454"/>
                <a:gd name="T54" fmla="*/ 0 w 1109"/>
                <a:gd name="T55" fmla="*/ 0 h 2454"/>
                <a:gd name="T56" fmla="*/ 0 w 1109"/>
                <a:gd name="T57" fmla="*/ 0 h 2454"/>
                <a:gd name="T58" fmla="*/ 0 w 1109"/>
                <a:gd name="T59" fmla="*/ 0 h 2454"/>
                <a:gd name="T60" fmla="*/ 0 w 1109"/>
                <a:gd name="T61" fmla="*/ 0 h 2454"/>
                <a:gd name="T62" fmla="*/ 0 w 1109"/>
                <a:gd name="T63" fmla="*/ 0 h 2454"/>
                <a:gd name="T64" fmla="*/ 0 w 1109"/>
                <a:gd name="T65" fmla="*/ 0 h 2454"/>
                <a:gd name="T66" fmla="*/ 0 w 1109"/>
                <a:gd name="T67" fmla="*/ 0 h 2454"/>
                <a:gd name="T68" fmla="*/ 0 w 1109"/>
                <a:gd name="T69" fmla="*/ 0 h 2454"/>
                <a:gd name="T70" fmla="*/ 0 w 1109"/>
                <a:gd name="T71" fmla="*/ 0 h 2454"/>
                <a:gd name="T72" fmla="*/ 0 w 1109"/>
                <a:gd name="T73" fmla="*/ 0 h 2454"/>
                <a:gd name="T74" fmla="*/ 0 w 1109"/>
                <a:gd name="T75" fmla="*/ 0 h 2454"/>
                <a:gd name="T76" fmla="*/ 0 w 1109"/>
                <a:gd name="T77" fmla="*/ 0 h 2454"/>
                <a:gd name="T78" fmla="*/ 0 w 1109"/>
                <a:gd name="T79" fmla="*/ 0 h 2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9"/>
                <a:gd name="T121" fmla="*/ 0 h 2454"/>
                <a:gd name="T122" fmla="*/ 1109 w 1109"/>
                <a:gd name="T123" fmla="*/ 2454 h 24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9" h="2454">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6" name="Freeform 554"/>
            <p:cNvSpPr>
              <a:spLocks/>
            </p:cNvSpPr>
            <p:nvPr/>
          </p:nvSpPr>
          <p:spPr bwMode="auto">
            <a:xfrm>
              <a:off x="1133" y="3301"/>
              <a:ext cx="49" cy="136"/>
            </a:xfrm>
            <a:custGeom>
              <a:avLst/>
              <a:gdLst>
                <a:gd name="T0" fmla="*/ 0 w 1078"/>
                <a:gd name="T1" fmla="*/ 0 h 2440"/>
                <a:gd name="T2" fmla="*/ 0 w 1078"/>
                <a:gd name="T3" fmla="*/ 0 h 2440"/>
                <a:gd name="T4" fmla="*/ 0 w 1078"/>
                <a:gd name="T5" fmla="*/ 0 h 2440"/>
                <a:gd name="T6" fmla="*/ 0 w 1078"/>
                <a:gd name="T7" fmla="*/ 0 h 2440"/>
                <a:gd name="T8" fmla="*/ 0 w 1078"/>
                <a:gd name="T9" fmla="*/ 0 h 2440"/>
                <a:gd name="T10" fmla="*/ 0 w 1078"/>
                <a:gd name="T11" fmla="*/ 0 h 2440"/>
                <a:gd name="T12" fmla="*/ 0 w 1078"/>
                <a:gd name="T13" fmla="*/ 0 h 2440"/>
                <a:gd name="T14" fmla="*/ 0 w 1078"/>
                <a:gd name="T15" fmla="*/ 0 h 2440"/>
                <a:gd name="T16" fmla="*/ 0 w 1078"/>
                <a:gd name="T17" fmla="*/ 0 h 2440"/>
                <a:gd name="T18" fmla="*/ 0 w 1078"/>
                <a:gd name="T19" fmla="*/ 0 h 2440"/>
                <a:gd name="T20" fmla="*/ 0 w 1078"/>
                <a:gd name="T21" fmla="*/ 0 h 2440"/>
                <a:gd name="T22" fmla="*/ 0 w 1078"/>
                <a:gd name="T23" fmla="*/ 0 h 2440"/>
                <a:gd name="T24" fmla="*/ 0 w 1078"/>
                <a:gd name="T25" fmla="*/ 0 h 2440"/>
                <a:gd name="T26" fmla="*/ 0 w 1078"/>
                <a:gd name="T27" fmla="*/ 0 h 2440"/>
                <a:gd name="T28" fmla="*/ 0 w 1078"/>
                <a:gd name="T29" fmla="*/ 0 h 2440"/>
                <a:gd name="T30" fmla="*/ 0 w 1078"/>
                <a:gd name="T31" fmla="*/ 0 h 2440"/>
                <a:gd name="T32" fmla="*/ 0 w 1078"/>
                <a:gd name="T33" fmla="*/ 0 h 2440"/>
                <a:gd name="T34" fmla="*/ 0 w 1078"/>
                <a:gd name="T35" fmla="*/ 0 h 2440"/>
                <a:gd name="T36" fmla="*/ 0 w 1078"/>
                <a:gd name="T37" fmla="*/ 0 h 2440"/>
                <a:gd name="T38" fmla="*/ 0 w 1078"/>
                <a:gd name="T39" fmla="*/ 0 h 2440"/>
                <a:gd name="T40" fmla="*/ 0 w 1078"/>
                <a:gd name="T41" fmla="*/ 0 h 2440"/>
                <a:gd name="T42" fmla="*/ 0 w 1078"/>
                <a:gd name="T43" fmla="*/ 0 h 2440"/>
                <a:gd name="T44" fmla="*/ 0 w 1078"/>
                <a:gd name="T45" fmla="*/ 0 h 2440"/>
                <a:gd name="T46" fmla="*/ 0 w 1078"/>
                <a:gd name="T47" fmla="*/ 0 h 2440"/>
                <a:gd name="T48" fmla="*/ 0 w 1078"/>
                <a:gd name="T49" fmla="*/ 0 h 2440"/>
                <a:gd name="T50" fmla="*/ 0 w 1078"/>
                <a:gd name="T51" fmla="*/ 0 h 2440"/>
                <a:gd name="T52" fmla="*/ 0 w 1078"/>
                <a:gd name="T53" fmla="*/ 0 h 2440"/>
                <a:gd name="T54" fmla="*/ 0 w 1078"/>
                <a:gd name="T55" fmla="*/ 0 h 2440"/>
                <a:gd name="T56" fmla="*/ 0 w 1078"/>
                <a:gd name="T57" fmla="*/ 0 h 2440"/>
                <a:gd name="T58" fmla="*/ 0 w 1078"/>
                <a:gd name="T59" fmla="*/ 0 h 2440"/>
                <a:gd name="T60" fmla="*/ 0 w 1078"/>
                <a:gd name="T61" fmla="*/ 0 h 2440"/>
                <a:gd name="T62" fmla="*/ 0 w 1078"/>
                <a:gd name="T63" fmla="*/ 0 h 2440"/>
                <a:gd name="T64" fmla="*/ 0 w 1078"/>
                <a:gd name="T65" fmla="*/ 0 h 2440"/>
                <a:gd name="T66" fmla="*/ 0 w 1078"/>
                <a:gd name="T67" fmla="*/ 0 h 2440"/>
                <a:gd name="T68" fmla="*/ 0 w 1078"/>
                <a:gd name="T69" fmla="*/ 0 h 2440"/>
                <a:gd name="T70" fmla="*/ 0 w 1078"/>
                <a:gd name="T71" fmla="*/ 0 h 2440"/>
                <a:gd name="T72" fmla="*/ 0 w 1078"/>
                <a:gd name="T73" fmla="*/ 0 h 2440"/>
                <a:gd name="T74" fmla="*/ 0 w 1078"/>
                <a:gd name="T75" fmla="*/ 0 h 2440"/>
                <a:gd name="T76" fmla="*/ 0 w 1078"/>
                <a:gd name="T77" fmla="*/ 0 h 2440"/>
                <a:gd name="T78" fmla="*/ 0 w 1078"/>
                <a:gd name="T79" fmla="*/ 0 h 24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78"/>
                <a:gd name="T121" fmla="*/ 0 h 2440"/>
                <a:gd name="T122" fmla="*/ 1078 w 1078"/>
                <a:gd name="T123" fmla="*/ 2440 h 24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78" h="244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7" name="Freeform 555"/>
            <p:cNvSpPr>
              <a:spLocks/>
            </p:cNvSpPr>
            <p:nvPr/>
          </p:nvSpPr>
          <p:spPr bwMode="auto">
            <a:xfrm>
              <a:off x="1133" y="3302"/>
              <a:ext cx="48" cy="135"/>
            </a:xfrm>
            <a:custGeom>
              <a:avLst/>
              <a:gdLst>
                <a:gd name="T0" fmla="*/ 0 w 1046"/>
                <a:gd name="T1" fmla="*/ 0 h 2428"/>
                <a:gd name="T2" fmla="*/ 0 w 1046"/>
                <a:gd name="T3" fmla="*/ 0 h 2428"/>
                <a:gd name="T4" fmla="*/ 0 w 1046"/>
                <a:gd name="T5" fmla="*/ 0 h 2428"/>
                <a:gd name="T6" fmla="*/ 0 w 1046"/>
                <a:gd name="T7" fmla="*/ 0 h 2428"/>
                <a:gd name="T8" fmla="*/ 0 w 1046"/>
                <a:gd name="T9" fmla="*/ 0 h 2428"/>
                <a:gd name="T10" fmla="*/ 0 w 1046"/>
                <a:gd name="T11" fmla="*/ 0 h 2428"/>
                <a:gd name="T12" fmla="*/ 0 w 1046"/>
                <a:gd name="T13" fmla="*/ 0 h 2428"/>
                <a:gd name="T14" fmla="*/ 0 w 1046"/>
                <a:gd name="T15" fmla="*/ 0 h 2428"/>
                <a:gd name="T16" fmla="*/ 0 w 1046"/>
                <a:gd name="T17" fmla="*/ 0 h 2428"/>
                <a:gd name="T18" fmla="*/ 0 w 1046"/>
                <a:gd name="T19" fmla="*/ 0 h 2428"/>
                <a:gd name="T20" fmla="*/ 0 w 1046"/>
                <a:gd name="T21" fmla="*/ 0 h 2428"/>
                <a:gd name="T22" fmla="*/ 0 w 1046"/>
                <a:gd name="T23" fmla="*/ 0 h 2428"/>
                <a:gd name="T24" fmla="*/ 0 w 1046"/>
                <a:gd name="T25" fmla="*/ 0 h 2428"/>
                <a:gd name="T26" fmla="*/ 0 w 1046"/>
                <a:gd name="T27" fmla="*/ 0 h 2428"/>
                <a:gd name="T28" fmla="*/ 0 w 1046"/>
                <a:gd name="T29" fmla="*/ 0 h 2428"/>
                <a:gd name="T30" fmla="*/ 0 w 1046"/>
                <a:gd name="T31" fmla="*/ 0 h 2428"/>
                <a:gd name="T32" fmla="*/ 0 w 1046"/>
                <a:gd name="T33" fmla="*/ 0 h 2428"/>
                <a:gd name="T34" fmla="*/ 0 w 1046"/>
                <a:gd name="T35" fmla="*/ 0 h 2428"/>
                <a:gd name="T36" fmla="*/ 0 w 1046"/>
                <a:gd name="T37" fmla="*/ 0 h 2428"/>
                <a:gd name="T38" fmla="*/ 0 w 1046"/>
                <a:gd name="T39" fmla="*/ 0 h 2428"/>
                <a:gd name="T40" fmla="*/ 0 w 1046"/>
                <a:gd name="T41" fmla="*/ 0 h 2428"/>
                <a:gd name="T42" fmla="*/ 0 w 1046"/>
                <a:gd name="T43" fmla="*/ 0 h 2428"/>
                <a:gd name="T44" fmla="*/ 0 w 1046"/>
                <a:gd name="T45" fmla="*/ 0 h 2428"/>
                <a:gd name="T46" fmla="*/ 0 w 1046"/>
                <a:gd name="T47" fmla="*/ 0 h 2428"/>
                <a:gd name="T48" fmla="*/ 0 w 1046"/>
                <a:gd name="T49" fmla="*/ 0 h 2428"/>
                <a:gd name="T50" fmla="*/ 0 w 1046"/>
                <a:gd name="T51" fmla="*/ 0 h 2428"/>
                <a:gd name="T52" fmla="*/ 0 w 1046"/>
                <a:gd name="T53" fmla="*/ 0 h 2428"/>
                <a:gd name="T54" fmla="*/ 0 w 1046"/>
                <a:gd name="T55" fmla="*/ 0 h 2428"/>
                <a:gd name="T56" fmla="*/ 0 w 1046"/>
                <a:gd name="T57" fmla="*/ 0 h 2428"/>
                <a:gd name="T58" fmla="*/ 0 w 1046"/>
                <a:gd name="T59" fmla="*/ 0 h 2428"/>
                <a:gd name="T60" fmla="*/ 0 w 1046"/>
                <a:gd name="T61" fmla="*/ 0 h 2428"/>
                <a:gd name="T62" fmla="*/ 0 w 1046"/>
                <a:gd name="T63" fmla="*/ 0 h 2428"/>
                <a:gd name="T64" fmla="*/ 0 w 1046"/>
                <a:gd name="T65" fmla="*/ 0 h 2428"/>
                <a:gd name="T66" fmla="*/ 0 w 1046"/>
                <a:gd name="T67" fmla="*/ 0 h 2428"/>
                <a:gd name="T68" fmla="*/ 0 w 1046"/>
                <a:gd name="T69" fmla="*/ 0 h 2428"/>
                <a:gd name="T70" fmla="*/ 0 w 1046"/>
                <a:gd name="T71" fmla="*/ 0 h 2428"/>
                <a:gd name="T72" fmla="*/ 0 w 1046"/>
                <a:gd name="T73" fmla="*/ 0 h 2428"/>
                <a:gd name="T74" fmla="*/ 0 w 1046"/>
                <a:gd name="T75" fmla="*/ 0 h 2428"/>
                <a:gd name="T76" fmla="*/ 0 w 1046"/>
                <a:gd name="T77" fmla="*/ 0 h 2428"/>
                <a:gd name="T78" fmla="*/ 0 w 1046"/>
                <a:gd name="T79" fmla="*/ 0 h 24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6"/>
                <a:gd name="T121" fmla="*/ 0 h 2428"/>
                <a:gd name="T122" fmla="*/ 1046 w 1046"/>
                <a:gd name="T123" fmla="*/ 2428 h 24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6" h="2428">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8" name="Freeform 556"/>
            <p:cNvSpPr>
              <a:spLocks/>
            </p:cNvSpPr>
            <p:nvPr/>
          </p:nvSpPr>
          <p:spPr bwMode="auto">
            <a:xfrm>
              <a:off x="1133" y="3302"/>
              <a:ext cx="46" cy="134"/>
            </a:xfrm>
            <a:custGeom>
              <a:avLst/>
              <a:gdLst>
                <a:gd name="T0" fmla="*/ 0 w 1017"/>
                <a:gd name="T1" fmla="*/ 0 h 2414"/>
                <a:gd name="T2" fmla="*/ 0 w 1017"/>
                <a:gd name="T3" fmla="*/ 0 h 2414"/>
                <a:gd name="T4" fmla="*/ 0 w 1017"/>
                <a:gd name="T5" fmla="*/ 0 h 2414"/>
                <a:gd name="T6" fmla="*/ 0 w 1017"/>
                <a:gd name="T7" fmla="*/ 0 h 2414"/>
                <a:gd name="T8" fmla="*/ 0 w 1017"/>
                <a:gd name="T9" fmla="*/ 0 h 2414"/>
                <a:gd name="T10" fmla="*/ 0 60000 65536"/>
                <a:gd name="T11" fmla="*/ 0 60000 65536"/>
                <a:gd name="T12" fmla="*/ 0 60000 65536"/>
                <a:gd name="T13" fmla="*/ 0 60000 65536"/>
                <a:gd name="T14" fmla="*/ 0 60000 65536"/>
                <a:gd name="T15" fmla="*/ 0 w 1017"/>
                <a:gd name="T16" fmla="*/ 0 h 2414"/>
                <a:gd name="T17" fmla="*/ 1017 w 1017"/>
                <a:gd name="T18" fmla="*/ 2414 h 2414"/>
              </a:gdLst>
              <a:ahLst/>
              <a:cxnLst>
                <a:cxn ang="T10">
                  <a:pos x="T0" y="T1"/>
                </a:cxn>
                <a:cxn ang="T11">
                  <a:pos x="T2" y="T3"/>
                </a:cxn>
                <a:cxn ang="T12">
                  <a:pos x="T4" y="T5"/>
                </a:cxn>
                <a:cxn ang="T13">
                  <a:pos x="T6" y="T7"/>
                </a:cxn>
                <a:cxn ang="T14">
                  <a:pos x="T8" y="T9"/>
                </a:cxn>
              </a:cxnLst>
              <a:rect l="T15" t="T16" r="T17" b="T18"/>
              <a:pathLst>
                <a:path w="1017" h="2414">
                  <a:moveTo>
                    <a:pt x="32" y="0"/>
                  </a:moveTo>
                  <a:lnTo>
                    <a:pt x="0" y="13"/>
                  </a:lnTo>
                  <a:lnTo>
                    <a:pt x="977" y="2414"/>
                  </a:lnTo>
                  <a:lnTo>
                    <a:pt x="1017" y="2396"/>
                  </a:lnTo>
                  <a:lnTo>
                    <a:pt x="32" y="0"/>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59" name="Freeform 557"/>
            <p:cNvSpPr>
              <a:spLocks/>
            </p:cNvSpPr>
            <p:nvPr/>
          </p:nvSpPr>
          <p:spPr bwMode="auto">
            <a:xfrm>
              <a:off x="1132" y="3298"/>
              <a:ext cx="8" cy="6"/>
            </a:xfrm>
            <a:custGeom>
              <a:avLst/>
              <a:gdLst>
                <a:gd name="T0" fmla="*/ 0 w 173"/>
                <a:gd name="T1" fmla="*/ 0 h 95"/>
                <a:gd name="T2" fmla="*/ 0 w 173"/>
                <a:gd name="T3" fmla="*/ 0 h 95"/>
                <a:gd name="T4" fmla="*/ 0 w 173"/>
                <a:gd name="T5" fmla="*/ 0 h 95"/>
                <a:gd name="T6" fmla="*/ 0 w 173"/>
                <a:gd name="T7" fmla="*/ 0 h 95"/>
                <a:gd name="T8" fmla="*/ 0 w 173"/>
                <a:gd name="T9" fmla="*/ 0 h 95"/>
                <a:gd name="T10" fmla="*/ 0 60000 65536"/>
                <a:gd name="T11" fmla="*/ 0 60000 65536"/>
                <a:gd name="T12" fmla="*/ 0 60000 65536"/>
                <a:gd name="T13" fmla="*/ 0 60000 65536"/>
                <a:gd name="T14" fmla="*/ 0 60000 65536"/>
                <a:gd name="T15" fmla="*/ 0 w 173"/>
                <a:gd name="T16" fmla="*/ 0 h 95"/>
                <a:gd name="T17" fmla="*/ 173 w 173"/>
                <a:gd name="T18" fmla="*/ 95 h 95"/>
              </a:gdLst>
              <a:ahLst/>
              <a:cxnLst>
                <a:cxn ang="T10">
                  <a:pos x="T0" y="T1"/>
                </a:cxn>
                <a:cxn ang="T11">
                  <a:pos x="T2" y="T3"/>
                </a:cxn>
                <a:cxn ang="T12">
                  <a:pos x="T4" y="T5"/>
                </a:cxn>
                <a:cxn ang="T13">
                  <a:pos x="T6" y="T7"/>
                </a:cxn>
                <a:cxn ang="T14">
                  <a:pos x="T8" y="T9"/>
                </a:cxn>
              </a:cxnLst>
              <a:rect l="T15" t="T16" r="T17" b="T18"/>
              <a:pathLst>
                <a:path w="173" h="95">
                  <a:moveTo>
                    <a:pt x="173" y="20"/>
                  </a:moveTo>
                  <a:lnTo>
                    <a:pt x="7" y="95"/>
                  </a:lnTo>
                  <a:lnTo>
                    <a:pt x="0" y="75"/>
                  </a:lnTo>
                  <a:lnTo>
                    <a:pt x="166" y="0"/>
                  </a:lnTo>
                  <a:lnTo>
                    <a:pt x="173" y="20"/>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0" name="Freeform 558"/>
            <p:cNvSpPr>
              <a:spLocks/>
            </p:cNvSpPr>
            <p:nvPr/>
          </p:nvSpPr>
          <p:spPr bwMode="auto">
            <a:xfrm>
              <a:off x="1130" y="3293"/>
              <a:ext cx="9" cy="10"/>
            </a:xfrm>
            <a:custGeom>
              <a:avLst/>
              <a:gdLst>
                <a:gd name="T0" fmla="*/ 0 w 200"/>
                <a:gd name="T1" fmla="*/ 0 h 179"/>
                <a:gd name="T2" fmla="*/ 0 w 200"/>
                <a:gd name="T3" fmla="*/ 0 h 179"/>
                <a:gd name="T4" fmla="*/ 0 w 200"/>
                <a:gd name="T5" fmla="*/ 0 h 179"/>
                <a:gd name="T6" fmla="*/ 0 w 200"/>
                <a:gd name="T7" fmla="*/ 0 h 179"/>
                <a:gd name="T8" fmla="*/ 0 w 200"/>
                <a:gd name="T9" fmla="*/ 0 h 179"/>
                <a:gd name="T10" fmla="*/ 0 w 200"/>
                <a:gd name="T11" fmla="*/ 0 h 179"/>
                <a:gd name="T12" fmla="*/ 0 60000 65536"/>
                <a:gd name="T13" fmla="*/ 0 60000 65536"/>
                <a:gd name="T14" fmla="*/ 0 60000 65536"/>
                <a:gd name="T15" fmla="*/ 0 60000 65536"/>
                <a:gd name="T16" fmla="*/ 0 60000 65536"/>
                <a:gd name="T17" fmla="*/ 0 60000 65536"/>
                <a:gd name="T18" fmla="*/ 0 w 200"/>
                <a:gd name="T19" fmla="*/ 0 h 179"/>
                <a:gd name="T20" fmla="*/ 200 w 200"/>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00" h="179">
                  <a:moveTo>
                    <a:pt x="200" y="106"/>
                  </a:moveTo>
                  <a:lnTo>
                    <a:pt x="33" y="179"/>
                  </a:lnTo>
                  <a:lnTo>
                    <a:pt x="0" y="100"/>
                  </a:lnTo>
                  <a:lnTo>
                    <a:pt x="58" y="0"/>
                  </a:lnTo>
                  <a:lnTo>
                    <a:pt x="168" y="26"/>
                  </a:lnTo>
                  <a:lnTo>
                    <a:pt x="200" y="106"/>
                  </a:lnTo>
                  <a:close/>
                </a:path>
              </a:pathLst>
            </a:custGeom>
            <a:solidFill>
              <a:srgbClr val="54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1" name="Freeform 559"/>
            <p:cNvSpPr>
              <a:spLocks/>
            </p:cNvSpPr>
            <p:nvPr/>
          </p:nvSpPr>
          <p:spPr bwMode="auto">
            <a:xfrm>
              <a:off x="1130" y="3293"/>
              <a:ext cx="8" cy="10"/>
            </a:xfrm>
            <a:custGeom>
              <a:avLst/>
              <a:gdLst>
                <a:gd name="T0" fmla="*/ 0 w 173"/>
                <a:gd name="T1" fmla="*/ 0 h 177"/>
                <a:gd name="T2" fmla="*/ 0 w 173"/>
                <a:gd name="T3" fmla="*/ 0 h 177"/>
                <a:gd name="T4" fmla="*/ 0 w 173"/>
                <a:gd name="T5" fmla="*/ 0 h 177"/>
                <a:gd name="T6" fmla="*/ 0 w 173"/>
                <a:gd name="T7" fmla="*/ 0 h 177"/>
                <a:gd name="T8" fmla="*/ 0 w 173"/>
                <a:gd name="T9" fmla="*/ 0 h 177"/>
                <a:gd name="T10" fmla="*/ 0 w 173"/>
                <a:gd name="T11" fmla="*/ 0 h 177"/>
                <a:gd name="T12" fmla="*/ 0 w 173"/>
                <a:gd name="T13" fmla="*/ 0 h 177"/>
                <a:gd name="T14" fmla="*/ 0 w 173"/>
                <a:gd name="T15" fmla="*/ 0 h 177"/>
                <a:gd name="T16" fmla="*/ 0 w 173"/>
                <a:gd name="T17" fmla="*/ 0 h 177"/>
                <a:gd name="T18" fmla="*/ 0 w 173"/>
                <a:gd name="T19" fmla="*/ 0 h 177"/>
                <a:gd name="T20" fmla="*/ 0 w 173"/>
                <a:gd name="T21" fmla="*/ 0 h 177"/>
                <a:gd name="T22" fmla="*/ 0 w 173"/>
                <a:gd name="T23" fmla="*/ 0 h 177"/>
                <a:gd name="T24" fmla="*/ 0 w 173"/>
                <a:gd name="T25" fmla="*/ 0 h 177"/>
                <a:gd name="T26" fmla="*/ 0 w 173"/>
                <a:gd name="T27" fmla="*/ 0 h 177"/>
                <a:gd name="T28" fmla="*/ 0 w 173"/>
                <a:gd name="T29" fmla="*/ 0 h 177"/>
                <a:gd name="T30" fmla="*/ 0 w 173"/>
                <a:gd name="T31" fmla="*/ 0 h 177"/>
                <a:gd name="T32" fmla="*/ 0 w 173"/>
                <a:gd name="T33" fmla="*/ 0 h 177"/>
                <a:gd name="T34" fmla="*/ 0 w 173"/>
                <a:gd name="T35" fmla="*/ 0 h 177"/>
                <a:gd name="T36" fmla="*/ 0 w 173"/>
                <a:gd name="T37" fmla="*/ 0 h 177"/>
                <a:gd name="T38" fmla="*/ 0 w 173"/>
                <a:gd name="T39" fmla="*/ 0 h 177"/>
                <a:gd name="T40" fmla="*/ 0 w 173"/>
                <a:gd name="T41" fmla="*/ 0 h 177"/>
                <a:gd name="T42" fmla="*/ 0 w 173"/>
                <a:gd name="T43" fmla="*/ 0 h 177"/>
                <a:gd name="T44" fmla="*/ 0 w 173"/>
                <a:gd name="T45" fmla="*/ 0 h 177"/>
                <a:gd name="T46" fmla="*/ 0 w 173"/>
                <a:gd name="T47" fmla="*/ 0 h 177"/>
                <a:gd name="T48" fmla="*/ 0 w 173"/>
                <a:gd name="T49" fmla="*/ 0 h 177"/>
                <a:gd name="T50" fmla="*/ 0 w 173"/>
                <a:gd name="T51" fmla="*/ 0 h 177"/>
                <a:gd name="T52" fmla="*/ 0 w 173"/>
                <a:gd name="T53" fmla="*/ 0 h 177"/>
                <a:gd name="T54" fmla="*/ 0 w 173"/>
                <a:gd name="T55" fmla="*/ 0 h 177"/>
                <a:gd name="T56" fmla="*/ 0 w 173"/>
                <a:gd name="T57" fmla="*/ 0 h 177"/>
                <a:gd name="T58" fmla="*/ 0 w 173"/>
                <a:gd name="T59" fmla="*/ 0 h 177"/>
                <a:gd name="T60" fmla="*/ 0 w 173"/>
                <a:gd name="T61" fmla="*/ 0 h 177"/>
                <a:gd name="T62" fmla="*/ 0 w 173"/>
                <a:gd name="T63" fmla="*/ 0 h 177"/>
                <a:gd name="T64" fmla="*/ 0 w 173"/>
                <a:gd name="T65" fmla="*/ 0 h 177"/>
                <a:gd name="T66" fmla="*/ 0 w 173"/>
                <a:gd name="T67" fmla="*/ 0 h 177"/>
                <a:gd name="T68" fmla="*/ 0 w 173"/>
                <a:gd name="T69" fmla="*/ 0 h 177"/>
                <a:gd name="T70" fmla="*/ 0 w 173"/>
                <a:gd name="T71" fmla="*/ 0 h 177"/>
                <a:gd name="T72" fmla="*/ 0 w 173"/>
                <a:gd name="T73" fmla="*/ 0 h 177"/>
                <a:gd name="T74" fmla="*/ 0 w 173"/>
                <a:gd name="T75" fmla="*/ 0 h 177"/>
                <a:gd name="T76" fmla="*/ 0 w 173"/>
                <a:gd name="T77" fmla="*/ 0 h 177"/>
                <a:gd name="T78" fmla="*/ 0 w 173"/>
                <a:gd name="T79" fmla="*/ 0 h 177"/>
                <a:gd name="T80" fmla="*/ 0 w 173"/>
                <a:gd name="T81" fmla="*/ 0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177"/>
                <a:gd name="T125" fmla="*/ 173 w 173"/>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177">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2" name="Freeform 560"/>
            <p:cNvSpPr>
              <a:spLocks/>
            </p:cNvSpPr>
            <p:nvPr/>
          </p:nvSpPr>
          <p:spPr bwMode="auto">
            <a:xfrm>
              <a:off x="1131" y="3293"/>
              <a:ext cx="6" cy="9"/>
            </a:xfrm>
            <a:custGeom>
              <a:avLst/>
              <a:gdLst>
                <a:gd name="T0" fmla="*/ 0 w 142"/>
                <a:gd name="T1" fmla="*/ 0 h 175"/>
                <a:gd name="T2" fmla="*/ 0 w 142"/>
                <a:gd name="T3" fmla="*/ 0 h 175"/>
                <a:gd name="T4" fmla="*/ 0 w 142"/>
                <a:gd name="T5" fmla="*/ 0 h 175"/>
                <a:gd name="T6" fmla="*/ 0 w 142"/>
                <a:gd name="T7" fmla="*/ 0 h 175"/>
                <a:gd name="T8" fmla="*/ 0 w 142"/>
                <a:gd name="T9" fmla="*/ 0 h 175"/>
                <a:gd name="T10" fmla="*/ 0 w 142"/>
                <a:gd name="T11" fmla="*/ 0 h 175"/>
                <a:gd name="T12" fmla="*/ 0 w 142"/>
                <a:gd name="T13" fmla="*/ 0 h 175"/>
                <a:gd name="T14" fmla="*/ 0 w 142"/>
                <a:gd name="T15" fmla="*/ 0 h 175"/>
                <a:gd name="T16" fmla="*/ 0 w 142"/>
                <a:gd name="T17" fmla="*/ 0 h 175"/>
                <a:gd name="T18" fmla="*/ 0 w 142"/>
                <a:gd name="T19" fmla="*/ 0 h 175"/>
                <a:gd name="T20" fmla="*/ 0 w 142"/>
                <a:gd name="T21" fmla="*/ 0 h 175"/>
                <a:gd name="T22" fmla="*/ 0 w 142"/>
                <a:gd name="T23" fmla="*/ 0 h 175"/>
                <a:gd name="T24" fmla="*/ 0 w 142"/>
                <a:gd name="T25" fmla="*/ 0 h 175"/>
                <a:gd name="T26" fmla="*/ 0 w 142"/>
                <a:gd name="T27" fmla="*/ 0 h 175"/>
                <a:gd name="T28" fmla="*/ 0 w 142"/>
                <a:gd name="T29" fmla="*/ 0 h 175"/>
                <a:gd name="T30" fmla="*/ 0 w 142"/>
                <a:gd name="T31" fmla="*/ 0 h 175"/>
                <a:gd name="T32" fmla="*/ 0 w 142"/>
                <a:gd name="T33" fmla="*/ 0 h 175"/>
                <a:gd name="T34" fmla="*/ 0 w 142"/>
                <a:gd name="T35" fmla="*/ 0 h 175"/>
                <a:gd name="T36" fmla="*/ 0 w 142"/>
                <a:gd name="T37" fmla="*/ 0 h 175"/>
                <a:gd name="T38" fmla="*/ 0 w 142"/>
                <a:gd name="T39" fmla="*/ 0 h 175"/>
                <a:gd name="T40" fmla="*/ 0 w 142"/>
                <a:gd name="T41" fmla="*/ 0 h 175"/>
                <a:gd name="T42" fmla="*/ 0 w 142"/>
                <a:gd name="T43" fmla="*/ 0 h 175"/>
                <a:gd name="T44" fmla="*/ 0 w 142"/>
                <a:gd name="T45" fmla="*/ 0 h 175"/>
                <a:gd name="T46" fmla="*/ 0 w 142"/>
                <a:gd name="T47" fmla="*/ 0 h 175"/>
                <a:gd name="T48" fmla="*/ 0 w 142"/>
                <a:gd name="T49" fmla="*/ 0 h 175"/>
                <a:gd name="T50" fmla="*/ 0 w 142"/>
                <a:gd name="T51" fmla="*/ 0 h 175"/>
                <a:gd name="T52" fmla="*/ 0 w 142"/>
                <a:gd name="T53" fmla="*/ 0 h 175"/>
                <a:gd name="T54" fmla="*/ 0 w 142"/>
                <a:gd name="T55" fmla="*/ 0 h 175"/>
                <a:gd name="T56" fmla="*/ 0 w 142"/>
                <a:gd name="T57" fmla="*/ 0 h 175"/>
                <a:gd name="T58" fmla="*/ 0 w 142"/>
                <a:gd name="T59" fmla="*/ 0 h 175"/>
                <a:gd name="T60" fmla="*/ 0 w 142"/>
                <a:gd name="T61" fmla="*/ 0 h 175"/>
                <a:gd name="T62" fmla="*/ 0 w 142"/>
                <a:gd name="T63" fmla="*/ 0 h 175"/>
                <a:gd name="T64" fmla="*/ 0 w 142"/>
                <a:gd name="T65" fmla="*/ 0 h 175"/>
                <a:gd name="T66" fmla="*/ 0 w 142"/>
                <a:gd name="T67" fmla="*/ 0 h 175"/>
                <a:gd name="T68" fmla="*/ 0 w 142"/>
                <a:gd name="T69" fmla="*/ 0 h 175"/>
                <a:gd name="T70" fmla="*/ 0 w 142"/>
                <a:gd name="T71" fmla="*/ 0 h 175"/>
                <a:gd name="T72" fmla="*/ 0 w 142"/>
                <a:gd name="T73" fmla="*/ 0 h 175"/>
                <a:gd name="T74" fmla="*/ 0 w 142"/>
                <a:gd name="T75" fmla="*/ 0 h 175"/>
                <a:gd name="T76" fmla="*/ 0 w 142"/>
                <a:gd name="T77" fmla="*/ 0 h 175"/>
                <a:gd name="T78" fmla="*/ 0 w 142"/>
                <a:gd name="T79" fmla="*/ 0 h 175"/>
                <a:gd name="T80" fmla="*/ 0 w 142"/>
                <a:gd name="T81" fmla="*/ 0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175"/>
                <a:gd name="T125" fmla="*/ 142 w 142"/>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175">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3" name="Freeform 561"/>
            <p:cNvSpPr>
              <a:spLocks/>
            </p:cNvSpPr>
            <p:nvPr/>
          </p:nvSpPr>
          <p:spPr bwMode="auto">
            <a:xfrm>
              <a:off x="1131" y="3293"/>
              <a:ext cx="5" cy="9"/>
            </a:xfrm>
            <a:custGeom>
              <a:avLst/>
              <a:gdLst>
                <a:gd name="T0" fmla="*/ 0 w 116"/>
                <a:gd name="T1" fmla="*/ 0 h 172"/>
                <a:gd name="T2" fmla="*/ 0 w 116"/>
                <a:gd name="T3" fmla="*/ 0 h 172"/>
                <a:gd name="T4" fmla="*/ 0 w 116"/>
                <a:gd name="T5" fmla="*/ 0 h 172"/>
                <a:gd name="T6" fmla="*/ 0 w 116"/>
                <a:gd name="T7" fmla="*/ 0 h 172"/>
                <a:gd name="T8" fmla="*/ 0 w 116"/>
                <a:gd name="T9" fmla="*/ 0 h 172"/>
                <a:gd name="T10" fmla="*/ 0 w 116"/>
                <a:gd name="T11" fmla="*/ 0 h 172"/>
                <a:gd name="T12" fmla="*/ 0 w 116"/>
                <a:gd name="T13" fmla="*/ 0 h 172"/>
                <a:gd name="T14" fmla="*/ 0 w 116"/>
                <a:gd name="T15" fmla="*/ 0 h 172"/>
                <a:gd name="T16" fmla="*/ 0 w 116"/>
                <a:gd name="T17" fmla="*/ 0 h 172"/>
                <a:gd name="T18" fmla="*/ 0 w 116"/>
                <a:gd name="T19" fmla="*/ 0 h 172"/>
                <a:gd name="T20" fmla="*/ 0 w 116"/>
                <a:gd name="T21" fmla="*/ 0 h 172"/>
                <a:gd name="T22" fmla="*/ 0 w 116"/>
                <a:gd name="T23" fmla="*/ 0 h 172"/>
                <a:gd name="T24" fmla="*/ 0 w 116"/>
                <a:gd name="T25" fmla="*/ 0 h 172"/>
                <a:gd name="T26" fmla="*/ 0 w 116"/>
                <a:gd name="T27" fmla="*/ 0 h 172"/>
                <a:gd name="T28" fmla="*/ 0 w 116"/>
                <a:gd name="T29" fmla="*/ 0 h 172"/>
                <a:gd name="T30" fmla="*/ 0 w 116"/>
                <a:gd name="T31" fmla="*/ 0 h 172"/>
                <a:gd name="T32" fmla="*/ 0 w 116"/>
                <a:gd name="T33" fmla="*/ 0 h 172"/>
                <a:gd name="T34" fmla="*/ 0 w 116"/>
                <a:gd name="T35" fmla="*/ 0 h 172"/>
                <a:gd name="T36" fmla="*/ 0 w 116"/>
                <a:gd name="T37" fmla="*/ 0 h 172"/>
                <a:gd name="T38" fmla="*/ 0 w 116"/>
                <a:gd name="T39" fmla="*/ 0 h 172"/>
                <a:gd name="T40" fmla="*/ 0 w 116"/>
                <a:gd name="T41" fmla="*/ 0 h 172"/>
                <a:gd name="T42" fmla="*/ 0 w 116"/>
                <a:gd name="T43" fmla="*/ 0 h 172"/>
                <a:gd name="T44" fmla="*/ 0 w 116"/>
                <a:gd name="T45" fmla="*/ 0 h 172"/>
                <a:gd name="T46" fmla="*/ 0 w 116"/>
                <a:gd name="T47" fmla="*/ 0 h 172"/>
                <a:gd name="T48" fmla="*/ 0 w 116"/>
                <a:gd name="T49" fmla="*/ 0 h 172"/>
                <a:gd name="T50" fmla="*/ 0 w 116"/>
                <a:gd name="T51" fmla="*/ 0 h 172"/>
                <a:gd name="T52" fmla="*/ 0 w 116"/>
                <a:gd name="T53" fmla="*/ 0 h 172"/>
                <a:gd name="T54" fmla="*/ 0 w 116"/>
                <a:gd name="T55" fmla="*/ 0 h 172"/>
                <a:gd name="T56" fmla="*/ 0 w 116"/>
                <a:gd name="T57" fmla="*/ 0 h 172"/>
                <a:gd name="T58" fmla="*/ 0 w 116"/>
                <a:gd name="T59" fmla="*/ 0 h 172"/>
                <a:gd name="T60" fmla="*/ 0 w 116"/>
                <a:gd name="T61" fmla="*/ 0 h 172"/>
                <a:gd name="T62" fmla="*/ 0 w 116"/>
                <a:gd name="T63" fmla="*/ 0 h 172"/>
                <a:gd name="T64" fmla="*/ 0 w 116"/>
                <a:gd name="T65" fmla="*/ 0 h 172"/>
                <a:gd name="T66" fmla="*/ 0 w 116"/>
                <a:gd name="T67" fmla="*/ 0 h 172"/>
                <a:gd name="T68" fmla="*/ 0 w 116"/>
                <a:gd name="T69" fmla="*/ 0 h 172"/>
                <a:gd name="T70" fmla="*/ 0 w 116"/>
                <a:gd name="T71" fmla="*/ 0 h 172"/>
                <a:gd name="T72" fmla="*/ 0 w 116"/>
                <a:gd name="T73" fmla="*/ 0 h 172"/>
                <a:gd name="T74" fmla="*/ 0 w 116"/>
                <a:gd name="T75" fmla="*/ 0 h 172"/>
                <a:gd name="T76" fmla="*/ 0 w 116"/>
                <a:gd name="T77" fmla="*/ 0 h 172"/>
                <a:gd name="T78" fmla="*/ 0 w 116"/>
                <a:gd name="T79" fmla="*/ 0 h 172"/>
                <a:gd name="T80" fmla="*/ 0 w 116"/>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6"/>
                <a:gd name="T124" fmla="*/ 0 h 172"/>
                <a:gd name="T125" fmla="*/ 116 w 116"/>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6" h="172">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4" name="Freeform 562"/>
            <p:cNvSpPr>
              <a:spLocks/>
            </p:cNvSpPr>
            <p:nvPr/>
          </p:nvSpPr>
          <p:spPr bwMode="auto">
            <a:xfrm>
              <a:off x="1131" y="3293"/>
              <a:ext cx="4" cy="9"/>
            </a:xfrm>
            <a:custGeom>
              <a:avLst/>
              <a:gdLst>
                <a:gd name="T0" fmla="*/ 0 w 88"/>
                <a:gd name="T1" fmla="*/ 0 h 170"/>
                <a:gd name="T2" fmla="*/ 0 w 88"/>
                <a:gd name="T3" fmla="*/ 0 h 170"/>
                <a:gd name="T4" fmla="*/ 0 w 88"/>
                <a:gd name="T5" fmla="*/ 0 h 170"/>
                <a:gd name="T6" fmla="*/ 0 w 88"/>
                <a:gd name="T7" fmla="*/ 0 h 170"/>
                <a:gd name="T8" fmla="*/ 0 w 88"/>
                <a:gd name="T9" fmla="*/ 0 h 170"/>
                <a:gd name="T10" fmla="*/ 0 w 88"/>
                <a:gd name="T11" fmla="*/ 0 h 170"/>
                <a:gd name="T12" fmla="*/ 0 w 88"/>
                <a:gd name="T13" fmla="*/ 0 h 170"/>
                <a:gd name="T14" fmla="*/ 0 w 88"/>
                <a:gd name="T15" fmla="*/ 0 h 170"/>
                <a:gd name="T16" fmla="*/ 0 w 88"/>
                <a:gd name="T17" fmla="*/ 0 h 170"/>
                <a:gd name="T18" fmla="*/ 0 w 88"/>
                <a:gd name="T19" fmla="*/ 0 h 170"/>
                <a:gd name="T20" fmla="*/ 0 w 88"/>
                <a:gd name="T21" fmla="*/ 0 h 170"/>
                <a:gd name="T22" fmla="*/ 0 w 88"/>
                <a:gd name="T23" fmla="*/ 0 h 170"/>
                <a:gd name="T24" fmla="*/ 0 w 88"/>
                <a:gd name="T25" fmla="*/ 0 h 170"/>
                <a:gd name="T26" fmla="*/ 0 w 88"/>
                <a:gd name="T27" fmla="*/ 0 h 170"/>
                <a:gd name="T28" fmla="*/ 0 w 88"/>
                <a:gd name="T29" fmla="*/ 0 h 170"/>
                <a:gd name="T30" fmla="*/ 0 w 88"/>
                <a:gd name="T31" fmla="*/ 0 h 170"/>
                <a:gd name="T32" fmla="*/ 0 w 88"/>
                <a:gd name="T33" fmla="*/ 0 h 170"/>
                <a:gd name="T34" fmla="*/ 0 w 88"/>
                <a:gd name="T35" fmla="*/ 0 h 170"/>
                <a:gd name="T36" fmla="*/ 0 w 88"/>
                <a:gd name="T37" fmla="*/ 0 h 170"/>
                <a:gd name="T38" fmla="*/ 0 w 88"/>
                <a:gd name="T39" fmla="*/ 0 h 170"/>
                <a:gd name="T40" fmla="*/ 0 w 88"/>
                <a:gd name="T41" fmla="*/ 0 h 170"/>
                <a:gd name="T42" fmla="*/ 0 w 88"/>
                <a:gd name="T43" fmla="*/ 0 h 170"/>
                <a:gd name="T44" fmla="*/ 0 w 88"/>
                <a:gd name="T45" fmla="*/ 0 h 170"/>
                <a:gd name="T46" fmla="*/ 0 w 88"/>
                <a:gd name="T47" fmla="*/ 0 h 170"/>
                <a:gd name="T48" fmla="*/ 0 w 88"/>
                <a:gd name="T49" fmla="*/ 0 h 170"/>
                <a:gd name="T50" fmla="*/ 0 w 88"/>
                <a:gd name="T51" fmla="*/ 0 h 170"/>
                <a:gd name="T52" fmla="*/ 0 w 88"/>
                <a:gd name="T53" fmla="*/ 0 h 170"/>
                <a:gd name="T54" fmla="*/ 0 w 88"/>
                <a:gd name="T55" fmla="*/ 0 h 170"/>
                <a:gd name="T56" fmla="*/ 0 w 88"/>
                <a:gd name="T57" fmla="*/ 0 h 170"/>
                <a:gd name="T58" fmla="*/ 0 w 88"/>
                <a:gd name="T59" fmla="*/ 0 h 170"/>
                <a:gd name="T60" fmla="*/ 0 w 88"/>
                <a:gd name="T61" fmla="*/ 0 h 170"/>
                <a:gd name="T62" fmla="*/ 0 w 88"/>
                <a:gd name="T63" fmla="*/ 0 h 170"/>
                <a:gd name="T64" fmla="*/ 0 w 88"/>
                <a:gd name="T65" fmla="*/ 0 h 170"/>
                <a:gd name="T66" fmla="*/ 0 w 88"/>
                <a:gd name="T67" fmla="*/ 0 h 170"/>
                <a:gd name="T68" fmla="*/ 0 w 88"/>
                <a:gd name="T69" fmla="*/ 0 h 170"/>
                <a:gd name="T70" fmla="*/ 0 w 88"/>
                <a:gd name="T71" fmla="*/ 0 h 170"/>
                <a:gd name="T72" fmla="*/ 0 w 88"/>
                <a:gd name="T73" fmla="*/ 0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70"/>
                <a:gd name="T113" fmla="*/ 88 w 88"/>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7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5" name="Freeform 563"/>
            <p:cNvSpPr>
              <a:spLocks/>
            </p:cNvSpPr>
            <p:nvPr/>
          </p:nvSpPr>
          <p:spPr bwMode="auto">
            <a:xfrm>
              <a:off x="1132" y="3293"/>
              <a:ext cx="2" cy="9"/>
            </a:xfrm>
            <a:custGeom>
              <a:avLst/>
              <a:gdLst>
                <a:gd name="T0" fmla="*/ 0 w 59"/>
                <a:gd name="T1" fmla="*/ 0 h 167"/>
                <a:gd name="T2" fmla="*/ 0 w 59"/>
                <a:gd name="T3" fmla="*/ 0 h 167"/>
                <a:gd name="T4" fmla="*/ 0 w 59"/>
                <a:gd name="T5" fmla="*/ 0 h 167"/>
                <a:gd name="T6" fmla="*/ 0 w 59"/>
                <a:gd name="T7" fmla="*/ 0 h 167"/>
                <a:gd name="T8" fmla="*/ 0 w 59"/>
                <a:gd name="T9" fmla="*/ 0 h 167"/>
                <a:gd name="T10" fmla="*/ 0 w 59"/>
                <a:gd name="T11" fmla="*/ 0 h 167"/>
                <a:gd name="T12" fmla="*/ 0 60000 65536"/>
                <a:gd name="T13" fmla="*/ 0 60000 65536"/>
                <a:gd name="T14" fmla="*/ 0 60000 65536"/>
                <a:gd name="T15" fmla="*/ 0 60000 65536"/>
                <a:gd name="T16" fmla="*/ 0 60000 65536"/>
                <a:gd name="T17" fmla="*/ 0 60000 65536"/>
                <a:gd name="T18" fmla="*/ 0 w 59"/>
                <a:gd name="T19" fmla="*/ 0 h 167"/>
                <a:gd name="T20" fmla="*/ 59 w 59"/>
                <a:gd name="T21" fmla="*/ 167 h 167"/>
              </a:gdLst>
              <a:ahLst/>
              <a:cxnLst>
                <a:cxn ang="T12">
                  <a:pos x="T0" y="T1"/>
                </a:cxn>
                <a:cxn ang="T13">
                  <a:pos x="T2" y="T3"/>
                </a:cxn>
                <a:cxn ang="T14">
                  <a:pos x="T4" y="T5"/>
                </a:cxn>
                <a:cxn ang="T15">
                  <a:pos x="T6" y="T7"/>
                </a:cxn>
                <a:cxn ang="T16">
                  <a:pos x="T8" y="T9"/>
                </a:cxn>
                <a:cxn ang="T17">
                  <a:pos x="T10" y="T11"/>
                </a:cxn>
              </a:cxnLst>
              <a:rect l="T18" t="T19" r="T20" b="T21"/>
              <a:pathLst>
                <a:path w="59" h="167">
                  <a:moveTo>
                    <a:pt x="59" y="155"/>
                  </a:moveTo>
                  <a:lnTo>
                    <a:pt x="33" y="167"/>
                  </a:lnTo>
                  <a:lnTo>
                    <a:pt x="0" y="87"/>
                  </a:lnTo>
                  <a:lnTo>
                    <a:pt x="29" y="0"/>
                  </a:lnTo>
                  <a:lnTo>
                    <a:pt x="26" y="76"/>
                  </a:lnTo>
                  <a:lnTo>
                    <a:pt x="59" y="155"/>
                  </a:lnTo>
                  <a:close/>
                </a:path>
              </a:pathLst>
            </a:custGeom>
            <a:solidFill>
              <a:srgbClr val="E0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6" name="Freeform 564"/>
            <p:cNvSpPr>
              <a:spLocks/>
            </p:cNvSpPr>
            <p:nvPr/>
          </p:nvSpPr>
          <p:spPr bwMode="auto">
            <a:xfrm>
              <a:off x="1130" y="3294"/>
              <a:ext cx="8" cy="4"/>
            </a:xfrm>
            <a:custGeom>
              <a:avLst/>
              <a:gdLst>
                <a:gd name="T0" fmla="*/ 0 w 172"/>
                <a:gd name="T1" fmla="*/ 0 h 81"/>
                <a:gd name="T2" fmla="*/ 0 w 172"/>
                <a:gd name="T3" fmla="*/ 0 h 81"/>
                <a:gd name="T4" fmla="*/ 0 w 172"/>
                <a:gd name="T5" fmla="*/ 0 h 81"/>
                <a:gd name="T6" fmla="*/ 0 w 172"/>
                <a:gd name="T7" fmla="*/ 0 h 81"/>
                <a:gd name="T8" fmla="*/ 0 w 172"/>
                <a:gd name="T9" fmla="*/ 0 h 81"/>
                <a:gd name="T10" fmla="*/ 0 w 172"/>
                <a:gd name="T11" fmla="*/ 0 h 81"/>
                <a:gd name="T12" fmla="*/ 0 60000 65536"/>
                <a:gd name="T13" fmla="*/ 0 60000 65536"/>
                <a:gd name="T14" fmla="*/ 0 60000 65536"/>
                <a:gd name="T15" fmla="*/ 0 60000 65536"/>
                <a:gd name="T16" fmla="*/ 0 60000 65536"/>
                <a:gd name="T17" fmla="*/ 0 60000 65536"/>
                <a:gd name="T18" fmla="*/ 0 w 172"/>
                <a:gd name="T19" fmla="*/ 0 h 81"/>
                <a:gd name="T20" fmla="*/ 172 w 172"/>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72" h="81">
                  <a:moveTo>
                    <a:pt x="170" y="4"/>
                  </a:moveTo>
                  <a:lnTo>
                    <a:pt x="168" y="0"/>
                  </a:lnTo>
                  <a:lnTo>
                    <a:pt x="0" y="73"/>
                  </a:lnTo>
                  <a:lnTo>
                    <a:pt x="4" y="81"/>
                  </a:lnTo>
                  <a:lnTo>
                    <a:pt x="172" y="8"/>
                  </a:lnTo>
                  <a:lnTo>
                    <a:pt x="170" y="4"/>
                  </a:lnTo>
                  <a:close/>
                </a:path>
              </a:pathLst>
            </a:custGeom>
            <a:solidFill>
              <a:srgbClr val="ED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7" name="Freeform 565"/>
            <p:cNvSpPr>
              <a:spLocks/>
            </p:cNvSpPr>
            <p:nvPr/>
          </p:nvSpPr>
          <p:spPr bwMode="auto">
            <a:xfrm>
              <a:off x="1176" y="3432"/>
              <a:ext cx="10" cy="6"/>
            </a:xfrm>
            <a:custGeom>
              <a:avLst/>
              <a:gdLst>
                <a:gd name="T0" fmla="*/ 0 w 216"/>
                <a:gd name="T1" fmla="*/ 0 h 103"/>
                <a:gd name="T2" fmla="*/ 0 w 216"/>
                <a:gd name="T3" fmla="*/ 0 h 103"/>
                <a:gd name="T4" fmla="*/ 0 w 216"/>
                <a:gd name="T5" fmla="*/ 0 h 103"/>
                <a:gd name="T6" fmla="*/ 0 w 216"/>
                <a:gd name="T7" fmla="*/ 0 h 103"/>
                <a:gd name="T8" fmla="*/ 0 w 216"/>
                <a:gd name="T9" fmla="*/ 0 h 103"/>
                <a:gd name="T10" fmla="*/ 0 60000 65536"/>
                <a:gd name="T11" fmla="*/ 0 60000 65536"/>
                <a:gd name="T12" fmla="*/ 0 60000 65536"/>
                <a:gd name="T13" fmla="*/ 0 60000 65536"/>
                <a:gd name="T14" fmla="*/ 0 60000 65536"/>
                <a:gd name="T15" fmla="*/ 0 w 216"/>
                <a:gd name="T16" fmla="*/ 0 h 103"/>
                <a:gd name="T17" fmla="*/ 216 w 216"/>
                <a:gd name="T18" fmla="*/ 103 h 103"/>
              </a:gdLst>
              <a:ahLst/>
              <a:cxnLst>
                <a:cxn ang="T10">
                  <a:pos x="T0" y="T1"/>
                </a:cxn>
                <a:cxn ang="T11">
                  <a:pos x="T2" y="T3"/>
                </a:cxn>
                <a:cxn ang="T12">
                  <a:pos x="T4" y="T5"/>
                </a:cxn>
                <a:cxn ang="T13">
                  <a:pos x="T6" y="T7"/>
                </a:cxn>
                <a:cxn ang="T14">
                  <a:pos x="T8" y="T9"/>
                </a:cxn>
              </a:cxnLst>
              <a:rect l="T15" t="T16" r="T17" b="T18"/>
              <a:pathLst>
                <a:path w="216" h="103">
                  <a:moveTo>
                    <a:pt x="216" y="12"/>
                  </a:moveTo>
                  <a:lnTo>
                    <a:pt x="4" y="103"/>
                  </a:lnTo>
                  <a:lnTo>
                    <a:pt x="0" y="93"/>
                  </a:lnTo>
                  <a:lnTo>
                    <a:pt x="211" y="0"/>
                  </a:lnTo>
                  <a:lnTo>
                    <a:pt x="216" y="12"/>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8" name="Freeform 566"/>
            <p:cNvSpPr>
              <a:spLocks/>
            </p:cNvSpPr>
            <p:nvPr/>
          </p:nvSpPr>
          <p:spPr bwMode="auto">
            <a:xfrm>
              <a:off x="1176" y="3433"/>
              <a:ext cx="11" cy="16"/>
            </a:xfrm>
            <a:custGeom>
              <a:avLst/>
              <a:gdLst>
                <a:gd name="T0" fmla="*/ 0 w 250"/>
                <a:gd name="T1" fmla="*/ 0 h 298"/>
                <a:gd name="T2" fmla="*/ 0 w 250"/>
                <a:gd name="T3" fmla="*/ 0 h 298"/>
                <a:gd name="T4" fmla="*/ 0 w 250"/>
                <a:gd name="T5" fmla="*/ 0 h 298"/>
                <a:gd name="T6" fmla="*/ 0 w 250"/>
                <a:gd name="T7" fmla="*/ 0 h 298"/>
                <a:gd name="T8" fmla="*/ 0 w 250"/>
                <a:gd name="T9" fmla="*/ 0 h 298"/>
                <a:gd name="T10" fmla="*/ 0 w 250"/>
                <a:gd name="T11" fmla="*/ 0 h 298"/>
                <a:gd name="T12" fmla="*/ 0 w 250"/>
                <a:gd name="T13" fmla="*/ 0 h 298"/>
                <a:gd name="T14" fmla="*/ 0 w 250"/>
                <a:gd name="T15" fmla="*/ 0 h 298"/>
                <a:gd name="T16" fmla="*/ 0 w 250"/>
                <a:gd name="T17" fmla="*/ 0 h 298"/>
                <a:gd name="T18" fmla="*/ 0 w 250"/>
                <a:gd name="T19" fmla="*/ 0 h 298"/>
                <a:gd name="T20" fmla="*/ 0 w 250"/>
                <a:gd name="T21" fmla="*/ 0 h 298"/>
                <a:gd name="T22" fmla="*/ 0 w 250"/>
                <a:gd name="T23" fmla="*/ 0 h 298"/>
                <a:gd name="T24" fmla="*/ 0 w 250"/>
                <a:gd name="T25" fmla="*/ 0 h 298"/>
                <a:gd name="T26" fmla="*/ 0 w 250"/>
                <a:gd name="T27" fmla="*/ 0 h 298"/>
                <a:gd name="T28" fmla="*/ 0 w 250"/>
                <a:gd name="T29" fmla="*/ 0 h 298"/>
                <a:gd name="T30" fmla="*/ 0 w 250"/>
                <a:gd name="T31" fmla="*/ 0 h 298"/>
                <a:gd name="T32" fmla="*/ 0 w 250"/>
                <a:gd name="T33" fmla="*/ 0 h 298"/>
                <a:gd name="T34" fmla="*/ 0 w 250"/>
                <a:gd name="T35" fmla="*/ 0 h 298"/>
                <a:gd name="T36" fmla="*/ 0 w 250"/>
                <a:gd name="T37" fmla="*/ 0 h 298"/>
                <a:gd name="T38" fmla="*/ 0 w 250"/>
                <a:gd name="T39" fmla="*/ 0 h 298"/>
                <a:gd name="T40" fmla="*/ 0 w 250"/>
                <a:gd name="T41" fmla="*/ 0 h 298"/>
                <a:gd name="T42" fmla="*/ 0 w 250"/>
                <a:gd name="T43" fmla="*/ 0 h 298"/>
                <a:gd name="T44" fmla="*/ 0 w 250"/>
                <a:gd name="T45" fmla="*/ 0 h 298"/>
                <a:gd name="T46" fmla="*/ 0 w 250"/>
                <a:gd name="T47" fmla="*/ 0 h 298"/>
                <a:gd name="T48" fmla="*/ 0 w 250"/>
                <a:gd name="T49" fmla="*/ 0 h 298"/>
                <a:gd name="T50" fmla="*/ 0 w 250"/>
                <a:gd name="T51" fmla="*/ 0 h 298"/>
                <a:gd name="T52" fmla="*/ 0 w 250"/>
                <a:gd name="T53" fmla="*/ 0 h 298"/>
                <a:gd name="T54" fmla="*/ 0 w 250"/>
                <a:gd name="T55" fmla="*/ 0 h 298"/>
                <a:gd name="T56" fmla="*/ 0 w 250"/>
                <a:gd name="T57" fmla="*/ 0 h 298"/>
                <a:gd name="T58" fmla="*/ 0 w 250"/>
                <a:gd name="T59" fmla="*/ 0 h 298"/>
                <a:gd name="T60" fmla="*/ 0 w 250"/>
                <a:gd name="T61" fmla="*/ 0 h 298"/>
                <a:gd name="T62" fmla="*/ 0 w 250"/>
                <a:gd name="T63" fmla="*/ 0 h 298"/>
                <a:gd name="T64" fmla="*/ 0 w 250"/>
                <a:gd name="T65" fmla="*/ 0 h 298"/>
                <a:gd name="T66" fmla="*/ 0 w 250"/>
                <a:gd name="T67" fmla="*/ 0 h 298"/>
                <a:gd name="T68" fmla="*/ 0 w 250"/>
                <a:gd name="T69" fmla="*/ 0 h 298"/>
                <a:gd name="T70" fmla="*/ 0 w 250"/>
                <a:gd name="T71" fmla="*/ 0 h 298"/>
                <a:gd name="T72" fmla="*/ 0 w 250"/>
                <a:gd name="T73" fmla="*/ 0 h 298"/>
                <a:gd name="T74" fmla="*/ 0 w 250"/>
                <a:gd name="T75" fmla="*/ 0 h 298"/>
                <a:gd name="T76" fmla="*/ 0 w 250"/>
                <a:gd name="T77" fmla="*/ 0 h 298"/>
                <a:gd name="T78" fmla="*/ 0 w 250"/>
                <a:gd name="T79" fmla="*/ 0 h 298"/>
                <a:gd name="T80" fmla="*/ 0 w 250"/>
                <a:gd name="T81" fmla="*/ 0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0"/>
                <a:gd name="T124" fmla="*/ 0 h 298"/>
                <a:gd name="T125" fmla="*/ 250 w 250"/>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0" h="298">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69" name="Freeform 567"/>
            <p:cNvSpPr>
              <a:spLocks/>
            </p:cNvSpPr>
            <p:nvPr/>
          </p:nvSpPr>
          <p:spPr bwMode="auto">
            <a:xfrm>
              <a:off x="1176" y="3433"/>
              <a:ext cx="10" cy="16"/>
            </a:xfrm>
            <a:custGeom>
              <a:avLst/>
              <a:gdLst>
                <a:gd name="T0" fmla="*/ 0 w 226"/>
                <a:gd name="T1" fmla="*/ 0 h 287"/>
                <a:gd name="T2" fmla="*/ 0 w 226"/>
                <a:gd name="T3" fmla="*/ 0 h 287"/>
                <a:gd name="T4" fmla="*/ 0 w 226"/>
                <a:gd name="T5" fmla="*/ 0 h 287"/>
                <a:gd name="T6" fmla="*/ 0 w 226"/>
                <a:gd name="T7" fmla="*/ 0 h 287"/>
                <a:gd name="T8" fmla="*/ 0 w 226"/>
                <a:gd name="T9" fmla="*/ 0 h 287"/>
                <a:gd name="T10" fmla="*/ 0 w 226"/>
                <a:gd name="T11" fmla="*/ 0 h 287"/>
                <a:gd name="T12" fmla="*/ 0 w 226"/>
                <a:gd name="T13" fmla="*/ 0 h 287"/>
                <a:gd name="T14" fmla="*/ 0 w 226"/>
                <a:gd name="T15" fmla="*/ 0 h 287"/>
                <a:gd name="T16" fmla="*/ 0 w 226"/>
                <a:gd name="T17" fmla="*/ 0 h 287"/>
                <a:gd name="T18" fmla="*/ 0 w 226"/>
                <a:gd name="T19" fmla="*/ 0 h 287"/>
                <a:gd name="T20" fmla="*/ 0 w 226"/>
                <a:gd name="T21" fmla="*/ 0 h 287"/>
                <a:gd name="T22" fmla="*/ 0 w 226"/>
                <a:gd name="T23" fmla="*/ 0 h 287"/>
                <a:gd name="T24" fmla="*/ 0 w 226"/>
                <a:gd name="T25" fmla="*/ 0 h 287"/>
                <a:gd name="T26" fmla="*/ 0 w 226"/>
                <a:gd name="T27" fmla="*/ 0 h 287"/>
                <a:gd name="T28" fmla="*/ 0 w 226"/>
                <a:gd name="T29" fmla="*/ 0 h 287"/>
                <a:gd name="T30" fmla="*/ 0 w 226"/>
                <a:gd name="T31" fmla="*/ 0 h 287"/>
                <a:gd name="T32" fmla="*/ 0 w 226"/>
                <a:gd name="T33" fmla="*/ 0 h 287"/>
                <a:gd name="T34" fmla="*/ 0 w 226"/>
                <a:gd name="T35" fmla="*/ 0 h 287"/>
                <a:gd name="T36" fmla="*/ 0 w 226"/>
                <a:gd name="T37" fmla="*/ 0 h 287"/>
                <a:gd name="T38" fmla="*/ 0 w 226"/>
                <a:gd name="T39" fmla="*/ 0 h 287"/>
                <a:gd name="T40" fmla="*/ 0 w 226"/>
                <a:gd name="T41" fmla="*/ 0 h 287"/>
                <a:gd name="T42" fmla="*/ 0 w 226"/>
                <a:gd name="T43" fmla="*/ 0 h 287"/>
                <a:gd name="T44" fmla="*/ 0 w 226"/>
                <a:gd name="T45" fmla="*/ 0 h 287"/>
                <a:gd name="T46" fmla="*/ 0 w 226"/>
                <a:gd name="T47" fmla="*/ 0 h 287"/>
                <a:gd name="T48" fmla="*/ 0 w 226"/>
                <a:gd name="T49" fmla="*/ 0 h 287"/>
                <a:gd name="T50" fmla="*/ 0 w 226"/>
                <a:gd name="T51" fmla="*/ 0 h 287"/>
                <a:gd name="T52" fmla="*/ 0 w 226"/>
                <a:gd name="T53" fmla="*/ 0 h 287"/>
                <a:gd name="T54" fmla="*/ 0 w 226"/>
                <a:gd name="T55" fmla="*/ 0 h 287"/>
                <a:gd name="T56" fmla="*/ 0 w 226"/>
                <a:gd name="T57" fmla="*/ 0 h 287"/>
                <a:gd name="T58" fmla="*/ 0 w 226"/>
                <a:gd name="T59" fmla="*/ 0 h 287"/>
                <a:gd name="T60" fmla="*/ 0 w 226"/>
                <a:gd name="T61" fmla="*/ 0 h 287"/>
                <a:gd name="T62" fmla="*/ 0 w 226"/>
                <a:gd name="T63" fmla="*/ 0 h 287"/>
                <a:gd name="T64" fmla="*/ 0 w 226"/>
                <a:gd name="T65" fmla="*/ 0 h 287"/>
                <a:gd name="T66" fmla="*/ 0 w 226"/>
                <a:gd name="T67" fmla="*/ 0 h 287"/>
                <a:gd name="T68" fmla="*/ 0 w 226"/>
                <a:gd name="T69" fmla="*/ 0 h 287"/>
                <a:gd name="T70" fmla="*/ 0 w 226"/>
                <a:gd name="T71" fmla="*/ 0 h 287"/>
                <a:gd name="T72" fmla="*/ 0 w 226"/>
                <a:gd name="T73" fmla="*/ 0 h 287"/>
                <a:gd name="T74" fmla="*/ 0 w 226"/>
                <a:gd name="T75" fmla="*/ 0 h 287"/>
                <a:gd name="T76" fmla="*/ 0 w 226"/>
                <a:gd name="T77" fmla="*/ 0 h 287"/>
                <a:gd name="T78" fmla="*/ 0 w 226"/>
                <a:gd name="T79" fmla="*/ 0 h 287"/>
                <a:gd name="T80" fmla="*/ 0 w 226"/>
                <a:gd name="T81" fmla="*/ 0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87"/>
                <a:gd name="T125" fmla="*/ 226 w 226"/>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87">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0" name="Freeform 568"/>
            <p:cNvSpPr>
              <a:spLocks/>
            </p:cNvSpPr>
            <p:nvPr/>
          </p:nvSpPr>
          <p:spPr bwMode="auto">
            <a:xfrm>
              <a:off x="1177" y="3434"/>
              <a:ext cx="9" cy="15"/>
            </a:xfrm>
            <a:custGeom>
              <a:avLst/>
              <a:gdLst>
                <a:gd name="T0" fmla="*/ 0 w 202"/>
                <a:gd name="T1" fmla="*/ 0 h 274"/>
                <a:gd name="T2" fmla="*/ 0 w 202"/>
                <a:gd name="T3" fmla="*/ 0 h 274"/>
                <a:gd name="T4" fmla="*/ 0 w 202"/>
                <a:gd name="T5" fmla="*/ 0 h 274"/>
                <a:gd name="T6" fmla="*/ 0 w 202"/>
                <a:gd name="T7" fmla="*/ 0 h 274"/>
                <a:gd name="T8" fmla="*/ 0 w 202"/>
                <a:gd name="T9" fmla="*/ 0 h 274"/>
                <a:gd name="T10" fmla="*/ 0 w 202"/>
                <a:gd name="T11" fmla="*/ 0 h 274"/>
                <a:gd name="T12" fmla="*/ 0 w 202"/>
                <a:gd name="T13" fmla="*/ 0 h 274"/>
                <a:gd name="T14" fmla="*/ 0 w 202"/>
                <a:gd name="T15" fmla="*/ 0 h 274"/>
                <a:gd name="T16" fmla="*/ 0 w 202"/>
                <a:gd name="T17" fmla="*/ 0 h 274"/>
                <a:gd name="T18" fmla="*/ 0 w 202"/>
                <a:gd name="T19" fmla="*/ 0 h 274"/>
                <a:gd name="T20" fmla="*/ 0 w 202"/>
                <a:gd name="T21" fmla="*/ 0 h 274"/>
                <a:gd name="T22" fmla="*/ 0 w 202"/>
                <a:gd name="T23" fmla="*/ 0 h 274"/>
                <a:gd name="T24" fmla="*/ 0 w 202"/>
                <a:gd name="T25" fmla="*/ 0 h 274"/>
                <a:gd name="T26" fmla="*/ 0 w 202"/>
                <a:gd name="T27" fmla="*/ 0 h 274"/>
                <a:gd name="T28" fmla="*/ 0 w 202"/>
                <a:gd name="T29" fmla="*/ 0 h 274"/>
                <a:gd name="T30" fmla="*/ 0 w 202"/>
                <a:gd name="T31" fmla="*/ 0 h 274"/>
                <a:gd name="T32" fmla="*/ 0 w 202"/>
                <a:gd name="T33" fmla="*/ 0 h 274"/>
                <a:gd name="T34" fmla="*/ 0 w 202"/>
                <a:gd name="T35" fmla="*/ 0 h 274"/>
                <a:gd name="T36" fmla="*/ 0 w 202"/>
                <a:gd name="T37" fmla="*/ 0 h 274"/>
                <a:gd name="T38" fmla="*/ 0 w 202"/>
                <a:gd name="T39" fmla="*/ 0 h 274"/>
                <a:gd name="T40" fmla="*/ 0 w 202"/>
                <a:gd name="T41" fmla="*/ 0 h 274"/>
                <a:gd name="T42" fmla="*/ 0 w 202"/>
                <a:gd name="T43" fmla="*/ 0 h 274"/>
                <a:gd name="T44" fmla="*/ 0 w 202"/>
                <a:gd name="T45" fmla="*/ 0 h 274"/>
                <a:gd name="T46" fmla="*/ 0 w 202"/>
                <a:gd name="T47" fmla="*/ 0 h 274"/>
                <a:gd name="T48" fmla="*/ 0 w 202"/>
                <a:gd name="T49" fmla="*/ 0 h 274"/>
                <a:gd name="T50" fmla="*/ 0 w 202"/>
                <a:gd name="T51" fmla="*/ 0 h 274"/>
                <a:gd name="T52" fmla="*/ 0 w 202"/>
                <a:gd name="T53" fmla="*/ 0 h 274"/>
                <a:gd name="T54" fmla="*/ 0 w 202"/>
                <a:gd name="T55" fmla="*/ 0 h 274"/>
                <a:gd name="T56" fmla="*/ 0 w 202"/>
                <a:gd name="T57" fmla="*/ 0 h 274"/>
                <a:gd name="T58" fmla="*/ 0 w 202"/>
                <a:gd name="T59" fmla="*/ 0 h 274"/>
                <a:gd name="T60" fmla="*/ 0 w 202"/>
                <a:gd name="T61" fmla="*/ 0 h 274"/>
                <a:gd name="T62" fmla="*/ 0 w 202"/>
                <a:gd name="T63" fmla="*/ 0 h 274"/>
                <a:gd name="T64" fmla="*/ 0 w 202"/>
                <a:gd name="T65" fmla="*/ 0 h 2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74"/>
                <a:gd name="T101" fmla="*/ 202 w 202"/>
                <a:gd name="T102" fmla="*/ 274 h 2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74">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1" name="Freeform 569"/>
            <p:cNvSpPr>
              <a:spLocks/>
            </p:cNvSpPr>
            <p:nvPr/>
          </p:nvSpPr>
          <p:spPr bwMode="auto">
            <a:xfrm>
              <a:off x="1177" y="3435"/>
              <a:ext cx="9" cy="14"/>
            </a:xfrm>
            <a:custGeom>
              <a:avLst/>
              <a:gdLst>
                <a:gd name="T0" fmla="*/ 0 w 186"/>
                <a:gd name="T1" fmla="*/ 0 h 264"/>
                <a:gd name="T2" fmla="*/ 0 w 186"/>
                <a:gd name="T3" fmla="*/ 0 h 264"/>
                <a:gd name="T4" fmla="*/ 0 w 186"/>
                <a:gd name="T5" fmla="*/ 0 h 264"/>
                <a:gd name="T6" fmla="*/ 0 w 186"/>
                <a:gd name="T7" fmla="*/ 0 h 264"/>
                <a:gd name="T8" fmla="*/ 0 w 186"/>
                <a:gd name="T9" fmla="*/ 0 h 264"/>
                <a:gd name="T10" fmla="*/ 0 w 186"/>
                <a:gd name="T11" fmla="*/ 0 h 264"/>
                <a:gd name="T12" fmla="*/ 0 w 186"/>
                <a:gd name="T13" fmla="*/ 0 h 264"/>
                <a:gd name="T14" fmla="*/ 0 w 186"/>
                <a:gd name="T15" fmla="*/ 0 h 264"/>
                <a:gd name="T16" fmla="*/ 0 w 186"/>
                <a:gd name="T17" fmla="*/ 0 h 264"/>
                <a:gd name="T18" fmla="*/ 0 w 186"/>
                <a:gd name="T19" fmla="*/ 0 h 264"/>
                <a:gd name="T20" fmla="*/ 0 w 186"/>
                <a:gd name="T21" fmla="*/ 0 h 264"/>
                <a:gd name="T22" fmla="*/ 0 w 186"/>
                <a:gd name="T23" fmla="*/ 0 h 264"/>
                <a:gd name="T24" fmla="*/ 0 w 186"/>
                <a:gd name="T25" fmla="*/ 0 h 264"/>
                <a:gd name="T26" fmla="*/ 0 w 186"/>
                <a:gd name="T27" fmla="*/ 0 h 264"/>
                <a:gd name="T28" fmla="*/ 0 w 186"/>
                <a:gd name="T29" fmla="*/ 0 h 264"/>
                <a:gd name="T30" fmla="*/ 0 w 186"/>
                <a:gd name="T31" fmla="*/ 0 h 264"/>
                <a:gd name="T32" fmla="*/ 0 w 186"/>
                <a:gd name="T33" fmla="*/ 0 h 264"/>
                <a:gd name="T34" fmla="*/ 0 w 186"/>
                <a:gd name="T35" fmla="*/ 0 h 264"/>
                <a:gd name="T36" fmla="*/ 0 w 186"/>
                <a:gd name="T37" fmla="*/ 0 h 264"/>
                <a:gd name="T38" fmla="*/ 0 w 186"/>
                <a:gd name="T39" fmla="*/ 0 h 264"/>
                <a:gd name="T40" fmla="*/ 0 w 186"/>
                <a:gd name="T41" fmla="*/ 0 h 264"/>
                <a:gd name="T42" fmla="*/ 0 w 186"/>
                <a:gd name="T43" fmla="*/ 0 h 264"/>
                <a:gd name="T44" fmla="*/ 0 w 186"/>
                <a:gd name="T45" fmla="*/ 0 h 264"/>
                <a:gd name="T46" fmla="*/ 0 w 186"/>
                <a:gd name="T47" fmla="*/ 0 h 264"/>
                <a:gd name="T48" fmla="*/ 0 w 186"/>
                <a:gd name="T49" fmla="*/ 0 h 264"/>
                <a:gd name="T50" fmla="*/ 0 w 186"/>
                <a:gd name="T51" fmla="*/ 0 h 264"/>
                <a:gd name="T52" fmla="*/ 0 w 186"/>
                <a:gd name="T53" fmla="*/ 0 h 264"/>
                <a:gd name="T54" fmla="*/ 0 w 186"/>
                <a:gd name="T55" fmla="*/ 0 h 264"/>
                <a:gd name="T56" fmla="*/ 0 w 186"/>
                <a:gd name="T57" fmla="*/ 0 h 264"/>
                <a:gd name="T58" fmla="*/ 0 w 186"/>
                <a:gd name="T59" fmla="*/ 0 h 264"/>
                <a:gd name="T60" fmla="*/ 0 w 186"/>
                <a:gd name="T61" fmla="*/ 0 h 264"/>
                <a:gd name="T62" fmla="*/ 0 w 186"/>
                <a:gd name="T63" fmla="*/ 0 h 264"/>
                <a:gd name="T64" fmla="*/ 0 w 186"/>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64"/>
                <a:gd name="T101" fmla="*/ 186 w 186"/>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64">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2" name="Freeform 570"/>
            <p:cNvSpPr>
              <a:spLocks/>
            </p:cNvSpPr>
            <p:nvPr/>
          </p:nvSpPr>
          <p:spPr bwMode="auto">
            <a:xfrm>
              <a:off x="1177" y="3435"/>
              <a:ext cx="8" cy="14"/>
            </a:xfrm>
            <a:custGeom>
              <a:avLst/>
              <a:gdLst>
                <a:gd name="T0" fmla="*/ 0 w 173"/>
                <a:gd name="T1" fmla="*/ 0 h 251"/>
                <a:gd name="T2" fmla="*/ 0 w 173"/>
                <a:gd name="T3" fmla="*/ 0 h 251"/>
                <a:gd name="T4" fmla="*/ 0 w 173"/>
                <a:gd name="T5" fmla="*/ 0 h 251"/>
                <a:gd name="T6" fmla="*/ 0 w 173"/>
                <a:gd name="T7" fmla="*/ 0 h 251"/>
                <a:gd name="T8" fmla="*/ 0 w 173"/>
                <a:gd name="T9" fmla="*/ 0 h 251"/>
                <a:gd name="T10" fmla="*/ 0 w 173"/>
                <a:gd name="T11" fmla="*/ 0 h 251"/>
                <a:gd name="T12" fmla="*/ 0 w 173"/>
                <a:gd name="T13" fmla="*/ 0 h 251"/>
                <a:gd name="T14" fmla="*/ 0 w 173"/>
                <a:gd name="T15" fmla="*/ 0 h 251"/>
                <a:gd name="T16" fmla="*/ 0 w 173"/>
                <a:gd name="T17" fmla="*/ 0 h 251"/>
                <a:gd name="T18" fmla="*/ 0 w 173"/>
                <a:gd name="T19" fmla="*/ 0 h 251"/>
                <a:gd name="T20" fmla="*/ 0 w 173"/>
                <a:gd name="T21" fmla="*/ 0 h 251"/>
                <a:gd name="T22" fmla="*/ 0 w 173"/>
                <a:gd name="T23" fmla="*/ 0 h 251"/>
                <a:gd name="T24" fmla="*/ 0 w 173"/>
                <a:gd name="T25" fmla="*/ 0 h 251"/>
                <a:gd name="T26" fmla="*/ 0 w 173"/>
                <a:gd name="T27" fmla="*/ 0 h 251"/>
                <a:gd name="T28" fmla="*/ 0 w 173"/>
                <a:gd name="T29" fmla="*/ 0 h 251"/>
                <a:gd name="T30" fmla="*/ 0 w 173"/>
                <a:gd name="T31" fmla="*/ 0 h 251"/>
                <a:gd name="T32" fmla="*/ 0 w 173"/>
                <a:gd name="T33" fmla="*/ 0 h 251"/>
                <a:gd name="T34" fmla="*/ 0 w 173"/>
                <a:gd name="T35" fmla="*/ 0 h 251"/>
                <a:gd name="T36" fmla="*/ 0 w 173"/>
                <a:gd name="T37" fmla="*/ 0 h 251"/>
                <a:gd name="T38" fmla="*/ 0 w 173"/>
                <a:gd name="T39" fmla="*/ 0 h 251"/>
                <a:gd name="T40" fmla="*/ 0 w 173"/>
                <a:gd name="T41" fmla="*/ 0 h 251"/>
                <a:gd name="T42" fmla="*/ 0 w 173"/>
                <a:gd name="T43" fmla="*/ 0 h 251"/>
                <a:gd name="T44" fmla="*/ 0 w 173"/>
                <a:gd name="T45" fmla="*/ 0 h 251"/>
                <a:gd name="T46" fmla="*/ 0 w 173"/>
                <a:gd name="T47" fmla="*/ 0 h 251"/>
                <a:gd name="T48" fmla="*/ 0 w 173"/>
                <a:gd name="T49" fmla="*/ 0 h 251"/>
                <a:gd name="T50" fmla="*/ 0 w 173"/>
                <a:gd name="T51" fmla="*/ 0 h 251"/>
                <a:gd name="T52" fmla="*/ 0 w 173"/>
                <a:gd name="T53" fmla="*/ 0 h 251"/>
                <a:gd name="T54" fmla="*/ 0 w 173"/>
                <a:gd name="T55" fmla="*/ 0 h 251"/>
                <a:gd name="T56" fmla="*/ 0 w 173"/>
                <a:gd name="T57" fmla="*/ 0 h 251"/>
                <a:gd name="T58" fmla="*/ 0 w 173"/>
                <a:gd name="T59" fmla="*/ 0 h 251"/>
                <a:gd name="T60" fmla="*/ 0 w 173"/>
                <a:gd name="T61" fmla="*/ 0 h 251"/>
                <a:gd name="T62" fmla="*/ 0 w 173"/>
                <a:gd name="T63" fmla="*/ 0 h 251"/>
                <a:gd name="T64" fmla="*/ 0 w 17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251"/>
                <a:gd name="T101" fmla="*/ 173 w 173"/>
                <a:gd name="T102" fmla="*/ 251 h 2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251">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3" name="Freeform 571"/>
            <p:cNvSpPr>
              <a:spLocks/>
            </p:cNvSpPr>
            <p:nvPr/>
          </p:nvSpPr>
          <p:spPr bwMode="auto">
            <a:xfrm>
              <a:off x="1178" y="3436"/>
              <a:ext cx="7" cy="13"/>
            </a:xfrm>
            <a:custGeom>
              <a:avLst/>
              <a:gdLst>
                <a:gd name="T0" fmla="*/ 0 w 163"/>
                <a:gd name="T1" fmla="*/ 0 h 240"/>
                <a:gd name="T2" fmla="*/ 0 w 163"/>
                <a:gd name="T3" fmla="*/ 0 h 240"/>
                <a:gd name="T4" fmla="*/ 0 w 163"/>
                <a:gd name="T5" fmla="*/ 0 h 240"/>
                <a:gd name="T6" fmla="*/ 0 w 163"/>
                <a:gd name="T7" fmla="*/ 0 h 240"/>
                <a:gd name="T8" fmla="*/ 0 w 163"/>
                <a:gd name="T9" fmla="*/ 0 h 240"/>
                <a:gd name="T10" fmla="*/ 0 w 163"/>
                <a:gd name="T11" fmla="*/ 0 h 240"/>
                <a:gd name="T12" fmla="*/ 0 w 163"/>
                <a:gd name="T13" fmla="*/ 0 h 240"/>
                <a:gd name="T14" fmla="*/ 0 w 163"/>
                <a:gd name="T15" fmla="*/ 0 h 240"/>
                <a:gd name="T16" fmla="*/ 0 w 163"/>
                <a:gd name="T17" fmla="*/ 0 h 240"/>
                <a:gd name="T18" fmla="*/ 0 w 163"/>
                <a:gd name="T19" fmla="*/ 0 h 240"/>
                <a:gd name="T20" fmla="*/ 0 w 163"/>
                <a:gd name="T21" fmla="*/ 0 h 240"/>
                <a:gd name="T22" fmla="*/ 0 w 163"/>
                <a:gd name="T23" fmla="*/ 0 h 240"/>
                <a:gd name="T24" fmla="*/ 0 w 163"/>
                <a:gd name="T25" fmla="*/ 0 h 240"/>
                <a:gd name="T26" fmla="*/ 0 w 163"/>
                <a:gd name="T27" fmla="*/ 0 h 240"/>
                <a:gd name="T28" fmla="*/ 0 w 163"/>
                <a:gd name="T29" fmla="*/ 0 h 240"/>
                <a:gd name="T30" fmla="*/ 0 w 163"/>
                <a:gd name="T31" fmla="*/ 0 h 240"/>
                <a:gd name="T32" fmla="*/ 0 w 163"/>
                <a:gd name="T33" fmla="*/ 0 h 240"/>
                <a:gd name="T34" fmla="*/ 0 w 163"/>
                <a:gd name="T35" fmla="*/ 0 h 240"/>
                <a:gd name="T36" fmla="*/ 0 w 163"/>
                <a:gd name="T37" fmla="*/ 0 h 240"/>
                <a:gd name="T38" fmla="*/ 0 w 163"/>
                <a:gd name="T39" fmla="*/ 0 h 240"/>
                <a:gd name="T40" fmla="*/ 0 w 163"/>
                <a:gd name="T41" fmla="*/ 0 h 240"/>
                <a:gd name="T42" fmla="*/ 0 w 163"/>
                <a:gd name="T43" fmla="*/ 0 h 240"/>
                <a:gd name="T44" fmla="*/ 0 w 163"/>
                <a:gd name="T45" fmla="*/ 0 h 240"/>
                <a:gd name="T46" fmla="*/ 0 w 163"/>
                <a:gd name="T47" fmla="*/ 0 h 240"/>
                <a:gd name="T48" fmla="*/ 0 w 163"/>
                <a:gd name="T49" fmla="*/ 0 h 240"/>
                <a:gd name="T50" fmla="*/ 0 w 163"/>
                <a:gd name="T51" fmla="*/ 0 h 240"/>
                <a:gd name="T52" fmla="*/ 0 w 163"/>
                <a:gd name="T53" fmla="*/ 0 h 240"/>
                <a:gd name="T54" fmla="*/ 0 w 163"/>
                <a:gd name="T55" fmla="*/ 0 h 240"/>
                <a:gd name="T56" fmla="*/ 0 w 163"/>
                <a:gd name="T57" fmla="*/ 0 h 240"/>
                <a:gd name="T58" fmla="*/ 0 w 163"/>
                <a:gd name="T59" fmla="*/ 0 h 240"/>
                <a:gd name="T60" fmla="*/ 0 w 163"/>
                <a:gd name="T61" fmla="*/ 0 h 240"/>
                <a:gd name="T62" fmla="*/ 0 w 163"/>
                <a:gd name="T63" fmla="*/ 0 h 240"/>
                <a:gd name="T64" fmla="*/ 0 w 163"/>
                <a:gd name="T65" fmla="*/ 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240"/>
                <a:gd name="T101" fmla="*/ 163 w 163"/>
                <a:gd name="T102" fmla="*/ 240 h 2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24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374" name="Freeform 572"/>
            <p:cNvSpPr>
              <a:spLocks/>
            </p:cNvSpPr>
            <p:nvPr/>
          </p:nvSpPr>
          <p:spPr bwMode="auto">
            <a:xfrm>
              <a:off x="1185" y="3449"/>
              <a:ext cx="2" cy="5"/>
            </a:xfrm>
            <a:custGeom>
              <a:avLst/>
              <a:gdLst>
                <a:gd name="T0" fmla="*/ 0 w 48"/>
                <a:gd name="T1" fmla="*/ 0 h 99"/>
                <a:gd name="T2" fmla="*/ 0 w 48"/>
                <a:gd name="T3" fmla="*/ 0 h 99"/>
                <a:gd name="T4" fmla="*/ 0 w 48"/>
                <a:gd name="T5" fmla="*/ 0 h 99"/>
                <a:gd name="T6" fmla="*/ 0 w 48"/>
                <a:gd name="T7" fmla="*/ 0 h 99"/>
                <a:gd name="T8" fmla="*/ 0 w 48"/>
                <a:gd name="T9" fmla="*/ 0 h 99"/>
                <a:gd name="T10" fmla="*/ 0 w 48"/>
                <a:gd name="T11" fmla="*/ 0 h 99"/>
                <a:gd name="T12" fmla="*/ 0 w 48"/>
                <a:gd name="T13" fmla="*/ 0 h 99"/>
                <a:gd name="T14" fmla="*/ 0 w 48"/>
                <a:gd name="T15" fmla="*/ 0 h 99"/>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9"/>
                <a:gd name="T26" fmla="*/ 48 w 48"/>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9">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6040" name="Group 573"/>
          <p:cNvGrpSpPr>
            <a:grpSpLocks/>
          </p:cNvGrpSpPr>
          <p:nvPr/>
        </p:nvGrpSpPr>
        <p:grpSpPr bwMode="auto">
          <a:xfrm>
            <a:off x="1905000" y="2667000"/>
            <a:ext cx="838200" cy="762000"/>
            <a:chOff x="3696" y="1728"/>
            <a:chExt cx="528" cy="480"/>
          </a:xfrm>
        </p:grpSpPr>
        <p:grpSp>
          <p:nvGrpSpPr>
            <p:cNvPr id="86041" name="Group 574"/>
            <p:cNvGrpSpPr>
              <a:grpSpLocks/>
            </p:cNvGrpSpPr>
            <p:nvPr/>
          </p:nvGrpSpPr>
          <p:grpSpPr bwMode="auto">
            <a:xfrm>
              <a:off x="3696" y="1882"/>
              <a:ext cx="528" cy="326"/>
              <a:chOff x="3696" y="1882"/>
              <a:chExt cx="528" cy="326"/>
            </a:xfrm>
          </p:grpSpPr>
          <p:sp>
            <p:nvSpPr>
              <p:cNvPr id="86071" name="Freeform 575"/>
              <p:cNvSpPr>
                <a:spLocks/>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72" name="Freeform 576"/>
              <p:cNvSpPr>
                <a:spLocks/>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73" name="Freeform 577"/>
              <p:cNvSpPr>
                <a:spLocks/>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74" name="Freeform 578"/>
              <p:cNvSpPr>
                <a:spLocks/>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75" name="Freeform 579"/>
              <p:cNvSpPr>
                <a:spLocks/>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76" name="Freeform 580"/>
              <p:cNvSpPr>
                <a:spLocks/>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77" name="Line 581"/>
              <p:cNvSpPr>
                <a:spLocks noChangeShapeType="1"/>
              </p:cNvSpPr>
              <p:nvPr/>
            </p:nvSpPr>
            <p:spPr bwMode="auto">
              <a:xfrm flipH="1">
                <a:off x="4143" y="2126"/>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8" name="Line 582"/>
              <p:cNvSpPr>
                <a:spLocks noChangeShapeType="1"/>
              </p:cNvSpPr>
              <p:nvPr/>
            </p:nvSpPr>
            <p:spPr bwMode="auto">
              <a:xfrm>
                <a:off x="4167" y="2106"/>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9" name="Line 583"/>
              <p:cNvSpPr>
                <a:spLocks noChangeShapeType="1"/>
              </p:cNvSpPr>
              <p:nvPr/>
            </p:nvSpPr>
            <p:spPr bwMode="auto">
              <a:xfrm flipH="1">
                <a:off x="4166" y="2110"/>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80" name="Freeform 584"/>
              <p:cNvSpPr>
                <a:spLocks/>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81" name="Freeform 585"/>
              <p:cNvSpPr>
                <a:spLocks/>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82" name="Line 586"/>
              <p:cNvSpPr>
                <a:spLocks noChangeShapeType="1"/>
              </p:cNvSpPr>
              <p:nvPr/>
            </p:nvSpPr>
            <p:spPr bwMode="auto">
              <a:xfrm>
                <a:off x="3785" y="2052"/>
                <a:ext cx="343" cy="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83" name="Freeform 587"/>
              <p:cNvSpPr>
                <a:spLocks/>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84" name="Freeform 588"/>
              <p:cNvSpPr>
                <a:spLocks/>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85" name="Freeform 589"/>
              <p:cNvSpPr>
                <a:spLocks/>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86" name="Freeform 590"/>
              <p:cNvSpPr>
                <a:spLocks/>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87" name="Freeform 591"/>
              <p:cNvSpPr>
                <a:spLocks/>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88" name="Freeform 592"/>
              <p:cNvSpPr>
                <a:spLocks/>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89" name="Line 593"/>
              <p:cNvSpPr>
                <a:spLocks noChangeShapeType="1"/>
              </p:cNvSpPr>
              <p:nvPr/>
            </p:nvSpPr>
            <p:spPr bwMode="auto">
              <a:xfrm>
                <a:off x="3783" y="2077"/>
                <a:ext cx="253" cy="5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0" name="Line 594"/>
              <p:cNvSpPr>
                <a:spLocks noChangeShapeType="1"/>
              </p:cNvSpPr>
              <p:nvPr/>
            </p:nvSpPr>
            <p:spPr bwMode="auto">
              <a:xfrm>
                <a:off x="3774" y="2084"/>
                <a:ext cx="250" cy="5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1" name="Line 595"/>
              <p:cNvSpPr>
                <a:spLocks noChangeShapeType="1"/>
              </p:cNvSpPr>
              <p:nvPr/>
            </p:nvSpPr>
            <p:spPr bwMode="auto">
              <a:xfrm>
                <a:off x="3765" y="2094"/>
                <a:ext cx="257" cy="5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2" name="Line 596"/>
              <p:cNvSpPr>
                <a:spLocks noChangeShapeType="1"/>
              </p:cNvSpPr>
              <p:nvPr/>
            </p:nvSpPr>
            <p:spPr bwMode="auto">
              <a:xfrm flipH="1">
                <a:off x="3790" y="2081"/>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3" name="Line 597"/>
              <p:cNvSpPr>
                <a:spLocks noChangeShapeType="1"/>
              </p:cNvSpPr>
              <p:nvPr/>
            </p:nvSpPr>
            <p:spPr bwMode="auto">
              <a:xfrm flipH="1">
                <a:off x="3813" y="2075"/>
                <a:ext cx="10"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4" name="Line 598"/>
              <p:cNvSpPr>
                <a:spLocks noChangeShapeType="1"/>
              </p:cNvSpPr>
              <p:nvPr/>
            </p:nvSpPr>
            <p:spPr bwMode="auto">
              <a:xfrm flipH="1">
                <a:off x="3794" y="2072"/>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5" name="Line 599"/>
              <p:cNvSpPr>
                <a:spLocks noChangeShapeType="1"/>
              </p:cNvSpPr>
              <p:nvPr/>
            </p:nvSpPr>
            <p:spPr bwMode="auto">
              <a:xfrm flipH="1">
                <a:off x="3831" y="2080"/>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6" name="Line 600"/>
              <p:cNvSpPr>
                <a:spLocks noChangeShapeType="1"/>
              </p:cNvSpPr>
              <p:nvPr/>
            </p:nvSpPr>
            <p:spPr bwMode="auto">
              <a:xfrm flipH="1">
                <a:off x="3850" y="2084"/>
                <a:ext cx="1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7" name="Line 601"/>
              <p:cNvSpPr>
                <a:spLocks noChangeShapeType="1"/>
              </p:cNvSpPr>
              <p:nvPr/>
            </p:nvSpPr>
            <p:spPr bwMode="auto">
              <a:xfrm flipH="1">
                <a:off x="3883" y="2111"/>
                <a:ext cx="1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8" name="Line 602"/>
              <p:cNvSpPr>
                <a:spLocks noChangeShapeType="1"/>
              </p:cNvSpPr>
              <p:nvPr/>
            </p:nvSpPr>
            <p:spPr bwMode="auto">
              <a:xfrm flipH="1">
                <a:off x="3904" y="2115"/>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99" name="Line 603"/>
              <p:cNvSpPr>
                <a:spLocks noChangeShapeType="1"/>
              </p:cNvSpPr>
              <p:nvPr/>
            </p:nvSpPr>
            <p:spPr bwMode="auto">
              <a:xfrm flipH="1">
                <a:off x="3923" y="2119"/>
                <a:ext cx="12"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0" name="Line 604"/>
              <p:cNvSpPr>
                <a:spLocks noChangeShapeType="1"/>
              </p:cNvSpPr>
              <p:nvPr/>
            </p:nvSpPr>
            <p:spPr bwMode="auto">
              <a:xfrm flipH="1">
                <a:off x="3946" y="2124"/>
                <a:ext cx="14"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1" name="Line 605"/>
              <p:cNvSpPr>
                <a:spLocks noChangeShapeType="1"/>
              </p:cNvSpPr>
              <p:nvPr/>
            </p:nvSpPr>
            <p:spPr bwMode="auto">
              <a:xfrm flipH="1">
                <a:off x="3969" y="2129"/>
                <a:ext cx="12"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2" name="Line 606"/>
              <p:cNvSpPr>
                <a:spLocks noChangeShapeType="1"/>
              </p:cNvSpPr>
              <p:nvPr/>
            </p:nvSpPr>
            <p:spPr bwMode="auto">
              <a:xfrm flipH="1">
                <a:off x="3991" y="2134"/>
                <a:ext cx="12"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3" name="Line 607"/>
              <p:cNvSpPr>
                <a:spLocks noChangeShapeType="1"/>
              </p:cNvSpPr>
              <p:nvPr/>
            </p:nvSpPr>
            <p:spPr bwMode="auto">
              <a:xfrm flipH="1">
                <a:off x="3995" y="2122"/>
                <a:ext cx="13"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4" name="Line 608"/>
              <p:cNvSpPr>
                <a:spLocks noChangeShapeType="1"/>
              </p:cNvSpPr>
              <p:nvPr/>
            </p:nvSpPr>
            <p:spPr bwMode="auto">
              <a:xfrm flipH="1">
                <a:off x="3974" y="2118"/>
                <a:ext cx="13"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5" name="Line 609"/>
              <p:cNvSpPr>
                <a:spLocks noChangeShapeType="1"/>
              </p:cNvSpPr>
              <p:nvPr/>
            </p:nvSpPr>
            <p:spPr bwMode="auto">
              <a:xfrm flipH="1">
                <a:off x="3952" y="2114"/>
                <a:ext cx="12"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6" name="Line 610"/>
              <p:cNvSpPr>
                <a:spLocks noChangeShapeType="1"/>
              </p:cNvSpPr>
              <p:nvPr/>
            </p:nvSpPr>
            <p:spPr bwMode="auto">
              <a:xfrm flipH="1">
                <a:off x="3928" y="2110"/>
                <a:ext cx="1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7" name="Line 611"/>
              <p:cNvSpPr>
                <a:spLocks noChangeShapeType="1"/>
              </p:cNvSpPr>
              <p:nvPr/>
            </p:nvSpPr>
            <p:spPr bwMode="auto">
              <a:xfrm flipH="1">
                <a:off x="3908" y="2105"/>
                <a:ext cx="1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8" name="Line 612"/>
              <p:cNvSpPr>
                <a:spLocks noChangeShapeType="1"/>
              </p:cNvSpPr>
              <p:nvPr/>
            </p:nvSpPr>
            <p:spPr bwMode="auto">
              <a:xfrm flipH="1">
                <a:off x="3890" y="2101"/>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09" name="Line 613"/>
              <p:cNvSpPr>
                <a:spLocks noChangeShapeType="1"/>
              </p:cNvSpPr>
              <p:nvPr/>
            </p:nvSpPr>
            <p:spPr bwMode="auto">
              <a:xfrm flipH="1">
                <a:off x="3872" y="2088"/>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0" name="Line 614"/>
              <p:cNvSpPr>
                <a:spLocks noChangeShapeType="1"/>
              </p:cNvSpPr>
              <p:nvPr/>
            </p:nvSpPr>
            <p:spPr bwMode="auto">
              <a:xfrm flipH="1">
                <a:off x="3891" y="2092"/>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1" name="Line 615"/>
              <p:cNvSpPr>
                <a:spLocks noChangeShapeType="1"/>
              </p:cNvSpPr>
              <p:nvPr/>
            </p:nvSpPr>
            <p:spPr bwMode="auto">
              <a:xfrm flipH="1">
                <a:off x="3913" y="2097"/>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2" name="Line 616"/>
              <p:cNvSpPr>
                <a:spLocks noChangeShapeType="1"/>
              </p:cNvSpPr>
              <p:nvPr/>
            </p:nvSpPr>
            <p:spPr bwMode="auto">
              <a:xfrm flipH="1">
                <a:off x="3933" y="2101"/>
                <a:ext cx="1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3" name="Line 617"/>
              <p:cNvSpPr>
                <a:spLocks noChangeShapeType="1"/>
              </p:cNvSpPr>
              <p:nvPr/>
            </p:nvSpPr>
            <p:spPr bwMode="auto">
              <a:xfrm flipH="1">
                <a:off x="3954" y="2104"/>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4" name="Line 618"/>
              <p:cNvSpPr>
                <a:spLocks noChangeShapeType="1"/>
              </p:cNvSpPr>
              <p:nvPr/>
            </p:nvSpPr>
            <p:spPr bwMode="auto">
              <a:xfrm flipH="1">
                <a:off x="3974" y="2110"/>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5" name="Line 619"/>
              <p:cNvSpPr>
                <a:spLocks noChangeShapeType="1"/>
              </p:cNvSpPr>
              <p:nvPr/>
            </p:nvSpPr>
            <p:spPr bwMode="auto">
              <a:xfrm flipH="1">
                <a:off x="3997" y="2114"/>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6" name="Line 620"/>
              <p:cNvSpPr>
                <a:spLocks noChangeShapeType="1"/>
              </p:cNvSpPr>
              <p:nvPr/>
            </p:nvSpPr>
            <p:spPr bwMode="auto">
              <a:xfrm flipH="1">
                <a:off x="3877" y="2121"/>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7" name="Line 621"/>
              <p:cNvSpPr>
                <a:spLocks noChangeShapeType="1"/>
              </p:cNvSpPr>
              <p:nvPr/>
            </p:nvSpPr>
            <p:spPr bwMode="auto">
              <a:xfrm flipH="1">
                <a:off x="3898" y="2126"/>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8" name="Line 622"/>
              <p:cNvSpPr>
                <a:spLocks noChangeShapeType="1"/>
              </p:cNvSpPr>
              <p:nvPr/>
            </p:nvSpPr>
            <p:spPr bwMode="auto">
              <a:xfrm flipH="1">
                <a:off x="3916" y="2130"/>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19" name="Line 623"/>
              <p:cNvSpPr>
                <a:spLocks noChangeShapeType="1"/>
              </p:cNvSpPr>
              <p:nvPr/>
            </p:nvSpPr>
            <p:spPr bwMode="auto">
              <a:xfrm flipH="1">
                <a:off x="3941" y="2135"/>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0" name="Line 624"/>
              <p:cNvSpPr>
                <a:spLocks noChangeShapeType="1"/>
              </p:cNvSpPr>
              <p:nvPr/>
            </p:nvSpPr>
            <p:spPr bwMode="auto">
              <a:xfrm flipH="1">
                <a:off x="3961" y="2139"/>
                <a:ext cx="15"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1" name="Line 625"/>
              <p:cNvSpPr>
                <a:spLocks noChangeShapeType="1"/>
              </p:cNvSpPr>
              <p:nvPr/>
            </p:nvSpPr>
            <p:spPr bwMode="auto">
              <a:xfrm flipH="1">
                <a:off x="3987" y="2144"/>
                <a:ext cx="16"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2" name="Line 626"/>
              <p:cNvSpPr>
                <a:spLocks noChangeShapeType="1"/>
              </p:cNvSpPr>
              <p:nvPr/>
            </p:nvSpPr>
            <p:spPr bwMode="auto">
              <a:xfrm flipH="1">
                <a:off x="3834" y="2111"/>
                <a:ext cx="15"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3" name="Line 627"/>
              <p:cNvSpPr>
                <a:spLocks noChangeShapeType="1"/>
              </p:cNvSpPr>
              <p:nvPr/>
            </p:nvSpPr>
            <p:spPr bwMode="auto">
              <a:xfrm flipH="1">
                <a:off x="3855" y="2116"/>
                <a:ext cx="14"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4" name="Line 628"/>
              <p:cNvSpPr>
                <a:spLocks noChangeShapeType="1"/>
              </p:cNvSpPr>
              <p:nvPr/>
            </p:nvSpPr>
            <p:spPr bwMode="auto">
              <a:xfrm flipH="1">
                <a:off x="4019" y="2118"/>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5" name="Line 629"/>
              <p:cNvSpPr>
                <a:spLocks noChangeShapeType="1"/>
              </p:cNvSpPr>
              <p:nvPr/>
            </p:nvSpPr>
            <p:spPr bwMode="auto">
              <a:xfrm flipH="1">
                <a:off x="3773" y="2098"/>
                <a:ext cx="12"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6" name="Line 630"/>
              <p:cNvSpPr>
                <a:spLocks noChangeShapeType="1"/>
              </p:cNvSpPr>
              <p:nvPr/>
            </p:nvSpPr>
            <p:spPr bwMode="auto">
              <a:xfrm flipH="1">
                <a:off x="3794" y="2103"/>
                <a:ext cx="12"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7" name="Line 631"/>
              <p:cNvSpPr>
                <a:spLocks noChangeShapeType="1"/>
              </p:cNvSpPr>
              <p:nvPr/>
            </p:nvSpPr>
            <p:spPr bwMode="auto">
              <a:xfrm flipH="1">
                <a:off x="3814" y="2108"/>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8" name="Line 632"/>
              <p:cNvSpPr>
                <a:spLocks noChangeShapeType="1"/>
              </p:cNvSpPr>
              <p:nvPr/>
            </p:nvSpPr>
            <p:spPr bwMode="auto">
              <a:xfrm flipH="1">
                <a:off x="3808" y="2084"/>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29" name="Line 633"/>
              <p:cNvSpPr>
                <a:spLocks noChangeShapeType="1"/>
              </p:cNvSpPr>
              <p:nvPr/>
            </p:nvSpPr>
            <p:spPr bwMode="auto">
              <a:xfrm flipH="1">
                <a:off x="3821" y="2098"/>
                <a:ext cx="1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0" name="Line 634"/>
              <p:cNvSpPr>
                <a:spLocks noChangeShapeType="1"/>
              </p:cNvSpPr>
              <p:nvPr/>
            </p:nvSpPr>
            <p:spPr bwMode="auto">
              <a:xfrm flipH="1">
                <a:off x="3868" y="2097"/>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1" name="Line 635"/>
              <p:cNvSpPr>
                <a:spLocks noChangeShapeType="1"/>
              </p:cNvSpPr>
              <p:nvPr/>
            </p:nvSpPr>
            <p:spPr bwMode="auto">
              <a:xfrm flipH="1">
                <a:off x="3847" y="2092"/>
                <a:ext cx="1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2" name="Line 636"/>
              <p:cNvSpPr>
                <a:spLocks noChangeShapeType="1"/>
              </p:cNvSpPr>
              <p:nvPr/>
            </p:nvSpPr>
            <p:spPr bwMode="auto">
              <a:xfrm flipH="1">
                <a:off x="3828" y="2089"/>
                <a:ext cx="1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3" name="Line 637"/>
              <p:cNvSpPr>
                <a:spLocks noChangeShapeType="1"/>
              </p:cNvSpPr>
              <p:nvPr/>
            </p:nvSpPr>
            <p:spPr bwMode="auto">
              <a:xfrm flipH="1">
                <a:off x="3781" y="2089"/>
                <a:ext cx="1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4" name="Line 638"/>
              <p:cNvSpPr>
                <a:spLocks noChangeShapeType="1"/>
              </p:cNvSpPr>
              <p:nvPr/>
            </p:nvSpPr>
            <p:spPr bwMode="auto">
              <a:xfrm flipH="1">
                <a:off x="3800" y="2092"/>
                <a:ext cx="12"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5" name="Line 639"/>
              <p:cNvSpPr>
                <a:spLocks noChangeShapeType="1"/>
              </p:cNvSpPr>
              <p:nvPr/>
            </p:nvSpPr>
            <p:spPr bwMode="auto">
              <a:xfrm flipH="1">
                <a:off x="3841" y="2101"/>
                <a:ext cx="13"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6" name="Line 640"/>
              <p:cNvSpPr>
                <a:spLocks noChangeShapeType="1"/>
              </p:cNvSpPr>
              <p:nvPr/>
            </p:nvSpPr>
            <p:spPr bwMode="auto">
              <a:xfrm flipH="1">
                <a:off x="3858" y="2105"/>
                <a:ext cx="14"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7" name="Line 641"/>
              <p:cNvSpPr>
                <a:spLocks noChangeShapeType="1"/>
              </p:cNvSpPr>
              <p:nvPr/>
            </p:nvSpPr>
            <p:spPr bwMode="auto">
              <a:xfrm flipH="1" flipV="1">
                <a:off x="4058" y="2146"/>
                <a:ext cx="19"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8" name="Line 642"/>
              <p:cNvSpPr>
                <a:spLocks noChangeShapeType="1"/>
              </p:cNvSpPr>
              <p:nvPr/>
            </p:nvSpPr>
            <p:spPr bwMode="auto">
              <a:xfrm>
                <a:off x="4077" y="2150"/>
                <a:ext cx="4"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39" name="Freeform 643"/>
              <p:cNvSpPr>
                <a:spLocks/>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40" name="Freeform 644"/>
              <p:cNvSpPr>
                <a:spLocks/>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41" name="Line 645"/>
              <p:cNvSpPr>
                <a:spLocks noChangeShapeType="1"/>
              </p:cNvSpPr>
              <p:nvPr/>
            </p:nvSpPr>
            <p:spPr bwMode="auto">
              <a:xfrm>
                <a:off x="4044" y="2130"/>
                <a:ext cx="45"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42" name="Line 646"/>
              <p:cNvSpPr>
                <a:spLocks noChangeShapeType="1"/>
              </p:cNvSpPr>
              <p:nvPr/>
            </p:nvSpPr>
            <p:spPr bwMode="auto">
              <a:xfrm flipH="1">
                <a:off x="4068" y="2133"/>
                <a:ext cx="3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43" name="Line 647"/>
              <p:cNvSpPr>
                <a:spLocks noChangeShapeType="1"/>
              </p:cNvSpPr>
              <p:nvPr/>
            </p:nvSpPr>
            <p:spPr bwMode="auto">
              <a:xfrm flipH="1" flipV="1">
                <a:off x="4030" y="2150"/>
                <a:ext cx="36"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44" name="Line 648"/>
              <p:cNvSpPr>
                <a:spLocks noChangeShapeType="1"/>
              </p:cNvSpPr>
              <p:nvPr/>
            </p:nvSpPr>
            <p:spPr bwMode="auto">
              <a:xfrm>
                <a:off x="4068" y="2158"/>
                <a:ext cx="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45" name="Line 649"/>
              <p:cNvSpPr>
                <a:spLocks noChangeShapeType="1"/>
              </p:cNvSpPr>
              <p:nvPr/>
            </p:nvSpPr>
            <p:spPr bwMode="auto">
              <a:xfrm>
                <a:off x="4089" y="2141"/>
                <a:ext cx="3"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46" name="Line 650"/>
              <p:cNvSpPr>
                <a:spLocks noChangeShapeType="1"/>
              </p:cNvSpPr>
              <p:nvPr/>
            </p:nvSpPr>
            <p:spPr bwMode="auto">
              <a:xfrm flipH="1">
                <a:off x="4035" y="2129"/>
                <a:ext cx="45"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47" name="Line 651"/>
              <p:cNvSpPr>
                <a:spLocks noChangeShapeType="1"/>
              </p:cNvSpPr>
              <p:nvPr/>
            </p:nvSpPr>
            <p:spPr bwMode="auto">
              <a:xfrm>
                <a:off x="4048" y="2154"/>
                <a:ext cx="4"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48" name="Freeform 652"/>
              <p:cNvSpPr>
                <a:spLocks/>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49" name="Freeform 653"/>
              <p:cNvSpPr>
                <a:spLocks/>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50" name="Line 654"/>
              <p:cNvSpPr>
                <a:spLocks noChangeShapeType="1"/>
              </p:cNvSpPr>
              <p:nvPr/>
            </p:nvSpPr>
            <p:spPr bwMode="auto">
              <a:xfrm flipH="1">
                <a:off x="3936" y="2089"/>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51" name="Line 655"/>
              <p:cNvSpPr>
                <a:spLocks noChangeShapeType="1"/>
              </p:cNvSpPr>
              <p:nvPr/>
            </p:nvSpPr>
            <p:spPr bwMode="auto">
              <a:xfrm flipH="1">
                <a:off x="3913" y="2085"/>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52" name="Line 656"/>
              <p:cNvSpPr>
                <a:spLocks noChangeShapeType="1"/>
              </p:cNvSpPr>
              <p:nvPr/>
            </p:nvSpPr>
            <p:spPr bwMode="auto">
              <a:xfrm flipH="1">
                <a:off x="3896" y="2081"/>
                <a:ext cx="5"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53" name="Line 657"/>
              <p:cNvSpPr>
                <a:spLocks noChangeShapeType="1"/>
              </p:cNvSpPr>
              <p:nvPr/>
            </p:nvSpPr>
            <p:spPr bwMode="auto">
              <a:xfrm flipH="1">
                <a:off x="3873" y="2077"/>
                <a:ext cx="7"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54" name="Line 658"/>
              <p:cNvSpPr>
                <a:spLocks noChangeShapeType="1"/>
              </p:cNvSpPr>
              <p:nvPr/>
            </p:nvSpPr>
            <p:spPr bwMode="auto">
              <a:xfrm flipH="1">
                <a:off x="3852" y="2073"/>
                <a:ext cx="8"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55" name="Line 659"/>
              <p:cNvSpPr>
                <a:spLocks noChangeShapeType="1"/>
              </p:cNvSpPr>
              <p:nvPr/>
            </p:nvSpPr>
            <p:spPr bwMode="auto">
              <a:xfrm flipH="1">
                <a:off x="3837" y="2069"/>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56" name="Line 660"/>
              <p:cNvSpPr>
                <a:spLocks noChangeShapeType="1"/>
              </p:cNvSpPr>
              <p:nvPr/>
            </p:nvSpPr>
            <p:spPr bwMode="auto">
              <a:xfrm flipH="1">
                <a:off x="3817" y="2065"/>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57" name="Line 661"/>
              <p:cNvSpPr>
                <a:spLocks noChangeShapeType="1"/>
              </p:cNvSpPr>
              <p:nvPr/>
            </p:nvSpPr>
            <p:spPr bwMode="auto">
              <a:xfrm flipH="1">
                <a:off x="3797" y="2061"/>
                <a:ext cx="5"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58" name="Line 662"/>
              <p:cNvSpPr>
                <a:spLocks noChangeShapeType="1"/>
              </p:cNvSpPr>
              <p:nvPr/>
            </p:nvSpPr>
            <p:spPr bwMode="auto">
              <a:xfrm>
                <a:off x="3797" y="206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59" name="Line 663"/>
              <p:cNvSpPr>
                <a:spLocks noChangeShapeType="1"/>
              </p:cNvSpPr>
              <p:nvPr/>
            </p:nvSpPr>
            <p:spPr bwMode="auto">
              <a:xfrm>
                <a:off x="3817" y="2069"/>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0" name="Line 664"/>
              <p:cNvSpPr>
                <a:spLocks noChangeShapeType="1"/>
              </p:cNvSpPr>
              <p:nvPr/>
            </p:nvSpPr>
            <p:spPr bwMode="auto">
              <a:xfrm>
                <a:off x="3837" y="2074"/>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1" name="Line 665"/>
              <p:cNvSpPr>
                <a:spLocks noChangeShapeType="1"/>
              </p:cNvSpPr>
              <p:nvPr/>
            </p:nvSpPr>
            <p:spPr bwMode="auto">
              <a:xfrm>
                <a:off x="3852" y="207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2" name="Line 666"/>
              <p:cNvSpPr>
                <a:spLocks noChangeShapeType="1"/>
              </p:cNvSpPr>
              <p:nvPr/>
            </p:nvSpPr>
            <p:spPr bwMode="auto">
              <a:xfrm>
                <a:off x="3873" y="208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3" name="Line 667"/>
              <p:cNvSpPr>
                <a:spLocks noChangeShapeType="1"/>
              </p:cNvSpPr>
              <p:nvPr/>
            </p:nvSpPr>
            <p:spPr bwMode="auto">
              <a:xfrm>
                <a:off x="3896" y="208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4" name="Line 668"/>
              <p:cNvSpPr>
                <a:spLocks noChangeShapeType="1"/>
              </p:cNvSpPr>
              <p:nvPr/>
            </p:nvSpPr>
            <p:spPr bwMode="auto">
              <a:xfrm>
                <a:off x="3913" y="2090"/>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5" name="Line 669"/>
              <p:cNvSpPr>
                <a:spLocks noChangeShapeType="1"/>
              </p:cNvSpPr>
              <p:nvPr/>
            </p:nvSpPr>
            <p:spPr bwMode="auto">
              <a:xfrm flipV="1">
                <a:off x="4106" y="2123"/>
                <a:ext cx="6"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6" name="Line 670"/>
              <p:cNvSpPr>
                <a:spLocks noChangeShapeType="1"/>
              </p:cNvSpPr>
              <p:nvPr/>
            </p:nvSpPr>
            <p:spPr bwMode="auto">
              <a:xfrm>
                <a:off x="4106" y="2130"/>
                <a:ext cx="2"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7" name="Line 671"/>
              <p:cNvSpPr>
                <a:spLocks noChangeShapeType="1"/>
              </p:cNvSpPr>
              <p:nvPr/>
            </p:nvSpPr>
            <p:spPr bwMode="auto">
              <a:xfrm flipH="1">
                <a:off x="4089" y="2121"/>
                <a:ext cx="5"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8" name="Line 672"/>
              <p:cNvSpPr>
                <a:spLocks noChangeShapeType="1"/>
              </p:cNvSpPr>
              <p:nvPr/>
            </p:nvSpPr>
            <p:spPr bwMode="auto">
              <a:xfrm flipH="1">
                <a:off x="4043" y="2111"/>
                <a:ext cx="7"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69" name="Line 673"/>
              <p:cNvSpPr>
                <a:spLocks noChangeShapeType="1"/>
              </p:cNvSpPr>
              <p:nvPr/>
            </p:nvSpPr>
            <p:spPr bwMode="auto">
              <a:xfrm flipH="1">
                <a:off x="4065" y="2116"/>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0" name="Line 674"/>
              <p:cNvSpPr>
                <a:spLocks noChangeShapeType="1"/>
              </p:cNvSpPr>
              <p:nvPr/>
            </p:nvSpPr>
            <p:spPr bwMode="auto">
              <a:xfrm flipH="1">
                <a:off x="3999" y="2102"/>
                <a:ext cx="8"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1" name="Line 675"/>
              <p:cNvSpPr>
                <a:spLocks noChangeShapeType="1"/>
              </p:cNvSpPr>
              <p:nvPr/>
            </p:nvSpPr>
            <p:spPr bwMode="auto">
              <a:xfrm flipH="1">
                <a:off x="4022" y="2107"/>
                <a:ext cx="7"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2" name="Line 676"/>
              <p:cNvSpPr>
                <a:spLocks noChangeShapeType="1"/>
              </p:cNvSpPr>
              <p:nvPr/>
            </p:nvSpPr>
            <p:spPr bwMode="auto">
              <a:xfrm flipH="1">
                <a:off x="3979" y="2098"/>
                <a:ext cx="6"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3" name="Line 677"/>
              <p:cNvSpPr>
                <a:spLocks noChangeShapeType="1"/>
              </p:cNvSpPr>
              <p:nvPr/>
            </p:nvSpPr>
            <p:spPr bwMode="auto">
              <a:xfrm flipH="1">
                <a:off x="3956" y="2093"/>
                <a:ext cx="6"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4" name="Line 678"/>
              <p:cNvSpPr>
                <a:spLocks noChangeShapeType="1"/>
              </p:cNvSpPr>
              <p:nvPr/>
            </p:nvSpPr>
            <p:spPr bwMode="auto">
              <a:xfrm>
                <a:off x="3935" y="2095"/>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5" name="Line 679"/>
              <p:cNvSpPr>
                <a:spLocks noChangeShapeType="1"/>
              </p:cNvSpPr>
              <p:nvPr/>
            </p:nvSpPr>
            <p:spPr bwMode="auto">
              <a:xfrm>
                <a:off x="3956" y="2099"/>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6" name="Line 680"/>
              <p:cNvSpPr>
                <a:spLocks noChangeShapeType="1"/>
              </p:cNvSpPr>
              <p:nvPr/>
            </p:nvSpPr>
            <p:spPr bwMode="auto">
              <a:xfrm>
                <a:off x="3979" y="2104"/>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7" name="Line 681"/>
              <p:cNvSpPr>
                <a:spLocks noChangeShapeType="1"/>
              </p:cNvSpPr>
              <p:nvPr/>
            </p:nvSpPr>
            <p:spPr bwMode="auto">
              <a:xfrm>
                <a:off x="3999" y="2108"/>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8" name="Line 682"/>
              <p:cNvSpPr>
                <a:spLocks noChangeShapeType="1"/>
              </p:cNvSpPr>
              <p:nvPr/>
            </p:nvSpPr>
            <p:spPr bwMode="auto">
              <a:xfrm>
                <a:off x="4022" y="211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79" name="Line 683"/>
              <p:cNvSpPr>
                <a:spLocks noChangeShapeType="1"/>
              </p:cNvSpPr>
              <p:nvPr/>
            </p:nvSpPr>
            <p:spPr bwMode="auto">
              <a:xfrm>
                <a:off x="4042" y="211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80" name="Line 684"/>
              <p:cNvSpPr>
                <a:spLocks noChangeShapeType="1"/>
              </p:cNvSpPr>
              <p:nvPr/>
            </p:nvSpPr>
            <p:spPr bwMode="auto">
              <a:xfrm>
                <a:off x="4065" y="2121"/>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81" name="Line 685"/>
              <p:cNvSpPr>
                <a:spLocks noChangeShapeType="1"/>
              </p:cNvSpPr>
              <p:nvPr/>
            </p:nvSpPr>
            <p:spPr bwMode="auto">
              <a:xfrm>
                <a:off x="4089" y="2126"/>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82" name="Line 686"/>
              <p:cNvSpPr>
                <a:spLocks noChangeShapeType="1"/>
              </p:cNvSpPr>
              <p:nvPr/>
            </p:nvSpPr>
            <p:spPr bwMode="auto">
              <a:xfrm>
                <a:off x="3785" y="2063"/>
                <a:ext cx="321" cy="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83" name="Freeform 687"/>
              <p:cNvSpPr>
                <a:spLocks/>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84" name="Freeform 688"/>
              <p:cNvSpPr>
                <a:spLocks/>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85" name="Line 689"/>
              <p:cNvSpPr>
                <a:spLocks noChangeShapeType="1"/>
              </p:cNvSpPr>
              <p:nvPr/>
            </p:nvSpPr>
            <p:spPr bwMode="auto">
              <a:xfrm flipH="1" flipV="1">
                <a:off x="3756" y="2080"/>
                <a:ext cx="14"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86" name="Line 690"/>
              <p:cNvSpPr>
                <a:spLocks noChangeShapeType="1"/>
              </p:cNvSpPr>
              <p:nvPr/>
            </p:nvSpPr>
            <p:spPr bwMode="auto">
              <a:xfrm>
                <a:off x="3740" y="2089"/>
                <a:ext cx="19"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87" name="Line 691"/>
              <p:cNvSpPr>
                <a:spLocks noChangeShapeType="1"/>
              </p:cNvSpPr>
              <p:nvPr/>
            </p:nvSpPr>
            <p:spPr bwMode="auto">
              <a:xfrm flipV="1">
                <a:off x="3740" y="2089"/>
                <a:ext cx="4"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88" name="Freeform 692"/>
              <p:cNvSpPr>
                <a:spLocks/>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89" name="Freeform 693"/>
              <p:cNvSpPr>
                <a:spLocks/>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90" name="Line 694"/>
              <p:cNvSpPr>
                <a:spLocks noChangeShapeType="1"/>
              </p:cNvSpPr>
              <p:nvPr/>
            </p:nvSpPr>
            <p:spPr bwMode="auto">
              <a:xfrm>
                <a:off x="3734" y="210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91" name="Line 695"/>
              <p:cNvSpPr>
                <a:spLocks noChangeShapeType="1"/>
              </p:cNvSpPr>
              <p:nvPr/>
            </p:nvSpPr>
            <p:spPr bwMode="auto">
              <a:xfrm>
                <a:off x="3750" y="2111"/>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92" name="Line 696"/>
              <p:cNvSpPr>
                <a:spLocks noChangeShapeType="1"/>
              </p:cNvSpPr>
              <p:nvPr/>
            </p:nvSpPr>
            <p:spPr bwMode="auto">
              <a:xfrm>
                <a:off x="3773" y="2117"/>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93" name="Line 697"/>
              <p:cNvSpPr>
                <a:spLocks noChangeShapeType="1"/>
              </p:cNvSpPr>
              <p:nvPr/>
            </p:nvSpPr>
            <p:spPr bwMode="auto">
              <a:xfrm flipV="1">
                <a:off x="3734" y="2101"/>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94" name="Line 698"/>
              <p:cNvSpPr>
                <a:spLocks noChangeShapeType="1"/>
              </p:cNvSpPr>
              <p:nvPr/>
            </p:nvSpPr>
            <p:spPr bwMode="auto">
              <a:xfrm flipV="1">
                <a:off x="3750" y="2104"/>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95" name="Line 699"/>
              <p:cNvSpPr>
                <a:spLocks noChangeShapeType="1"/>
              </p:cNvSpPr>
              <p:nvPr/>
            </p:nvSpPr>
            <p:spPr bwMode="auto">
              <a:xfrm flipV="1">
                <a:off x="3773" y="2110"/>
                <a:ext cx="10"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96" name="Line 700"/>
              <p:cNvSpPr>
                <a:spLocks noChangeShapeType="1"/>
              </p:cNvSpPr>
              <p:nvPr/>
            </p:nvSpPr>
            <p:spPr bwMode="auto">
              <a:xfrm>
                <a:off x="3718" y="2103"/>
                <a:ext cx="85" cy="1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197" name="Freeform 701"/>
              <p:cNvSpPr>
                <a:spLocks/>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198" name="Freeform 702"/>
              <p:cNvSpPr>
                <a:spLocks/>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99" name="Line 703"/>
              <p:cNvSpPr>
                <a:spLocks noChangeShapeType="1"/>
              </p:cNvSpPr>
              <p:nvPr/>
            </p:nvSpPr>
            <p:spPr bwMode="auto">
              <a:xfrm flipV="1">
                <a:off x="4030" y="2165"/>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0" name="Line 704"/>
              <p:cNvSpPr>
                <a:spLocks noChangeShapeType="1"/>
              </p:cNvSpPr>
              <p:nvPr/>
            </p:nvSpPr>
            <p:spPr bwMode="auto">
              <a:xfrm flipV="1">
                <a:off x="4007" y="2160"/>
                <a:ext cx="10"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1" name="Line 705"/>
              <p:cNvSpPr>
                <a:spLocks noChangeShapeType="1"/>
              </p:cNvSpPr>
              <p:nvPr/>
            </p:nvSpPr>
            <p:spPr bwMode="auto">
              <a:xfrm flipV="1">
                <a:off x="3985" y="2155"/>
                <a:ext cx="7"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2" name="Line 706"/>
              <p:cNvSpPr>
                <a:spLocks noChangeShapeType="1"/>
              </p:cNvSpPr>
              <p:nvPr/>
            </p:nvSpPr>
            <p:spPr bwMode="auto">
              <a:xfrm flipV="1">
                <a:off x="3960" y="2150"/>
                <a:ext cx="8"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3" name="Line 707"/>
              <p:cNvSpPr>
                <a:spLocks noChangeShapeType="1"/>
              </p:cNvSpPr>
              <p:nvPr/>
            </p:nvSpPr>
            <p:spPr bwMode="auto">
              <a:xfrm>
                <a:off x="3960" y="2157"/>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4" name="Line 708"/>
              <p:cNvSpPr>
                <a:spLocks noChangeShapeType="1"/>
              </p:cNvSpPr>
              <p:nvPr/>
            </p:nvSpPr>
            <p:spPr bwMode="auto">
              <a:xfrm>
                <a:off x="3984" y="2162"/>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5" name="Line 709"/>
              <p:cNvSpPr>
                <a:spLocks noChangeShapeType="1"/>
              </p:cNvSpPr>
              <p:nvPr/>
            </p:nvSpPr>
            <p:spPr bwMode="auto">
              <a:xfrm>
                <a:off x="4007" y="2168"/>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6" name="Line 710"/>
              <p:cNvSpPr>
                <a:spLocks noChangeShapeType="1"/>
              </p:cNvSpPr>
              <p:nvPr/>
            </p:nvSpPr>
            <p:spPr bwMode="auto">
              <a:xfrm>
                <a:off x="4030" y="2172"/>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7" name="Line 711"/>
              <p:cNvSpPr>
                <a:spLocks noChangeShapeType="1"/>
              </p:cNvSpPr>
              <p:nvPr/>
            </p:nvSpPr>
            <p:spPr bwMode="auto">
              <a:xfrm>
                <a:off x="3928" y="2149"/>
                <a:ext cx="118" cy="2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8" name="Line 712"/>
              <p:cNvSpPr>
                <a:spLocks noChangeShapeType="1"/>
              </p:cNvSpPr>
              <p:nvPr/>
            </p:nvSpPr>
            <p:spPr bwMode="auto">
              <a:xfrm flipV="1">
                <a:off x="4047" y="2169"/>
                <a:ext cx="9"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09" name="Line 713"/>
              <p:cNvSpPr>
                <a:spLocks noChangeShapeType="1"/>
              </p:cNvSpPr>
              <p:nvPr/>
            </p:nvSpPr>
            <p:spPr bwMode="auto">
              <a:xfrm>
                <a:off x="4046" y="2176"/>
                <a:ext cx="3"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10" name="Freeform 714"/>
              <p:cNvSpPr>
                <a:spLocks/>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11" name="Freeform 715"/>
              <p:cNvSpPr>
                <a:spLocks/>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12" name="Line 716"/>
              <p:cNvSpPr>
                <a:spLocks noChangeShapeType="1"/>
              </p:cNvSpPr>
              <p:nvPr/>
            </p:nvSpPr>
            <p:spPr bwMode="auto">
              <a:xfrm flipH="1" flipV="1">
                <a:off x="3801" y="2122"/>
                <a:ext cx="128"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13" name="Line 717"/>
              <p:cNvSpPr>
                <a:spLocks noChangeShapeType="1"/>
              </p:cNvSpPr>
              <p:nvPr/>
            </p:nvSpPr>
            <p:spPr bwMode="auto">
              <a:xfrm>
                <a:off x="4128" y="2128"/>
                <a:ext cx="1"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14" name="Freeform 718"/>
              <p:cNvSpPr>
                <a:spLocks/>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15" name="Freeform 719"/>
              <p:cNvSpPr>
                <a:spLocks/>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16" name="Freeform 720"/>
              <p:cNvSpPr>
                <a:spLocks/>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17" name="Freeform 721"/>
              <p:cNvSpPr>
                <a:spLocks/>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18" name="Line 722"/>
              <p:cNvSpPr>
                <a:spLocks noChangeShapeType="1"/>
              </p:cNvSpPr>
              <p:nvPr/>
            </p:nvSpPr>
            <p:spPr bwMode="auto">
              <a:xfrm>
                <a:off x="3868" y="2017"/>
                <a:ext cx="9"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19" name="Freeform 723"/>
              <p:cNvSpPr>
                <a:spLocks/>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20" name="Freeform 724"/>
              <p:cNvSpPr>
                <a:spLocks/>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21" name="Freeform 725"/>
              <p:cNvSpPr>
                <a:spLocks/>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22" name="Freeform 726"/>
              <p:cNvSpPr>
                <a:spLocks/>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23" name="Freeform 727"/>
              <p:cNvSpPr>
                <a:spLocks/>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close/>
                  </a:path>
                </a:pathLst>
              </a:custGeom>
              <a:solidFill>
                <a:srgbClr val="4F4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24" name="Freeform 728"/>
              <p:cNvSpPr>
                <a:spLocks/>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25" name="Freeform 729"/>
              <p:cNvSpPr>
                <a:spLocks/>
              </p:cNvSpPr>
              <p:nvPr/>
            </p:nvSpPr>
            <p:spPr bwMode="auto">
              <a:xfrm>
                <a:off x="3885" y="2033"/>
                <a:ext cx="10" cy="10"/>
              </a:xfrm>
              <a:custGeom>
                <a:avLst/>
                <a:gdLst>
                  <a:gd name="T0" fmla="*/ 0 w 96"/>
                  <a:gd name="T1" fmla="*/ 0 h 125"/>
                  <a:gd name="T2" fmla="*/ 0 w 96"/>
                  <a:gd name="T3" fmla="*/ 0 h 125"/>
                  <a:gd name="T4" fmla="*/ 0 w 96"/>
                  <a:gd name="T5" fmla="*/ 0 h 125"/>
                  <a:gd name="T6" fmla="*/ 0 w 96"/>
                  <a:gd name="T7" fmla="*/ 0 h 125"/>
                  <a:gd name="T8" fmla="*/ 0 w 96"/>
                  <a:gd name="T9" fmla="*/ 0 h 125"/>
                  <a:gd name="T10" fmla="*/ 0 w 96"/>
                  <a:gd name="T11" fmla="*/ 0 h 125"/>
                  <a:gd name="T12" fmla="*/ 0 w 96"/>
                  <a:gd name="T13" fmla="*/ 0 h 125"/>
                  <a:gd name="T14" fmla="*/ 0 w 96"/>
                  <a:gd name="T15" fmla="*/ 0 h 125"/>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25"/>
                  <a:gd name="T26" fmla="*/ 96 w 96"/>
                  <a:gd name="T27" fmla="*/ 125 h 1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25">
                    <a:moveTo>
                      <a:pt x="67" y="0"/>
                    </a:moveTo>
                    <a:lnTo>
                      <a:pt x="0" y="60"/>
                    </a:lnTo>
                    <a:lnTo>
                      <a:pt x="0" y="119"/>
                    </a:lnTo>
                    <a:lnTo>
                      <a:pt x="22" y="125"/>
                    </a:lnTo>
                    <a:lnTo>
                      <a:pt x="22" y="66"/>
                    </a:lnTo>
                    <a:lnTo>
                      <a:pt x="31" y="66"/>
                    </a:lnTo>
                    <a:lnTo>
                      <a:pt x="96" y="0"/>
                    </a:lnTo>
                    <a:lnTo>
                      <a:pt x="6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26" name="Line 730"/>
              <p:cNvSpPr>
                <a:spLocks noChangeShapeType="1"/>
              </p:cNvSpPr>
              <p:nvPr/>
            </p:nvSpPr>
            <p:spPr bwMode="auto">
              <a:xfrm flipV="1">
                <a:off x="3900" y="2036"/>
                <a:ext cx="7"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27" name="Line 731"/>
              <p:cNvSpPr>
                <a:spLocks noChangeShapeType="1"/>
              </p:cNvSpPr>
              <p:nvPr/>
            </p:nvSpPr>
            <p:spPr bwMode="auto">
              <a:xfrm>
                <a:off x="3907" y="20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28" name="Line 732"/>
              <p:cNvSpPr>
                <a:spLocks noChangeShapeType="1"/>
              </p:cNvSpPr>
              <p:nvPr/>
            </p:nvSpPr>
            <p:spPr bwMode="auto">
              <a:xfrm flipH="1">
                <a:off x="3905" y="2037"/>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29" name="Line 733"/>
              <p:cNvSpPr>
                <a:spLocks noChangeShapeType="1"/>
              </p:cNvSpPr>
              <p:nvPr/>
            </p:nvSpPr>
            <p:spPr bwMode="auto">
              <a:xfrm flipV="1">
                <a:off x="3938" y="2043"/>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0" name="Line 734"/>
              <p:cNvSpPr>
                <a:spLocks noChangeShapeType="1"/>
              </p:cNvSpPr>
              <p:nvPr/>
            </p:nvSpPr>
            <p:spPr bwMode="auto">
              <a:xfrm>
                <a:off x="3944" y="2043"/>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1" name="Line 735"/>
              <p:cNvSpPr>
                <a:spLocks noChangeShapeType="1"/>
              </p:cNvSpPr>
              <p:nvPr/>
            </p:nvSpPr>
            <p:spPr bwMode="auto">
              <a:xfrm flipH="1">
                <a:off x="3942" y="2043"/>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2" name="Line 736"/>
              <p:cNvSpPr>
                <a:spLocks noChangeShapeType="1"/>
              </p:cNvSpPr>
              <p:nvPr/>
            </p:nvSpPr>
            <p:spPr bwMode="auto">
              <a:xfrm flipV="1">
                <a:off x="3948" y="2045"/>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3" name="Line 737"/>
              <p:cNvSpPr>
                <a:spLocks noChangeShapeType="1"/>
              </p:cNvSpPr>
              <p:nvPr/>
            </p:nvSpPr>
            <p:spPr bwMode="auto">
              <a:xfrm>
                <a:off x="3954" y="204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4" name="Line 738"/>
              <p:cNvSpPr>
                <a:spLocks noChangeShapeType="1"/>
              </p:cNvSpPr>
              <p:nvPr/>
            </p:nvSpPr>
            <p:spPr bwMode="auto">
              <a:xfrm flipH="1">
                <a:off x="3951" y="2046"/>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5" name="Line 739"/>
              <p:cNvSpPr>
                <a:spLocks noChangeShapeType="1"/>
              </p:cNvSpPr>
              <p:nvPr/>
            </p:nvSpPr>
            <p:spPr bwMode="auto">
              <a:xfrm flipV="1">
                <a:off x="3909" y="2038"/>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6" name="Line 740"/>
              <p:cNvSpPr>
                <a:spLocks noChangeShapeType="1"/>
              </p:cNvSpPr>
              <p:nvPr/>
            </p:nvSpPr>
            <p:spPr bwMode="auto">
              <a:xfrm>
                <a:off x="3917" y="2038"/>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7" name="Line 741"/>
              <p:cNvSpPr>
                <a:spLocks noChangeShapeType="1"/>
              </p:cNvSpPr>
              <p:nvPr/>
            </p:nvSpPr>
            <p:spPr bwMode="auto">
              <a:xfrm flipH="1">
                <a:off x="3914" y="2039"/>
                <a:ext cx="6"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8" name="Line 742"/>
              <p:cNvSpPr>
                <a:spLocks noChangeShapeType="1"/>
              </p:cNvSpPr>
              <p:nvPr/>
            </p:nvSpPr>
            <p:spPr bwMode="auto">
              <a:xfrm flipV="1">
                <a:off x="3917" y="2039"/>
                <a:ext cx="8"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39" name="Line 743"/>
              <p:cNvSpPr>
                <a:spLocks noChangeShapeType="1"/>
              </p:cNvSpPr>
              <p:nvPr/>
            </p:nvSpPr>
            <p:spPr bwMode="auto">
              <a:xfrm>
                <a:off x="3925" y="2039"/>
                <a:ext cx="3"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40" name="Line 744"/>
              <p:cNvSpPr>
                <a:spLocks noChangeShapeType="1"/>
              </p:cNvSpPr>
              <p:nvPr/>
            </p:nvSpPr>
            <p:spPr bwMode="auto">
              <a:xfrm flipH="1">
                <a:off x="3923" y="2041"/>
                <a:ext cx="5"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41" name="Line 745"/>
              <p:cNvSpPr>
                <a:spLocks noChangeShapeType="1"/>
              </p:cNvSpPr>
              <p:nvPr/>
            </p:nvSpPr>
            <p:spPr bwMode="auto">
              <a:xfrm flipV="1">
                <a:off x="3928" y="2041"/>
                <a:ext cx="6"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42" name="Line 746"/>
              <p:cNvSpPr>
                <a:spLocks noChangeShapeType="1"/>
              </p:cNvSpPr>
              <p:nvPr/>
            </p:nvSpPr>
            <p:spPr bwMode="auto">
              <a:xfrm>
                <a:off x="3934" y="2041"/>
                <a:ext cx="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43" name="Line 747"/>
              <p:cNvSpPr>
                <a:spLocks noChangeShapeType="1"/>
              </p:cNvSpPr>
              <p:nvPr/>
            </p:nvSpPr>
            <p:spPr bwMode="auto">
              <a:xfrm flipH="1">
                <a:off x="3931" y="2042"/>
                <a:ext cx="7"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44" name="Freeform 748"/>
              <p:cNvSpPr>
                <a:spLocks/>
              </p:cNvSpPr>
              <p:nvPr/>
            </p:nvSpPr>
            <p:spPr bwMode="auto">
              <a:xfrm>
                <a:off x="3874" y="2031"/>
                <a:ext cx="9" cy="11"/>
              </a:xfrm>
              <a:custGeom>
                <a:avLst/>
                <a:gdLst>
                  <a:gd name="T0" fmla="*/ 0 w 93"/>
                  <a:gd name="T1" fmla="*/ 0 h 141"/>
                  <a:gd name="T2" fmla="*/ 0 w 93"/>
                  <a:gd name="T3" fmla="*/ 0 h 141"/>
                  <a:gd name="T4" fmla="*/ 0 w 93"/>
                  <a:gd name="T5" fmla="*/ 0 h 141"/>
                  <a:gd name="T6" fmla="*/ 0 w 93"/>
                  <a:gd name="T7" fmla="*/ 0 h 141"/>
                  <a:gd name="T8" fmla="*/ 0 w 93"/>
                  <a:gd name="T9" fmla="*/ 0 h 141"/>
                  <a:gd name="T10" fmla="*/ 0 w 93"/>
                  <a:gd name="T11" fmla="*/ 0 h 141"/>
                  <a:gd name="T12" fmla="*/ 0 w 93"/>
                  <a:gd name="T13" fmla="*/ 0 h 141"/>
                  <a:gd name="T14" fmla="*/ 0 60000 65536"/>
                  <a:gd name="T15" fmla="*/ 0 60000 65536"/>
                  <a:gd name="T16" fmla="*/ 0 60000 65536"/>
                  <a:gd name="T17" fmla="*/ 0 60000 65536"/>
                  <a:gd name="T18" fmla="*/ 0 60000 65536"/>
                  <a:gd name="T19" fmla="*/ 0 60000 65536"/>
                  <a:gd name="T20" fmla="*/ 0 60000 65536"/>
                  <a:gd name="T21" fmla="*/ 0 w 93"/>
                  <a:gd name="T22" fmla="*/ 0 h 141"/>
                  <a:gd name="T23" fmla="*/ 93 w 93"/>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141">
                    <a:moveTo>
                      <a:pt x="65" y="0"/>
                    </a:moveTo>
                    <a:lnTo>
                      <a:pt x="0" y="59"/>
                    </a:lnTo>
                    <a:lnTo>
                      <a:pt x="0" y="141"/>
                    </a:lnTo>
                    <a:lnTo>
                      <a:pt x="28" y="141"/>
                    </a:lnTo>
                    <a:lnTo>
                      <a:pt x="28" y="68"/>
                    </a:lnTo>
                    <a:lnTo>
                      <a:pt x="93" y="8"/>
                    </a:lnTo>
                    <a:lnTo>
                      <a:pt x="6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45" name="Freeform 749"/>
              <p:cNvSpPr>
                <a:spLocks/>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46" name="Freeform 750"/>
              <p:cNvSpPr>
                <a:spLocks/>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47" name="Freeform 751"/>
              <p:cNvSpPr>
                <a:spLocks/>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48" name="Freeform 752"/>
              <p:cNvSpPr>
                <a:spLocks/>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49" name="Freeform 753"/>
              <p:cNvSpPr>
                <a:spLocks/>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50" name="Freeform 754"/>
              <p:cNvSpPr>
                <a:spLocks/>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51" name="Line 755"/>
              <p:cNvSpPr>
                <a:spLocks noChangeShapeType="1"/>
              </p:cNvSpPr>
              <p:nvPr/>
            </p:nvSpPr>
            <p:spPr bwMode="auto">
              <a:xfrm>
                <a:off x="3823" y="2008"/>
                <a:ext cx="43"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52" name="Line 756"/>
              <p:cNvSpPr>
                <a:spLocks noChangeShapeType="1"/>
              </p:cNvSpPr>
              <p:nvPr/>
            </p:nvSpPr>
            <p:spPr bwMode="auto">
              <a:xfrm>
                <a:off x="4116" y="2063"/>
                <a:ext cx="42"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53" name="Freeform 757"/>
              <p:cNvSpPr>
                <a:spLocks/>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54" name="Freeform 758"/>
              <p:cNvSpPr>
                <a:spLocks/>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55" name="Line 759"/>
              <p:cNvSpPr>
                <a:spLocks noChangeShapeType="1"/>
              </p:cNvSpPr>
              <p:nvPr/>
            </p:nvSpPr>
            <p:spPr bwMode="auto">
              <a:xfrm>
                <a:off x="3839" y="1969"/>
                <a:ext cx="1"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56" name="Freeform 760"/>
              <p:cNvSpPr>
                <a:spLocks/>
              </p:cNvSpPr>
              <p:nvPr/>
            </p:nvSpPr>
            <p:spPr bwMode="auto">
              <a:xfrm>
                <a:off x="4172" y="1928"/>
                <a:ext cx="47" cy="99"/>
              </a:xfrm>
              <a:custGeom>
                <a:avLst/>
                <a:gdLst>
                  <a:gd name="T0" fmla="*/ 0 w 466"/>
                  <a:gd name="T1" fmla="*/ 0 h 1284"/>
                  <a:gd name="T2" fmla="*/ 0 w 466"/>
                  <a:gd name="T3" fmla="*/ 0 h 1284"/>
                  <a:gd name="T4" fmla="*/ 0 w 466"/>
                  <a:gd name="T5" fmla="*/ 0 h 1284"/>
                  <a:gd name="T6" fmla="*/ 0 w 466"/>
                  <a:gd name="T7" fmla="*/ 0 h 1284"/>
                  <a:gd name="T8" fmla="*/ 0 w 466"/>
                  <a:gd name="T9" fmla="*/ 0 h 1284"/>
                  <a:gd name="T10" fmla="*/ 0 w 466"/>
                  <a:gd name="T11" fmla="*/ 0 h 1284"/>
                  <a:gd name="T12" fmla="*/ 0 w 466"/>
                  <a:gd name="T13" fmla="*/ 0 h 1284"/>
                  <a:gd name="T14" fmla="*/ 0 w 466"/>
                  <a:gd name="T15" fmla="*/ 0 h 1284"/>
                  <a:gd name="T16" fmla="*/ 0 w 466"/>
                  <a:gd name="T17" fmla="*/ 0 h 1284"/>
                  <a:gd name="T18" fmla="*/ 0 w 466"/>
                  <a:gd name="T19" fmla="*/ 0 h 1284"/>
                  <a:gd name="T20" fmla="*/ 0 w 466"/>
                  <a:gd name="T21" fmla="*/ 0 h 1284"/>
                  <a:gd name="T22" fmla="*/ 0 w 466"/>
                  <a:gd name="T23" fmla="*/ 0 h 1284"/>
                  <a:gd name="T24" fmla="*/ 0 w 466"/>
                  <a:gd name="T25" fmla="*/ 0 h 1284"/>
                  <a:gd name="T26" fmla="*/ 0 w 466"/>
                  <a:gd name="T27" fmla="*/ 0 h 1284"/>
                  <a:gd name="T28" fmla="*/ 0 w 466"/>
                  <a:gd name="T29" fmla="*/ 0 h 1284"/>
                  <a:gd name="T30" fmla="*/ 0 w 466"/>
                  <a:gd name="T31" fmla="*/ 0 h 1284"/>
                  <a:gd name="T32" fmla="*/ 0 w 466"/>
                  <a:gd name="T33" fmla="*/ 0 h 1284"/>
                  <a:gd name="T34" fmla="*/ 0 w 466"/>
                  <a:gd name="T35" fmla="*/ 0 h 1284"/>
                  <a:gd name="T36" fmla="*/ 0 w 466"/>
                  <a:gd name="T37" fmla="*/ 0 h 1284"/>
                  <a:gd name="T38" fmla="*/ 0 w 466"/>
                  <a:gd name="T39" fmla="*/ 0 h 1284"/>
                  <a:gd name="T40" fmla="*/ 0 w 466"/>
                  <a:gd name="T41" fmla="*/ 0 h 1284"/>
                  <a:gd name="T42" fmla="*/ 0 w 466"/>
                  <a:gd name="T43" fmla="*/ 0 h 1284"/>
                  <a:gd name="T44" fmla="*/ 0 w 466"/>
                  <a:gd name="T45" fmla="*/ 0 h 1284"/>
                  <a:gd name="T46" fmla="*/ 0 w 466"/>
                  <a:gd name="T47" fmla="*/ 0 h 1284"/>
                  <a:gd name="T48" fmla="*/ 0 w 466"/>
                  <a:gd name="T49" fmla="*/ 0 h 1284"/>
                  <a:gd name="T50" fmla="*/ 0 w 466"/>
                  <a:gd name="T51" fmla="*/ 0 h 1284"/>
                  <a:gd name="T52" fmla="*/ 0 w 466"/>
                  <a:gd name="T53" fmla="*/ 0 h 1284"/>
                  <a:gd name="T54" fmla="*/ 0 w 466"/>
                  <a:gd name="T55" fmla="*/ 0 h 1284"/>
                  <a:gd name="T56" fmla="*/ 0 w 466"/>
                  <a:gd name="T57" fmla="*/ 0 h 1284"/>
                  <a:gd name="T58" fmla="*/ 0 w 466"/>
                  <a:gd name="T59" fmla="*/ 0 h 1284"/>
                  <a:gd name="T60" fmla="*/ 0 w 466"/>
                  <a:gd name="T61" fmla="*/ 0 h 1284"/>
                  <a:gd name="T62" fmla="*/ 0 w 466"/>
                  <a:gd name="T63" fmla="*/ 0 h 1284"/>
                  <a:gd name="T64" fmla="*/ 0 w 466"/>
                  <a:gd name="T65" fmla="*/ 0 h 1284"/>
                  <a:gd name="T66" fmla="*/ 0 w 466"/>
                  <a:gd name="T67" fmla="*/ 0 h 1284"/>
                  <a:gd name="T68" fmla="*/ 0 w 466"/>
                  <a:gd name="T69" fmla="*/ 0 h 1284"/>
                  <a:gd name="T70" fmla="*/ 0 w 466"/>
                  <a:gd name="T71" fmla="*/ 0 h 1284"/>
                  <a:gd name="T72" fmla="*/ 0 w 466"/>
                  <a:gd name="T73" fmla="*/ 0 h 1284"/>
                  <a:gd name="T74" fmla="*/ 0 w 466"/>
                  <a:gd name="T75" fmla="*/ 0 h 1284"/>
                  <a:gd name="T76" fmla="*/ 0 w 466"/>
                  <a:gd name="T77" fmla="*/ 0 h 1284"/>
                  <a:gd name="T78" fmla="*/ 0 w 466"/>
                  <a:gd name="T79" fmla="*/ 0 h 1284"/>
                  <a:gd name="T80" fmla="*/ 0 w 466"/>
                  <a:gd name="T81" fmla="*/ 0 h 1284"/>
                  <a:gd name="T82" fmla="*/ 0 w 466"/>
                  <a:gd name="T83" fmla="*/ 0 h 1284"/>
                  <a:gd name="T84" fmla="*/ 0 w 466"/>
                  <a:gd name="T85" fmla="*/ 0 h 1284"/>
                  <a:gd name="T86" fmla="*/ 0 w 466"/>
                  <a:gd name="T87" fmla="*/ 0 h 1284"/>
                  <a:gd name="T88" fmla="*/ 0 w 466"/>
                  <a:gd name="T89" fmla="*/ 0 h 1284"/>
                  <a:gd name="T90" fmla="*/ 0 w 466"/>
                  <a:gd name="T91" fmla="*/ 0 h 1284"/>
                  <a:gd name="T92" fmla="*/ 0 w 466"/>
                  <a:gd name="T93" fmla="*/ 0 h 1284"/>
                  <a:gd name="T94" fmla="*/ 0 w 466"/>
                  <a:gd name="T95" fmla="*/ 0 h 1284"/>
                  <a:gd name="T96" fmla="*/ 0 w 466"/>
                  <a:gd name="T97" fmla="*/ 0 h 1284"/>
                  <a:gd name="T98" fmla="*/ 0 w 466"/>
                  <a:gd name="T99" fmla="*/ 0 h 1284"/>
                  <a:gd name="T100" fmla="*/ 0 w 466"/>
                  <a:gd name="T101" fmla="*/ 0 h 1284"/>
                  <a:gd name="T102" fmla="*/ 0 w 466"/>
                  <a:gd name="T103" fmla="*/ 0 h 1284"/>
                  <a:gd name="T104" fmla="*/ 0 w 466"/>
                  <a:gd name="T105" fmla="*/ 0 h 1284"/>
                  <a:gd name="T106" fmla="*/ 0 w 466"/>
                  <a:gd name="T107" fmla="*/ 0 h 1284"/>
                  <a:gd name="T108" fmla="*/ 0 w 466"/>
                  <a:gd name="T109" fmla="*/ 0 h 1284"/>
                  <a:gd name="T110" fmla="*/ 0 w 466"/>
                  <a:gd name="T111" fmla="*/ 0 h 1284"/>
                  <a:gd name="T112" fmla="*/ 0 w 466"/>
                  <a:gd name="T113" fmla="*/ 0 h 12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66"/>
                  <a:gd name="T172" fmla="*/ 0 h 1284"/>
                  <a:gd name="T173" fmla="*/ 466 w 466"/>
                  <a:gd name="T174" fmla="*/ 1284 h 12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66" h="1284">
                    <a:moveTo>
                      <a:pt x="59" y="0"/>
                    </a:moveTo>
                    <a:lnTo>
                      <a:pt x="50" y="0"/>
                    </a:lnTo>
                    <a:lnTo>
                      <a:pt x="50" y="24"/>
                    </a:lnTo>
                    <a:lnTo>
                      <a:pt x="37" y="24"/>
                    </a:lnTo>
                    <a:lnTo>
                      <a:pt x="37" y="38"/>
                    </a:lnTo>
                    <a:lnTo>
                      <a:pt x="65" y="38"/>
                    </a:lnTo>
                    <a:lnTo>
                      <a:pt x="65" y="46"/>
                    </a:lnTo>
                    <a:lnTo>
                      <a:pt x="102" y="46"/>
                    </a:lnTo>
                    <a:lnTo>
                      <a:pt x="102" y="52"/>
                    </a:lnTo>
                    <a:lnTo>
                      <a:pt x="132" y="52"/>
                    </a:lnTo>
                    <a:lnTo>
                      <a:pt x="132" y="60"/>
                    </a:lnTo>
                    <a:lnTo>
                      <a:pt x="168" y="60"/>
                    </a:lnTo>
                    <a:lnTo>
                      <a:pt x="168" y="66"/>
                    </a:lnTo>
                    <a:lnTo>
                      <a:pt x="196" y="66"/>
                    </a:lnTo>
                    <a:lnTo>
                      <a:pt x="196" y="75"/>
                    </a:lnTo>
                    <a:lnTo>
                      <a:pt x="227" y="75"/>
                    </a:lnTo>
                    <a:lnTo>
                      <a:pt x="227" y="83"/>
                    </a:lnTo>
                    <a:lnTo>
                      <a:pt x="255" y="83"/>
                    </a:lnTo>
                    <a:lnTo>
                      <a:pt x="255" y="97"/>
                    </a:lnTo>
                    <a:lnTo>
                      <a:pt x="283" y="97"/>
                    </a:lnTo>
                    <a:lnTo>
                      <a:pt x="283" y="103"/>
                    </a:lnTo>
                    <a:lnTo>
                      <a:pt x="320" y="103"/>
                    </a:lnTo>
                    <a:lnTo>
                      <a:pt x="320" y="112"/>
                    </a:lnTo>
                    <a:lnTo>
                      <a:pt x="342" y="112"/>
                    </a:lnTo>
                    <a:lnTo>
                      <a:pt x="342" y="119"/>
                    </a:lnTo>
                    <a:lnTo>
                      <a:pt x="387" y="119"/>
                    </a:lnTo>
                    <a:lnTo>
                      <a:pt x="387" y="134"/>
                    </a:lnTo>
                    <a:lnTo>
                      <a:pt x="409" y="134"/>
                    </a:lnTo>
                    <a:lnTo>
                      <a:pt x="409" y="149"/>
                    </a:lnTo>
                    <a:lnTo>
                      <a:pt x="401" y="149"/>
                    </a:lnTo>
                    <a:lnTo>
                      <a:pt x="401" y="178"/>
                    </a:lnTo>
                    <a:lnTo>
                      <a:pt x="393" y="178"/>
                    </a:lnTo>
                    <a:lnTo>
                      <a:pt x="393" y="200"/>
                    </a:lnTo>
                    <a:lnTo>
                      <a:pt x="387" y="200"/>
                    </a:lnTo>
                    <a:lnTo>
                      <a:pt x="387" y="222"/>
                    </a:lnTo>
                    <a:lnTo>
                      <a:pt x="372" y="222"/>
                    </a:lnTo>
                    <a:lnTo>
                      <a:pt x="372" y="251"/>
                    </a:lnTo>
                    <a:lnTo>
                      <a:pt x="365" y="251"/>
                    </a:lnTo>
                    <a:lnTo>
                      <a:pt x="365" y="273"/>
                    </a:lnTo>
                    <a:lnTo>
                      <a:pt x="350" y="273"/>
                    </a:lnTo>
                    <a:lnTo>
                      <a:pt x="350" y="297"/>
                    </a:lnTo>
                    <a:lnTo>
                      <a:pt x="342" y="297"/>
                    </a:lnTo>
                    <a:lnTo>
                      <a:pt x="342" y="319"/>
                    </a:lnTo>
                    <a:lnTo>
                      <a:pt x="337" y="319"/>
                    </a:lnTo>
                    <a:lnTo>
                      <a:pt x="337" y="370"/>
                    </a:lnTo>
                    <a:lnTo>
                      <a:pt x="320" y="370"/>
                    </a:lnTo>
                    <a:lnTo>
                      <a:pt x="320" y="398"/>
                    </a:lnTo>
                    <a:lnTo>
                      <a:pt x="314" y="398"/>
                    </a:lnTo>
                    <a:lnTo>
                      <a:pt x="314" y="421"/>
                    </a:lnTo>
                    <a:lnTo>
                      <a:pt x="300" y="421"/>
                    </a:lnTo>
                    <a:lnTo>
                      <a:pt x="300" y="436"/>
                    </a:lnTo>
                    <a:lnTo>
                      <a:pt x="292" y="436"/>
                    </a:lnTo>
                    <a:lnTo>
                      <a:pt x="292" y="473"/>
                    </a:lnTo>
                    <a:lnTo>
                      <a:pt x="283" y="473"/>
                    </a:lnTo>
                    <a:lnTo>
                      <a:pt x="283" y="495"/>
                    </a:lnTo>
                    <a:lnTo>
                      <a:pt x="278" y="495"/>
                    </a:lnTo>
                    <a:lnTo>
                      <a:pt x="278" y="517"/>
                    </a:lnTo>
                    <a:lnTo>
                      <a:pt x="263" y="517"/>
                    </a:lnTo>
                    <a:lnTo>
                      <a:pt x="263" y="541"/>
                    </a:lnTo>
                    <a:lnTo>
                      <a:pt x="255" y="541"/>
                    </a:lnTo>
                    <a:lnTo>
                      <a:pt x="255" y="569"/>
                    </a:lnTo>
                    <a:lnTo>
                      <a:pt x="247" y="569"/>
                    </a:lnTo>
                    <a:lnTo>
                      <a:pt x="247" y="600"/>
                    </a:lnTo>
                    <a:lnTo>
                      <a:pt x="233" y="600"/>
                    </a:lnTo>
                    <a:lnTo>
                      <a:pt x="233" y="614"/>
                    </a:lnTo>
                    <a:lnTo>
                      <a:pt x="227" y="614"/>
                    </a:lnTo>
                    <a:lnTo>
                      <a:pt x="227" y="642"/>
                    </a:lnTo>
                    <a:lnTo>
                      <a:pt x="219" y="642"/>
                    </a:lnTo>
                    <a:lnTo>
                      <a:pt x="219" y="693"/>
                    </a:lnTo>
                    <a:lnTo>
                      <a:pt x="204" y="693"/>
                    </a:lnTo>
                    <a:lnTo>
                      <a:pt x="204" y="717"/>
                    </a:lnTo>
                    <a:lnTo>
                      <a:pt x="196" y="717"/>
                    </a:lnTo>
                    <a:lnTo>
                      <a:pt x="196" y="739"/>
                    </a:lnTo>
                    <a:lnTo>
                      <a:pt x="182" y="739"/>
                    </a:lnTo>
                    <a:lnTo>
                      <a:pt x="182" y="768"/>
                    </a:lnTo>
                    <a:lnTo>
                      <a:pt x="174" y="768"/>
                    </a:lnTo>
                    <a:lnTo>
                      <a:pt x="174" y="790"/>
                    </a:lnTo>
                    <a:lnTo>
                      <a:pt x="168" y="790"/>
                    </a:lnTo>
                    <a:lnTo>
                      <a:pt x="168" y="813"/>
                    </a:lnTo>
                    <a:lnTo>
                      <a:pt x="160" y="813"/>
                    </a:lnTo>
                    <a:lnTo>
                      <a:pt x="160" y="842"/>
                    </a:lnTo>
                    <a:lnTo>
                      <a:pt x="146" y="842"/>
                    </a:lnTo>
                    <a:lnTo>
                      <a:pt x="146" y="873"/>
                    </a:lnTo>
                    <a:lnTo>
                      <a:pt x="137" y="873"/>
                    </a:lnTo>
                    <a:lnTo>
                      <a:pt x="137" y="886"/>
                    </a:lnTo>
                    <a:lnTo>
                      <a:pt x="132" y="886"/>
                    </a:lnTo>
                    <a:lnTo>
                      <a:pt x="132" y="915"/>
                    </a:lnTo>
                    <a:lnTo>
                      <a:pt x="117" y="915"/>
                    </a:lnTo>
                    <a:lnTo>
                      <a:pt x="117" y="937"/>
                    </a:lnTo>
                    <a:lnTo>
                      <a:pt x="109" y="937"/>
                    </a:lnTo>
                    <a:lnTo>
                      <a:pt x="109" y="968"/>
                    </a:lnTo>
                    <a:lnTo>
                      <a:pt x="102" y="968"/>
                    </a:lnTo>
                    <a:lnTo>
                      <a:pt x="102" y="989"/>
                    </a:lnTo>
                    <a:lnTo>
                      <a:pt x="95" y="989"/>
                    </a:lnTo>
                    <a:lnTo>
                      <a:pt x="95" y="1012"/>
                    </a:lnTo>
                    <a:lnTo>
                      <a:pt x="87" y="1012"/>
                    </a:lnTo>
                    <a:lnTo>
                      <a:pt x="87" y="1042"/>
                    </a:lnTo>
                    <a:lnTo>
                      <a:pt x="81" y="1042"/>
                    </a:lnTo>
                    <a:lnTo>
                      <a:pt x="81" y="1056"/>
                    </a:lnTo>
                    <a:lnTo>
                      <a:pt x="65" y="1056"/>
                    </a:lnTo>
                    <a:lnTo>
                      <a:pt x="65" y="1085"/>
                    </a:lnTo>
                    <a:lnTo>
                      <a:pt x="59" y="1085"/>
                    </a:lnTo>
                    <a:lnTo>
                      <a:pt x="59" y="1116"/>
                    </a:lnTo>
                    <a:lnTo>
                      <a:pt x="50" y="1116"/>
                    </a:lnTo>
                    <a:lnTo>
                      <a:pt x="50" y="1145"/>
                    </a:lnTo>
                    <a:lnTo>
                      <a:pt x="37" y="1145"/>
                    </a:lnTo>
                    <a:lnTo>
                      <a:pt x="37" y="1159"/>
                    </a:lnTo>
                    <a:lnTo>
                      <a:pt x="28" y="1159"/>
                    </a:lnTo>
                    <a:lnTo>
                      <a:pt x="28" y="1190"/>
                    </a:lnTo>
                    <a:lnTo>
                      <a:pt x="22" y="1190"/>
                    </a:lnTo>
                    <a:lnTo>
                      <a:pt x="22" y="1210"/>
                    </a:lnTo>
                    <a:lnTo>
                      <a:pt x="15" y="1210"/>
                    </a:lnTo>
                    <a:lnTo>
                      <a:pt x="15" y="1233"/>
                    </a:lnTo>
                    <a:lnTo>
                      <a:pt x="0" y="1233"/>
                    </a:lnTo>
                    <a:lnTo>
                      <a:pt x="0" y="1278"/>
                    </a:lnTo>
                    <a:lnTo>
                      <a:pt x="28" y="1278"/>
                    </a:lnTo>
                    <a:lnTo>
                      <a:pt x="28" y="1284"/>
                    </a:lnTo>
                    <a:lnTo>
                      <a:pt x="65" y="1284"/>
                    </a:lnTo>
                    <a:lnTo>
                      <a:pt x="65" y="1278"/>
                    </a:lnTo>
                    <a:lnTo>
                      <a:pt x="81" y="1278"/>
                    </a:lnTo>
                    <a:lnTo>
                      <a:pt x="81" y="1247"/>
                    </a:lnTo>
                    <a:lnTo>
                      <a:pt x="87" y="1247"/>
                    </a:lnTo>
                    <a:lnTo>
                      <a:pt x="87" y="1227"/>
                    </a:lnTo>
                    <a:lnTo>
                      <a:pt x="95" y="1227"/>
                    </a:lnTo>
                    <a:lnTo>
                      <a:pt x="95" y="1196"/>
                    </a:lnTo>
                    <a:lnTo>
                      <a:pt x="102" y="1196"/>
                    </a:lnTo>
                    <a:lnTo>
                      <a:pt x="102" y="1168"/>
                    </a:lnTo>
                    <a:lnTo>
                      <a:pt x="109" y="1168"/>
                    </a:lnTo>
                    <a:lnTo>
                      <a:pt x="109" y="1153"/>
                    </a:lnTo>
                    <a:lnTo>
                      <a:pt x="117" y="1153"/>
                    </a:lnTo>
                    <a:lnTo>
                      <a:pt x="117" y="1131"/>
                    </a:lnTo>
                    <a:lnTo>
                      <a:pt x="132" y="1131"/>
                    </a:lnTo>
                    <a:lnTo>
                      <a:pt x="132" y="1093"/>
                    </a:lnTo>
                    <a:lnTo>
                      <a:pt x="137" y="1093"/>
                    </a:lnTo>
                    <a:lnTo>
                      <a:pt x="137" y="1071"/>
                    </a:lnTo>
                    <a:lnTo>
                      <a:pt x="146" y="1071"/>
                    </a:lnTo>
                    <a:lnTo>
                      <a:pt x="146" y="1042"/>
                    </a:lnTo>
                    <a:lnTo>
                      <a:pt x="160" y="1042"/>
                    </a:lnTo>
                    <a:lnTo>
                      <a:pt x="160" y="1012"/>
                    </a:lnTo>
                    <a:lnTo>
                      <a:pt x="168" y="1012"/>
                    </a:lnTo>
                    <a:lnTo>
                      <a:pt x="168" y="989"/>
                    </a:lnTo>
                    <a:lnTo>
                      <a:pt x="174" y="989"/>
                    </a:lnTo>
                    <a:lnTo>
                      <a:pt x="174" y="952"/>
                    </a:lnTo>
                    <a:lnTo>
                      <a:pt x="182" y="952"/>
                    </a:lnTo>
                    <a:lnTo>
                      <a:pt x="182" y="932"/>
                    </a:lnTo>
                    <a:lnTo>
                      <a:pt x="196" y="932"/>
                    </a:lnTo>
                    <a:lnTo>
                      <a:pt x="196" y="915"/>
                    </a:lnTo>
                    <a:lnTo>
                      <a:pt x="204" y="915"/>
                    </a:lnTo>
                    <a:lnTo>
                      <a:pt x="204" y="886"/>
                    </a:lnTo>
                    <a:lnTo>
                      <a:pt x="219" y="886"/>
                    </a:lnTo>
                    <a:lnTo>
                      <a:pt x="219" y="836"/>
                    </a:lnTo>
                    <a:lnTo>
                      <a:pt x="227" y="836"/>
                    </a:lnTo>
                    <a:lnTo>
                      <a:pt x="227" y="805"/>
                    </a:lnTo>
                    <a:lnTo>
                      <a:pt x="233" y="805"/>
                    </a:lnTo>
                    <a:lnTo>
                      <a:pt x="233" y="776"/>
                    </a:lnTo>
                    <a:lnTo>
                      <a:pt x="247" y="776"/>
                    </a:lnTo>
                    <a:lnTo>
                      <a:pt x="247" y="753"/>
                    </a:lnTo>
                    <a:lnTo>
                      <a:pt x="255" y="753"/>
                    </a:lnTo>
                    <a:lnTo>
                      <a:pt x="255" y="717"/>
                    </a:lnTo>
                    <a:lnTo>
                      <a:pt x="263" y="717"/>
                    </a:lnTo>
                    <a:lnTo>
                      <a:pt x="263" y="693"/>
                    </a:lnTo>
                    <a:lnTo>
                      <a:pt x="278" y="693"/>
                    </a:lnTo>
                    <a:lnTo>
                      <a:pt x="278" y="680"/>
                    </a:lnTo>
                    <a:lnTo>
                      <a:pt x="283" y="680"/>
                    </a:lnTo>
                    <a:lnTo>
                      <a:pt x="283" y="651"/>
                    </a:lnTo>
                    <a:lnTo>
                      <a:pt x="292" y="651"/>
                    </a:lnTo>
                    <a:lnTo>
                      <a:pt x="292" y="620"/>
                    </a:lnTo>
                    <a:lnTo>
                      <a:pt x="300" y="620"/>
                    </a:lnTo>
                    <a:lnTo>
                      <a:pt x="300" y="600"/>
                    </a:lnTo>
                    <a:lnTo>
                      <a:pt x="314" y="600"/>
                    </a:lnTo>
                    <a:lnTo>
                      <a:pt x="314" y="569"/>
                    </a:lnTo>
                    <a:lnTo>
                      <a:pt x="320" y="569"/>
                    </a:lnTo>
                    <a:lnTo>
                      <a:pt x="320" y="541"/>
                    </a:lnTo>
                    <a:lnTo>
                      <a:pt x="337" y="541"/>
                    </a:lnTo>
                    <a:lnTo>
                      <a:pt x="337" y="489"/>
                    </a:lnTo>
                    <a:lnTo>
                      <a:pt x="342" y="489"/>
                    </a:lnTo>
                    <a:lnTo>
                      <a:pt x="342" y="458"/>
                    </a:lnTo>
                    <a:lnTo>
                      <a:pt x="350" y="458"/>
                    </a:lnTo>
                    <a:lnTo>
                      <a:pt x="350" y="436"/>
                    </a:lnTo>
                    <a:lnTo>
                      <a:pt x="365" y="436"/>
                    </a:lnTo>
                    <a:lnTo>
                      <a:pt x="365" y="415"/>
                    </a:lnTo>
                    <a:lnTo>
                      <a:pt x="372" y="415"/>
                    </a:lnTo>
                    <a:lnTo>
                      <a:pt x="372" y="385"/>
                    </a:lnTo>
                    <a:lnTo>
                      <a:pt x="387" y="385"/>
                    </a:lnTo>
                    <a:lnTo>
                      <a:pt x="387" y="356"/>
                    </a:lnTo>
                    <a:lnTo>
                      <a:pt x="393" y="356"/>
                    </a:lnTo>
                    <a:lnTo>
                      <a:pt x="393" y="333"/>
                    </a:lnTo>
                    <a:lnTo>
                      <a:pt x="401" y="333"/>
                    </a:lnTo>
                    <a:lnTo>
                      <a:pt x="401" y="304"/>
                    </a:lnTo>
                    <a:lnTo>
                      <a:pt x="409" y="304"/>
                    </a:lnTo>
                    <a:lnTo>
                      <a:pt x="409" y="273"/>
                    </a:lnTo>
                    <a:lnTo>
                      <a:pt x="424" y="273"/>
                    </a:lnTo>
                    <a:lnTo>
                      <a:pt x="424" y="251"/>
                    </a:lnTo>
                    <a:lnTo>
                      <a:pt x="429" y="251"/>
                    </a:lnTo>
                    <a:lnTo>
                      <a:pt x="429" y="222"/>
                    </a:lnTo>
                    <a:lnTo>
                      <a:pt x="437" y="222"/>
                    </a:lnTo>
                    <a:lnTo>
                      <a:pt x="437" y="200"/>
                    </a:lnTo>
                    <a:lnTo>
                      <a:pt x="446" y="200"/>
                    </a:lnTo>
                    <a:lnTo>
                      <a:pt x="446" y="178"/>
                    </a:lnTo>
                    <a:lnTo>
                      <a:pt x="452" y="178"/>
                    </a:lnTo>
                    <a:lnTo>
                      <a:pt x="452" y="149"/>
                    </a:lnTo>
                    <a:lnTo>
                      <a:pt x="459" y="149"/>
                    </a:lnTo>
                    <a:lnTo>
                      <a:pt x="459" y="119"/>
                    </a:lnTo>
                    <a:lnTo>
                      <a:pt x="466" y="119"/>
                    </a:lnTo>
                    <a:lnTo>
                      <a:pt x="466" y="103"/>
                    </a:lnTo>
                    <a:lnTo>
                      <a:pt x="437" y="103"/>
                    </a:lnTo>
                    <a:lnTo>
                      <a:pt x="437" y="97"/>
                    </a:lnTo>
                    <a:lnTo>
                      <a:pt x="409" y="97"/>
                    </a:lnTo>
                    <a:lnTo>
                      <a:pt x="409" y="83"/>
                    </a:lnTo>
                    <a:lnTo>
                      <a:pt x="372" y="83"/>
                    </a:lnTo>
                    <a:lnTo>
                      <a:pt x="372" y="75"/>
                    </a:lnTo>
                    <a:lnTo>
                      <a:pt x="342" y="75"/>
                    </a:lnTo>
                    <a:lnTo>
                      <a:pt x="342" y="66"/>
                    </a:lnTo>
                    <a:lnTo>
                      <a:pt x="314" y="66"/>
                    </a:lnTo>
                    <a:lnTo>
                      <a:pt x="314" y="60"/>
                    </a:lnTo>
                    <a:lnTo>
                      <a:pt x="283" y="60"/>
                    </a:lnTo>
                    <a:lnTo>
                      <a:pt x="283" y="52"/>
                    </a:lnTo>
                    <a:lnTo>
                      <a:pt x="247" y="52"/>
                    </a:lnTo>
                    <a:lnTo>
                      <a:pt x="247" y="46"/>
                    </a:lnTo>
                    <a:lnTo>
                      <a:pt x="219" y="46"/>
                    </a:lnTo>
                    <a:lnTo>
                      <a:pt x="219" y="38"/>
                    </a:lnTo>
                    <a:lnTo>
                      <a:pt x="182" y="38"/>
                    </a:lnTo>
                    <a:lnTo>
                      <a:pt x="182" y="24"/>
                    </a:lnTo>
                    <a:lnTo>
                      <a:pt x="160" y="24"/>
                    </a:lnTo>
                    <a:lnTo>
                      <a:pt x="160" y="15"/>
                    </a:lnTo>
                    <a:lnTo>
                      <a:pt x="117" y="15"/>
                    </a:lnTo>
                    <a:lnTo>
                      <a:pt x="117" y="0"/>
                    </a:lnTo>
                    <a:lnTo>
                      <a:pt x="95" y="0"/>
                    </a:lnTo>
                    <a:lnTo>
                      <a:pt x="59"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57" name="Freeform 761"/>
              <p:cNvSpPr>
                <a:spLocks/>
              </p:cNvSpPr>
              <p:nvPr/>
            </p:nvSpPr>
            <p:spPr bwMode="auto">
              <a:xfrm>
                <a:off x="4172" y="1927"/>
                <a:ext cx="47" cy="100"/>
              </a:xfrm>
              <a:custGeom>
                <a:avLst/>
                <a:gdLst>
                  <a:gd name="T0" fmla="*/ 0 w 466"/>
                  <a:gd name="T1" fmla="*/ 0 h 1297"/>
                  <a:gd name="T2" fmla="*/ 0 w 466"/>
                  <a:gd name="T3" fmla="*/ 0 h 1297"/>
                  <a:gd name="T4" fmla="*/ 0 w 466"/>
                  <a:gd name="T5" fmla="*/ 0 h 1297"/>
                  <a:gd name="T6" fmla="*/ 0 w 466"/>
                  <a:gd name="T7" fmla="*/ 0 h 1297"/>
                  <a:gd name="T8" fmla="*/ 0 w 466"/>
                  <a:gd name="T9" fmla="*/ 0 h 1297"/>
                  <a:gd name="T10" fmla="*/ 0 w 466"/>
                  <a:gd name="T11" fmla="*/ 0 h 1297"/>
                  <a:gd name="T12" fmla="*/ 0 w 466"/>
                  <a:gd name="T13" fmla="*/ 0 h 1297"/>
                  <a:gd name="T14" fmla="*/ 0 60000 65536"/>
                  <a:gd name="T15" fmla="*/ 0 60000 65536"/>
                  <a:gd name="T16" fmla="*/ 0 60000 65536"/>
                  <a:gd name="T17" fmla="*/ 0 60000 65536"/>
                  <a:gd name="T18" fmla="*/ 0 60000 65536"/>
                  <a:gd name="T19" fmla="*/ 0 60000 65536"/>
                  <a:gd name="T20" fmla="*/ 0 60000 65536"/>
                  <a:gd name="T21" fmla="*/ 0 w 466"/>
                  <a:gd name="T22" fmla="*/ 0 h 1297"/>
                  <a:gd name="T23" fmla="*/ 466 w 466"/>
                  <a:gd name="T24" fmla="*/ 1297 h 1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6" h="1297">
                    <a:moveTo>
                      <a:pt x="0" y="1277"/>
                    </a:moveTo>
                    <a:lnTo>
                      <a:pt x="409" y="147"/>
                    </a:lnTo>
                    <a:lnTo>
                      <a:pt x="37" y="37"/>
                    </a:lnTo>
                    <a:lnTo>
                      <a:pt x="59" y="0"/>
                    </a:lnTo>
                    <a:lnTo>
                      <a:pt x="466" y="116"/>
                    </a:lnTo>
                    <a:lnTo>
                      <a:pt x="65" y="1297"/>
                    </a:lnTo>
                    <a:lnTo>
                      <a:pt x="0" y="127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58" name="Freeform 762"/>
              <p:cNvSpPr>
                <a:spLocks/>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59" name="Freeform 763"/>
              <p:cNvSpPr>
                <a:spLocks/>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60" name="Line 764"/>
              <p:cNvSpPr>
                <a:spLocks noChangeShapeType="1"/>
              </p:cNvSpPr>
              <p:nvPr/>
            </p:nvSpPr>
            <p:spPr bwMode="auto">
              <a:xfrm flipH="1" flipV="1">
                <a:off x="4178" y="1929"/>
                <a:ext cx="4"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61" name="Freeform 765"/>
              <p:cNvSpPr>
                <a:spLocks/>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62" name="Freeform 766"/>
              <p:cNvSpPr>
                <a:spLocks/>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63" name="Freeform 767"/>
              <p:cNvSpPr>
                <a:spLocks/>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64" name="Freeform 768"/>
              <p:cNvSpPr>
                <a:spLocks/>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65" name="Freeform 769"/>
              <p:cNvSpPr>
                <a:spLocks/>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66" name="Freeform 770"/>
              <p:cNvSpPr>
                <a:spLocks/>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67" name="Line 771"/>
              <p:cNvSpPr>
                <a:spLocks noChangeShapeType="1"/>
              </p:cNvSpPr>
              <p:nvPr/>
            </p:nvSpPr>
            <p:spPr bwMode="auto">
              <a:xfrm>
                <a:off x="4068" y="1909"/>
                <a:ext cx="7"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268" name="Freeform 772"/>
              <p:cNvSpPr>
                <a:spLocks/>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269" name="Freeform 773"/>
              <p:cNvSpPr>
                <a:spLocks/>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70" name="Freeform 774"/>
              <p:cNvSpPr>
                <a:spLocks/>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6042" name="Freeform 775"/>
            <p:cNvSpPr>
              <a:spLocks/>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43" name="Freeform 776"/>
            <p:cNvSpPr>
              <a:spLocks/>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44" name="Freeform 777"/>
            <p:cNvSpPr>
              <a:spLocks/>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202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45" name="Freeform 778"/>
            <p:cNvSpPr>
              <a:spLocks/>
            </p:cNvSpPr>
            <p:nvPr/>
          </p:nvSpPr>
          <p:spPr bwMode="auto">
            <a:xfrm>
              <a:off x="3892" y="1907"/>
              <a:ext cx="253" cy="142"/>
            </a:xfrm>
            <a:custGeom>
              <a:avLst/>
              <a:gdLst>
                <a:gd name="T0" fmla="*/ 0 w 2534"/>
                <a:gd name="T1" fmla="*/ 0 h 1851"/>
                <a:gd name="T2" fmla="*/ 0 w 2534"/>
                <a:gd name="T3" fmla="*/ 0 h 1851"/>
                <a:gd name="T4" fmla="*/ 0 w 2534"/>
                <a:gd name="T5" fmla="*/ 0 h 1851"/>
                <a:gd name="T6" fmla="*/ 0 w 2534"/>
                <a:gd name="T7" fmla="*/ 0 h 1851"/>
                <a:gd name="T8" fmla="*/ 0 w 2534"/>
                <a:gd name="T9" fmla="*/ 0 h 1851"/>
                <a:gd name="T10" fmla="*/ 0 w 2534"/>
                <a:gd name="T11" fmla="*/ 0 h 1851"/>
                <a:gd name="T12" fmla="*/ 0 w 2534"/>
                <a:gd name="T13" fmla="*/ 0 h 1851"/>
                <a:gd name="T14" fmla="*/ 0 w 2534"/>
                <a:gd name="T15" fmla="*/ 0 h 1851"/>
                <a:gd name="T16" fmla="*/ 0 w 2534"/>
                <a:gd name="T17" fmla="*/ 0 h 1851"/>
                <a:gd name="T18" fmla="*/ 0 w 2534"/>
                <a:gd name="T19" fmla="*/ 0 h 1851"/>
                <a:gd name="T20" fmla="*/ 0 w 2534"/>
                <a:gd name="T21" fmla="*/ 0 h 1851"/>
                <a:gd name="T22" fmla="*/ 0 w 2534"/>
                <a:gd name="T23" fmla="*/ 0 h 1851"/>
                <a:gd name="T24" fmla="*/ 0 w 2534"/>
                <a:gd name="T25" fmla="*/ 0 h 1851"/>
                <a:gd name="T26" fmla="*/ 0 w 2534"/>
                <a:gd name="T27" fmla="*/ 0 h 1851"/>
                <a:gd name="T28" fmla="*/ 0 w 2534"/>
                <a:gd name="T29" fmla="*/ 0 h 1851"/>
                <a:gd name="T30" fmla="*/ 0 w 2534"/>
                <a:gd name="T31" fmla="*/ 0 h 1851"/>
                <a:gd name="T32" fmla="*/ 0 w 2534"/>
                <a:gd name="T33" fmla="*/ 0 h 1851"/>
                <a:gd name="T34" fmla="*/ 0 w 2534"/>
                <a:gd name="T35" fmla="*/ 0 h 1851"/>
                <a:gd name="T36" fmla="*/ 0 w 2534"/>
                <a:gd name="T37" fmla="*/ 0 h 1851"/>
                <a:gd name="T38" fmla="*/ 0 w 2534"/>
                <a:gd name="T39" fmla="*/ 0 h 1851"/>
                <a:gd name="T40" fmla="*/ 0 w 2534"/>
                <a:gd name="T41" fmla="*/ 0 h 1851"/>
                <a:gd name="T42" fmla="*/ 0 w 2534"/>
                <a:gd name="T43" fmla="*/ 0 h 1851"/>
                <a:gd name="T44" fmla="*/ 0 w 2534"/>
                <a:gd name="T45" fmla="*/ 0 h 1851"/>
                <a:gd name="T46" fmla="*/ 0 w 2534"/>
                <a:gd name="T47" fmla="*/ 0 h 1851"/>
                <a:gd name="T48" fmla="*/ 0 w 2534"/>
                <a:gd name="T49" fmla="*/ 0 h 1851"/>
                <a:gd name="T50" fmla="*/ 0 w 2534"/>
                <a:gd name="T51" fmla="*/ 0 h 1851"/>
                <a:gd name="T52" fmla="*/ 0 w 2534"/>
                <a:gd name="T53" fmla="*/ 0 h 1851"/>
                <a:gd name="T54" fmla="*/ 0 w 2534"/>
                <a:gd name="T55" fmla="*/ 0 h 1851"/>
                <a:gd name="T56" fmla="*/ 0 w 2534"/>
                <a:gd name="T57" fmla="*/ 0 h 1851"/>
                <a:gd name="T58" fmla="*/ 0 w 2534"/>
                <a:gd name="T59" fmla="*/ 0 h 1851"/>
                <a:gd name="T60" fmla="*/ 0 w 2534"/>
                <a:gd name="T61" fmla="*/ 0 h 1851"/>
                <a:gd name="T62" fmla="*/ 0 w 2534"/>
                <a:gd name="T63" fmla="*/ 0 h 1851"/>
                <a:gd name="T64" fmla="*/ 0 w 2534"/>
                <a:gd name="T65" fmla="*/ 0 h 1851"/>
                <a:gd name="T66" fmla="*/ 0 w 2534"/>
                <a:gd name="T67" fmla="*/ 0 h 1851"/>
                <a:gd name="T68" fmla="*/ 0 w 2534"/>
                <a:gd name="T69" fmla="*/ 0 h 1851"/>
                <a:gd name="T70" fmla="*/ 0 w 2534"/>
                <a:gd name="T71" fmla="*/ 0 h 1851"/>
                <a:gd name="T72" fmla="*/ 0 w 2534"/>
                <a:gd name="T73" fmla="*/ 0 h 1851"/>
                <a:gd name="T74" fmla="*/ 0 w 2534"/>
                <a:gd name="T75" fmla="*/ 0 h 1851"/>
                <a:gd name="T76" fmla="*/ 0 w 2534"/>
                <a:gd name="T77" fmla="*/ 0 h 1851"/>
                <a:gd name="T78" fmla="*/ 0 w 2534"/>
                <a:gd name="T79" fmla="*/ 0 h 1851"/>
                <a:gd name="T80" fmla="*/ 0 w 2534"/>
                <a:gd name="T81" fmla="*/ 0 h 1851"/>
                <a:gd name="T82" fmla="*/ 0 w 2534"/>
                <a:gd name="T83" fmla="*/ 0 h 1851"/>
                <a:gd name="T84" fmla="*/ 0 w 2534"/>
                <a:gd name="T85" fmla="*/ 0 h 1851"/>
                <a:gd name="T86" fmla="*/ 0 w 2534"/>
                <a:gd name="T87" fmla="*/ 0 h 1851"/>
                <a:gd name="T88" fmla="*/ 0 w 2534"/>
                <a:gd name="T89" fmla="*/ 0 h 1851"/>
                <a:gd name="T90" fmla="*/ 0 w 2534"/>
                <a:gd name="T91" fmla="*/ 0 h 1851"/>
                <a:gd name="T92" fmla="*/ 0 w 2534"/>
                <a:gd name="T93" fmla="*/ 0 h 1851"/>
                <a:gd name="T94" fmla="*/ 0 w 2534"/>
                <a:gd name="T95" fmla="*/ 0 h 1851"/>
                <a:gd name="T96" fmla="*/ 0 w 2534"/>
                <a:gd name="T97" fmla="*/ 0 h 1851"/>
                <a:gd name="T98" fmla="*/ 0 w 2534"/>
                <a:gd name="T99" fmla="*/ 0 h 1851"/>
                <a:gd name="T100" fmla="*/ 0 w 2534"/>
                <a:gd name="T101" fmla="*/ 0 h 1851"/>
                <a:gd name="T102" fmla="*/ 0 w 2534"/>
                <a:gd name="T103" fmla="*/ 0 h 1851"/>
                <a:gd name="T104" fmla="*/ 0 w 2534"/>
                <a:gd name="T105" fmla="*/ 0 h 1851"/>
                <a:gd name="T106" fmla="*/ 0 w 2534"/>
                <a:gd name="T107" fmla="*/ 0 h 1851"/>
                <a:gd name="T108" fmla="*/ 0 w 2534"/>
                <a:gd name="T109" fmla="*/ 0 h 1851"/>
                <a:gd name="T110" fmla="*/ 0 w 2534"/>
                <a:gd name="T111" fmla="*/ 0 h 1851"/>
                <a:gd name="T112" fmla="*/ 0 w 2534"/>
                <a:gd name="T113" fmla="*/ 0 h 1851"/>
                <a:gd name="T114" fmla="*/ 0 w 2534"/>
                <a:gd name="T115" fmla="*/ 0 h 1851"/>
                <a:gd name="T116" fmla="*/ 0 w 2534"/>
                <a:gd name="T117" fmla="*/ 0 h 1851"/>
                <a:gd name="T118" fmla="*/ 0 w 2534"/>
                <a:gd name="T119" fmla="*/ 0 h 1851"/>
                <a:gd name="T120" fmla="*/ 0 w 2534"/>
                <a:gd name="T121" fmla="*/ 0 h 1851"/>
                <a:gd name="T122" fmla="*/ 0 w 2534"/>
                <a:gd name="T123" fmla="*/ 0 h 18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34"/>
                <a:gd name="T187" fmla="*/ 0 h 1851"/>
                <a:gd name="T188" fmla="*/ 2534 w 2534"/>
                <a:gd name="T189" fmla="*/ 1851 h 18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34" h="1851">
                  <a:moveTo>
                    <a:pt x="407" y="0"/>
                  </a:moveTo>
                  <a:lnTo>
                    <a:pt x="407" y="28"/>
                  </a:lnTo>
                  <a:lnTo>
                    <a:pt x="399" y="28"/>
                  </a:lnTo>
                  <a:lnTo>
                    <a:pt x="399" y="59"/>
                  </a:lnTo>
                  <a:lnTo>
                    <a:pt x="393" y="59"/>
                  </a:lnTo>
                  <a:lnTo>
                    <a:pt x="393" y="89"/>
                  </a:lnTo>
                  <a:lnTo>
                    <a:pt x="384" y="89"/>
                  </a:lnTo>
                  <a:lnTo>
                    <a:pt x="384" y="111"/>
                  </a:lnTo>
                  <a:lnTo>
                    <a:pt x="371" y="111"/>
                  </a:lnTo>
                  <a:lnTo>
                    <a:pt x="371" y="133"/>
                  </a:lnTo>
                  <a:lnTo>
                    <a:pt x="362" y="133"/>
                  </a:lnTo>
                  <a:lnTo>
                    <a:pt x="362" y="184"/>
                  </a:lnTo>
                  <a:lnTo>
                    <a:pt x="349" y="184"/>
                  </a:lnTo>
                  <a:lnTo>
                    <a:pt x="349" y="208"/>
                  </a:lnTo>
                  <a:lnTo>
                    <a:pt x="342" y="208"/>
                  </a:lnTo>
                  <a:lnTo>
                    <a:pt x="342" y="228"/>
                  </a:lnTo>
                  <a:lnTo>
                    <a:pt x="325" y="228"/>
                  </a:lnTo>
                  <a:lnTo>
                    <a:pt x="325" y="272"/>
                  </a:lnTo>
                  <a:lnTo>
                    <a:pt x="312" y="272"/>
                  </a:lnTo>
                  <a:lnTo>
                    <a:pt x="312" y="310"/>
                  </a:lnTo>
                  <a:lnTo>
                    <a:pt x="306" y="310"/>
                  </a:lnTo>
                  <a:lnTo>
                    <a:pt x="306" y="332"/>
                  </a:lnTo>
                  <a:lnTo>
                    <a:pt x="290" y="332"/>
                  </a:lnTo>
                  <a:lnTo>
                    <a:pt x="290" y="375"/>
                  </a:lnTo>
                  <a:lnTo>
                    <a:pt x="275" y="375"/>
                  </a:lnTo>
                  <a:lnTo>
                    <a:pt x="275" y="406"/>
                  </a:lnTo>
                  <a:lnTo>
                    <a:pt x="269" y="406"/>
                  </a:lnTo>
                  <a:lnTo>
                    <a:pt x="269" y="435"/>
                  </a:lnTo>
                  <a:lnTo>
                    <a:pt x="253" y="435"/>
                  </a:lnTo>
                  <a:lnTo>
                    <a:pt x="253" y="472"/>
                  </a:lnTo>
                  <a:lnTo>
                    <a:pt x="238" y="472"/>
                  </a:lnTo>
                  <a:lnTo>
                    <a:pt x="238" y="509"/>
                  </a:lnTo>
                  <a:lnTo>
                    <a:pt x="233" y="509"/>
                  </a:lnTo>
                  <a:lnTo>
                    <a:pt x="233" y="531"/>
                  </a:lnTo>
                  <a:lnTo>
                    <a:pt x="225" y="531"/>
                  </a:lnTo>
                  <a:lnTo>
                    <a:pt x="225" y="545"/>
                  </a:lnTo>
                  <a:lnTo>
                    <a:pt x="210" y="545"/>
                  </a:lnTo>
                  <a:lnTo>
                    <a:pt x="210" y="576"/>
                  </a:lnTo>
                  <a:lnTo>
                    <a:pt x="203" y="576"/>
                  </a:lnTo>
                  <a:lnTo>
                    <a:pt x="203" y="605"/>
                  </a:lnTo>
                  <a:lnTo>
                    <a:pt x="196" y="605"/>
                  </a:lnTo>
                  <a:lnTo>
                    <a:pt x="196" y="628"/>
                  </a:lnTo>
                  <a:lnTo>
                    <a:pt x="188" y="628"/>
                  </a:lnTo>
                  <a:lnTo>
                    <a:pt x="188" y="650"/>
                  </a:lnTo>
                  <a:lnTo>
                    <a:pt x="174" y="650"/>
                  </a:lnTo>
                  <a:lnTo>
                    <a:pt x="174" y="670"/>
                  </a:lnTo>
                  <a:lnTo>
                    <a:pt x="166" y="670"/>
                  </a:lnTo>
                  <a:lnTo>
                    <a:pt x="166" y="708"/>
                  </a:lnTo>
                  <a:lnTo>
                    <a:pt x="160" y="708"/>
                  </a:lnTo>
                  <a:lnTo>
                    <a:pt x="160" y="723"/>
                  </a:lnTo>
                  <a:lnTo>
                    <a:pt x="151" y="723"/>
                  </a:lnTo>
                  <a:lnTo>
                    <a:pt x="151" y="753"/>
                  </a:lnTo>
                  <a:lnTo>
                    <a:pt x="138" y="753"/>
                  </a:lnTo>
                  <a:lnTo>
                    <a:pt x="138" y="804"/>
                  </a:lnTo>
                  <a:lnTo>
                    <a:pt x="129" y="804"/>
                  </a:lnTo>
                  <a:lnTo>
                    <a:pt x="129" y="826"/>
                  </a:lnTo>
                  <a:lnTo>
                    <a:pt x="116" y="826"/>
                  </a:lnTo>
                  <a:lnTo>
                    <a:pt x="116" y="849"/>
                  </a:lnTo>
                  <a:lnTo>
                    <a:pt x="109" y="849"/>
                  </a:lnTo>
                  <a:lnTo>
                    <a:pt x="109" y="872"/>
                  </a:lnTo>
                  <a:lnTo>
                    <a:pt x="93" y="872"/>
                  </a:lnTo>
                  <a:lnTo>
                    <a:pt x="93" y="892"/>
                  </a:lnTo>
                  <a:lnTo>
                    <a:pt x="87" y="892"/>
                  </a:lnTo>
                  <a:lnTo>
                    <a:pt x="87" y="923"/>
                  </a:lnTo>
                  <a:lnTo>
                    <a:pt x="79" y="923"/>
                  </a:lnTo>
                  <a:lnTo>
                    <a:pt x="79" y="952"/>
                  </a:lnTo>
                  <a:lnTo>
                    <a:pt x="73" y="952"/>
                  </a:lnTo>
                  <a:lnTo>
                    <a:pt x="73" y="982"/>
                  </a:lnTo>
                  <a:lnTo>
                    <a:pt x="57" y="982"/>
                  </a:lnTo>
                  <a:lnTo>
                    <a:pt x="57" y="989"/>
                  </a:lnTo>
                  <a:lnTo>
                    <a:pt x="51" y="989"/>
                  </a:lnTo>
                  <a:lnTo>
                    <a:pt x="51" y="1025"/>
                  </a:lnTo>
                  <a:lnTo>
                    <a:pt x="42" y="1025"/>
                  </a:lnTo>
                  <a:lnTo>
                    <a:pt x="42" y="1048"/>
                  </a:lnTo>
                  <a:lnTo>
                    <a:pt x="36" y="1048"/>
                  </a:lnTo>
                  <a:lnTo>
                    <a:pt x="36" y="1077"/>
                  </a:lnTo>
                  <a:lnTo>
                    <a:pt x="29" y="1077"/>
                  </a:lnTo>
                  <a:lnTo>
                    <a:pt x="29" y="1093"/>
                  </a:lnTo>
                  <a:lnTo>
                    <a:pt x="20" y="1093"/>
                  </a:lnTo>
                  <a:lnTo>
                    <a:pt x="20" y="1121"/>
                  </a:lnTo>
                  <a:lnTo>
                    <a:pt x="6" y="1121"/>
                  </a:lnTo>
                  <a:lnTo>
                    <a:pt x="6" y="1150"/>
                  </a:lnTo>
                  <a:lnTo>
                    <a:pt x="0" y="1150"/>
                  </a:lnTo>
                  <a:lnTo>
                    <a:pt x="0" y="1352"/>
                  </a:lnTo>
                  <a:lnTo>
                    <a:pt x="6" y="1352"/>
                  </a:lnTo>
                  <a:lnTo>
                    <a:pt x="6" y="1357"/>
                  </a:lnTo>
                  <a:lnTo>
                    <a:pt x="42" y="1357"/>
                  </a:lnTo>
                  <a:lnTo>
                    <a:pt x="42" y="1365"/>
                  </a:lnTo>
                  <a:lnTo>
                    <a:pt x="79" y="1365"/>
                  </a:lnTo>
                  <a:lnTo>
                    <a:pt x="79" y="1380"/>
                  </a:lnTo>
                  <a:lnTo>
                    <a:pt x="129" y="1380"/>
                  </a:lnTo>
                  <a:lnTo>
                    <a:pt x="129" y="1388"/>
                  </a:lnTo>
                  <a:lnTo>
                    <a:pt x="160" y="1388"/>
                  </a:lnTo>
                  <a:lnTo>
                    <a:pt x="160" y="1403"/>
                  </a:lnTo>
                  <a:lnTo>
                    <a:pt x="233" y="1403"/>
                  </a:lnTo>
                  <a:lnTo>
                    <a:pt x="233" y="1417"/>
                  </a:lnTo>
                  <a:lnTo>
                    <a:pt x="275" y="1417"/>
                  </a:lnTo>
                  <a:lnTo>
                    <a:pt x="275" y="1425"/>
                  </a:lnTo>
                  <a:lnTo>
                    <a:pt x="312" y="1425"/>
                  </a:lnTo>
                  <a:lnTo>
                    <a:pt x="312" y="1431"/>
                  </a:lnTo>
                  <a:lnTo>
                    <a:pt x="349" y="1431"/>
                  </a:lnTo>
                  <a:lnTo>
                    <a:pt x="349" y="1440"/>
                  </a:lnTo>
                  <a:lnTo>
                    <a:pt x="384" y="1440"/>
                  </a:lnTo>
                  <a:lnTo>
                    <a:pt x="384" y="1446"/>
                  </a:lnTo>
                  <a:lnTo>
                    <a:pt x="421" y="1446"/>
                  </a:lnTo>
                  <a:lnTo>
                    <a:pt x="421" y="1462"/>
                  </a:lnTo>
                  <a:lnTo>
                    <a:pt x="466" y="1462"/>
                  </a:lnTo>
                  <a:lnTo>
                    <a:pt x="466" y="1468"/>
                  </a:lnTo>
                  <a:lnTo>
                    <a:pt x="502" y="1468"/>
                  </a:lnTo>
                  <a:lnTo>
                    <a:pt x="502" y="1477"/>
                  </a:lnTo>
                  <a:lnTo>
                    <a:pt x="538" y="1477"/>
                  </a:lnTo>
                  <a:lnTo>
                    <a:pt x="538" y="1482"/>
                  </a:lnTo>
                  <a:lnTo>
                    <a:pt x="575" y="1482"/>
                  </a:lnTo>
                  <a:lnTo>
                    <a:pt x="575" y="1499"/>
                  </a:lnTo>
                  <a:lnTo>
                    <a:pt x="617" y="1499"/>
                  </a:lnTo>
                  <a:lnTo>
                    <a:pt x="617" y="1505"/>
                  </a:lnTo>
                  <a:lnTo>
                    <a:pt x="654" y="1505"/>
                  </a:lnTo>
                  <a:lnTo>
                    <a:pt x="654" y="1513"/>
                  </a:lnTo>
                  <a:lnTo>
                    <a:pt x="690" y="1513"/>
                  </a:lnTo>
                  <a:lnTo>
                    <a:pt x="690" y="1519"/>
                  </a:lnTo>
                  <a:lnTo>
                    <a:pt x="721" y="1519"/>
                  </a:lnTo>
                  <a:lnTo>
                    <a:pt x="721" y="1536"/>
                  </a:lnTo>
                  <a:lnTo>
                    <a:pt x="800" y="1536"/>
                  </a:lnTo>
                  <a:lnTo>
                    <a:pt x="800" y="1550"/>
                  </a:lnTo>
                  <a:lnTo>
                    <a:pt x="836" y="1550"/>
                  </a:lnTo>
                  <a:lnTo>
                    <a:pt x="836" y="1556"/>
                  </a:lnTo>
                  <a:lnTo>
                    <a:pt x="873" y="1556"/>
                  </a:lnTo>
                  <a:lnTo>
                    <a:pt x="873" y="1565"/>
                  </a:lnTo>
                  <a:lnTo>
                    <a:pt x="917" y="1565"/>
                  </a:lnTo>
                  <a:lnTo>
                    <a:pt x="917" y="1579"/>
                  </a:lnTo>
                  <a:lnTo>
                    <a:pt x="962" y="1579"/>
                  </a:lnTo>
                  <a:lnTo>
                    <a:pt x="962" y="1587"/>
                  </a:lnTo>
                  <a:lnTo>
                    <a:pt x="998" y="1587"/>
                  </a:lnTo>
                  <a:lnTo>
                    <a:pt x="998" y="1594"/>
                  </a:lnTo>
                  <a:lnTo>
                    <a:pt x="1035" y="1594"/>
                  </a:lnTo>
                  <a:lnTo>
                    <a:pt x="1035" y="1601"/>
                  </a:lnTo>
                  <a:lnTo>
                    <a:pt x="1071" y="1601"/>
                  </a:lnTo>
                  <a:lnTo>
                    <a:pt x="1071" y="1616"/>
                  </a:lnTo>
                  <a:lnTo>
                    <a:pt x="1113" y="1616"/>
                  </a:lnTo>
                  <a:lnTo>
                    <a:pt x="1113" y="1624"/>
                  </a:lnTo>
                  <a:lnTo>
                    <a:pt x="1150" y="1624"/>
                  </a:lnTo>
                  <a:lnTo>
                    <a:pt x="1150" y="1638"/>
                  </a:lnTo>
                  <a:lnTo>
                    <a:pt x="1223" y="1638"/>
                  </a:lnTo>
                  <a:lnTo>
                    <a:pt x="1223" y="1647"/>
                  </a:lnTo>
                  <a:lnTo>
                    <a:pt x="1252" y="1647"/>
                  </a:lnTo>
                  <a:lnTo>
                    <a:pt x="1252" y="1653"/>
                  </a:lnTo>
                  <a:lnTo>
                    <a:pt x="1304" y="1653"/>
                  </a:lnTo>
                  <a:lnTo>
                    <a:pt x="1304" y="1667"/>
                  </a:lnTo>
                  <a:lnTo>
                    <a:pt x="1341" y="1667"/>
                  </a:lnTo>
                  <a:lnTo>
                    <a:pt x="1341" y="1675"/>
                  </a:lnTo>
                  <a:lnTo>
                    <a:pt x="1369" y="1675"/>
                  </a:lnTo>
                  <a:lnTo>
                    <a:pt x="1369" y="1684"/>
                  </a:lnTo>
                  <a:lnTo>
                    <a:pt x="1405" y="1684"/>
                  </a:lnTo>
                  <a:lnTo>
                    <a:pt x="1405" y="1698"/>
                  </a:lnTo>
                  <a:lnTo>
                    <a:pt x="1456" y="1698"/>
                  </a:lnTo>
                  <a:lnTo>
                    <a:pt x="1456" y="1704"/>
                  </a:lnTo>
                  <a:lnTo>
                    <a:pt x="1487" y="1704"/>
                  </a:lnTo>
                  <a:lnTo>
                    <a:pt x="1487" y="1712"/>
                  </a:lnTo>
                  <a:lnTo>
                    <a:pt x="1522" y="1712"/>
                  </a:lnTo>
                  <a:lnTo>
                    <a:pt x="1522" y="1720"/>
                  </a:lnTo>
                  <a:lnTo>
                    <a:pt x="1559" y="1720"/>
                  </a:lnTo>
                  <a:lnTo>
                    <a:pt x="1559" y="1735"/>
                  </a:lnTo>
                  <a:lnTo>
                    <a:pt x="1602" y="1735"/>
                  </a:lnTo>
                  <a:lnTo>
                    <a:pt x="1602" y="1741"/>
                  </a:lnTo>
                  <a:lnTo>
                    <a:pt x="1638" y="1741"/>
                  </a:lnTo>
                  <a:lnTo>
                    <a:pt x="1638" y="1757"/>
                  </a:lnTo>
                  <a:lnTo>
                    <a:pt x="1711" y="1757"/>
                  </a:lnTo>
                  <a:lnTo>
                    <a:pt x="1711" y="1763"/>
                  </a:lnTo>
                  <a:lnTo>
                    <a:pt x="1755" y="1763"/>
                  </a:lnTo>
                  <a:lnTo>
                    <a:pt x="1755" y="1772"/>
                  </a:lnTo>
                  <a:lnTo>
                    <a:pt x="1792" y="1772"/>
                  </a:lnTo>
                  <a:lnTo>
                    <a:pt x="1792" y="1786"/>
                  </a:lnTo>
                  <a:lnTo>
                    <a:pt x="1829" y="1786"/>
                  </a:lnTo>
                  <a:lnTo>
                    <a:pt x="1829" y="1794"/>
                  </a:lnTo>
                  <a:lnTo>
                    <a:pt x="1870" y="1794"/>
                  </a:lnTo>
                  <a:lnTo>
                    <a:pt x="1870" y="1800"/>
                  </a:lnTo>
                  <a:lnTo>
                    <a:pt x="1907" y="1800"/>
                  </a:lnTo>
                  <a:lnTo>
                    <a:pt x="1907" y="1814"/>
                  </a:lnTo>
                  <a:lnTo>
                    <a:pt x="1944" y="1814"/>
                  </a:lnTo>
                  <a:lnTo>
                    <a:pt x="1944" y="1823"/>
                  </a:lnTo>
                  <a:lnTo>
                    <a:pt x="1988" y="1823"/>
                  </a:lnTo>
                  <a:lnTo>
                    <a:pt x="1988" y="1829"/>
                  </a:lnTo>
                  <a:lnTo>
                    <a:pt x="2025" y="1829"/>
                  </a:lnTo>
                  <a:lnTo>
                    <a:pt x="2025" y="1845"/>
                  </a:lnTo>
                  <a:lnTo>
                    <a:pt x="2053" y="1845"/>
                  </a:lnTo>
                  <a:lnTo>
                    <a:pt x="2053" y="1851"/>
                  </a:lnTo>
                  <a:lnTo>
                    <a:pt x="2105" y="1851"/>
                  </a:lnTo>
                  <a:lnTo>
                    <a:pt x="2105" y="1845"/>
                  </a:lnTo>
                  <a:lnTo>
                    <a:pt x="2112" y="1845"/>
                  </a:lnTo>
                  <a:lnTo>
                    <a:pt x="2112" y="1800"/>
                  </a:lnTo>
                  <a:lnTo>
                    <a:pt x="2120" y="1800"/>
                  </a:lnTo>
                  <a:lnTo>
                    <a:pt x="2120" y="1772"/>
                  </a:lnTo>
                  <a:lnTo>
                    <a:pt x="2125" y="1772"/>
                  </a:lnTo>
                  <a:lnTo>
                    <a:pt x="2125" y="1757"/>
                  </a:lnTo>
                  <a:lnTo>
                    <a:pt x="2142" y="1757"/>
                  </a:lnTo>
                  <a:lnTo>
                    <a:pt x="2142" y="1712"/>
                  </a:lnTo>
                  <a:lnTo>
                    <a:pt x="2148" y="1712"/>
                  </a:lnTo>
                  <a:lnTo>
                    <a:pt x="2148" y="1684"/>
                  </a:lnTo>
                  <a:lnTo>
                    <a:pt x="2162" y="1684"/>
                  </a:lnTo>
                  <a:lnTo>
                    <a:pt x="2162" y="1667"/>
                  </a:lnTo>
                  <a:lnTo>
                    <a:pt x="2170" y="1667"/>
                  </a:lnTo>
                  <a:lnTo>
                    <a:pt x="2170" y="1638"/>
                  </a:lnTo>
                  <a:lnTo>
                    <a:pt x="2179" y="1638"/>
                  </a:lnTo>
                  <a:lnTo>
                    <a:pt x="2179" y="1624"/>
                  </a:lnTo>
                  <a:lnTo>
                    <a:pt x="2184" y="1624"/>
                  </a:lnTo>
                  <a:lnTo>
                    <a:pt x="2184" y="1587"/>
                  </a:lnTo>
                  <a:lnTo>
                    <a:pt x="2199" y="1587"/>
                  </a:lnTo>
                  <a:lnTo>
                    <a:pt x="2199" y="1565"/>
                  </a:lnTo>
                  <a:lnTo>
                    <a:pt x="2207" y="1565"/>
                  </a:lnTo>
                  <a:lnTo>
                    <a:pt x="2207" y="1536"/>
                  </a:lnTo>
                  <a:lnTo>
                    <a:pt x="2221" y="1536"/>
                  </a:lnTo>
                  <a:lnTo>
                    <a:pt x="2221" y="1482"/>
                  </a:lnTo>
                  <a:lnTo>
                    <a:pt x="2235" y="1482"/>
                  </a:lnTo>
                  <a:lnTo>
                    <a:pt x="2235" y="1468"/>
                  </a:lnTo>
                  <a:lnTo>
                    <a:pt x="2243" y="1468"/>
                  </a:lnTo>
                  <a:lnTo>
                    <a:pt x="2243" y="1440"/>
                  </a:lnTo>
                  <a:lnTo>
                    <a:pt x="2251" y="1440"/>
                  </a:lnTo>
                  <a:lnTo>
                    <a:pt x="2251" y="1425"/>
                  </a:lnTo>
                  <a:lnTo>
                    <a:pt x="2257" y="1425"/>
                  </a:lnTo>
                  <a:lnTo>
                    <a:pt x="2257" y="1403"/>
                  </a:lnTo>
                  <a:lnTo>
                    <a:pt x="2271" y="1403"/>
                  </a:lnTo>
                  <a:lnTo>
                    <a:pt x="2271" y="1380"/>
                  </a:lnTo>
                  <a:lnTo>
                    <a:pt x="2280" y="1380"/>
                  </a:lnTo>
                  <a:lnTo>
                    <a:pt x="2280" y="1357"/>
                  </a:lnTo>
                  <a:lnTo>
                    <a:pt x="2286" y="1357"/>
                  </a:lnTo>
                  <a:lnTo>
                    <a:pt x="2286" y="1321"/>
                  </a:lnTo>
                  <a:lnTo>
                    <a:pt x="2302" y="1321"/>
                  </a:lnTo>
                  <a:lnTo>
                    <a:pt x="2302" y="1297"/>
                  </a:lnTo>
                  <a:lnTo>
                    <a:pt x="2308" y="1297"/>
                  </a:lnTo>
                  <a:lnTo>
                    <a:pt x="2308" y="1261"/>
                  </a:lnTo>
                  <a:lnTo>
                    <a:pt x="2316" y="1261"/>
                  </a:lnTo>
                  <a:lnTo>
                    <a:pt x="2316" y="1240"/>
                  </a:lnTo>
                  <a:lnTo>
                    <a:pt x="2323" y="1240"/>
                  </a:lnTo>
                  <a:lnTo>
                    <a:pt x="2323" y="1224"/>
                  </a:lnTo>
                  <a:lnTo>
                    <a:pt x="2338" y="1224"/>
                  </a:lnTo>
                  <a:lnTo>
                    <a:pt x="2338" y="1196"/>
                  </a:lnTo>
                  <a:lnTo>
                    <a:pt x="2345" y="1196"/>
                  </a:lnTo>
                  <a:lnTo>
                    <a:pt x="2345" y="1181"/>
                  </a:lnTo>
                  <a:lnTo>
                    <a:pt x="2353" y="1181"/>
                  </a:lnTo>
                  <a:lnTo>
                    <a:pt x="2353" y="1145"/>
                  </a:lnTo>
                  <a:lnTo>
                    <a:pt x="2358" y="1145"/>
                  </a:lnTo>
                  <a:lnTo>
                    <a:pt x="2358" y="1121"/>
                  </a:lnTo>
                  <a:lnTo>
                    <a:pt x="2367" y="1121"/>
                  </a:lnTo>
                  <a:lnTo>
                    <a:pt x="2367" y="1108"/>
                  </a:lnTo>
                  <a:lnTo>
                    <a:pt x="2375" y="1108"/>
                  </a:lnTo>
                  <a:lnTo>
                    <a:pt x="2375" y="1077"/>
                  </a:lnTo>
                  <a:lnTo>
                    <a:pt x="2381" y="1077"/>
                  </a:lnTo>
                  <a:lnTo>
                    <a:pt x="2381" y="1048"/>
                  </a:lnTo>
                  <a:lnTo>
                    <a:pt x="2395" y="1048"/>
                  </a:lnTo>
                  <a:lnTo>
                    <a:pt x="2395" y="1025"/>
                  </a:lnTo>
                  <a:lnTo>
                    <a:pt x="2403" y="1025"/>
                  </a:lnTo>
                  <a:lnTo>
                    <a:pt x="2403" y="1002"/>
                  </a:lnTo>
                  <a:lnTo>
                    <a:pt x="2417" y="1002"/>
                  </a:lnTo>
                  <a:lnTo>
                    <a:pt x="2417" y="989"/>
                  </a:lnTo>
                  <a:lnTo>
                    <a:pt x="2425" y="989"/>
                  </a:lnTo>
                  <a:lnTo>
                    <a:pt x="2425" y="960"/>
                  </a:lnTo>
                  <a:lnTo>
                    <a:pt x="2432" y="960"/>
                  </a:lnTo>
                  <a:lnTo>
                    <a:pt x="2432" y="929"/>
                  </a:lnTo>
                  <a:lnTo>
                    <a:pt x="2440" y="929"/>
                  </a:lnTo>
                  <a:lnTo>
                    <a:pt x="2440" y="892"/>
                  </a:lnTo>
                  <a:lnTo>
                    <a:pt x="2454" y="892"/>
                  </a:lnTo>
                  <a:lnTo>
                    <a:pt x="2454" y="872"/>
                  </a:lnTo>
                  <a:lnTo>
                    <a:pt x="2462" y="872"/>
                  </a:lnTo>
                  <a:lnTo>
                    <a:pt x="2462" y="841"/>
                  </a:lnTo>
                  <a:lnTo>
                    <a:pt x="2468" y="841"/>
                  </a:lnTo>
                  <a:lnTo>
                    <a:pt x="2468" y="826"/>
                  </a:lnTo>
                  <a:lnTo>
                    <a:pt x="2476" y="826"/>
                  </a:lnTo>
                  <a:lnTo>
                    <a:pt x="2476" y="789"/>
                  </a:lnTo>
                  <a:lnTo>
                    <a:pt x="2484" y="789"/>
                  </a:lnTo>
                  <a:lnTo>
                    <a:pt x="2484" y="767"/>
                  </a:lnTo>
                  <a:lnTo>
                    <a:pt x="2490" y="767"/>
                  </a:lnTo>
                  <a:lnTo>
                    <a:pt x="2490" y="745"/>
                  </a:lnTo>
                  <a:lnTo>
                    <a:pt x="2504" y="745"/>
                  </a:lnTo>
                  <a:lnTo>
                    <a:pt x="2504" y="723"/>
                  </a:lnTo>
                  <a:lnTo>
                    <a:pt x="2512" y="723"/>
                  </a:lnTo>
                  <a:lnTo>
                    <a:pt x="2512" y="693"/>
                  </a:lnTo>
                  <a:lnTo>
                    <a:pt x="2521" y="693"/>
                  </a:lnTo>
                  <a:lnTo>
                    <a:pt x="2521" y="670"/>
                  </a:lnTo>
                  <a:lnTo>
                    <a:pt x="2534" y="670"/>
                  </a:lnTo>
                  <a:lnTo>
                    <a:pt x="2534" y="472"/>
                  </a:lnTo>
                  <a:lnTo>
                    <a:pt x="2462" y="472"/>
                  </a:lnTo>
                  <a:lnTo>
                    <a:pt x="2462" y="457"/>
                  </a:lnTo>
                  <a:lnTo>
                    <a:pt x="2425" y="457"/>
                  </a:lnTo>
                  <a:lnTo>
                    <a:pt x="2425" y="450"/>
                  </a:lnTo>
                  <a:lnTo>
                    <a:pt x="2375" y="450"/>
                  </a:lnTo>
                  <a:lnTo>
                    <a:pt x="2375" y="435"/>
                  </a:lnTo>
                  <a:lnTo>
                    <a:pt x="2302" y="435"/>
                  </a:lnTo>
                  <a:lnTo>
                    <a:pt x="2302" y="421"/>
                  </a:lnTo>
                  <a:lnTo>
                    <a:pt x="2257" y="421"/>
                  </a:lnTo>
                  <a:lnTo>
                    <a:pt x="2257" y="413"/>
                  </a:lnTo>
                  <a:lnTo>
                    <a:pt x="2221" y="413"/>
                  </a:lnTo>
                  <a:lnTo>
                    <a:pt x="2221" y="406"/>
                  </a:lnTo>
                  <a:lnTo>
                    <a:pt x="2179" y="406"/>
                  </a:lnTo>
                  <a:lnTo>
                    <a:pt x="2179" y="391"/>
                  </a:lnTo>
                  <a:lnTo>
                    <a:pt x="2142" y="391"/>
                  </a:lnTo>
                  <a:lnTo>
                    <a:pt x="2142" y="384"/>
                  </a:lnTo>
                  <a:lnTo>
                    <a:pt x="2105" y="384"/>
                  </a:lnTo>
                  <a:lnTo>
                    <a:pt x="2105" y="375"/>
                  </a:lnTo>
                  <a:lnTo>
                    <a:pt x="2053" y="375"/>
                  </a:lnTo>
                  <a:lnTo>
                    <a:pt x="2053" y="369"/>
                  </a:lnTo>
                  <a:lnTo>
                    <a:pt x="2025" y="369"/>
                  </a:lnTo>
                  <a:lnTo>
                    <a:pt x="2025" y="355"/>
                  </a:lnTo>
                  <a:lnTo>
                    <a:pt x="1974" y="355"/>
                  </a:lnTo>
                  <a:lnTo>
                    <a:pt x="1974" y="347"/>
                  </a:lnTo>
                  <a:lnTo>
                    <a:pt x="1938" y="347"/>
                  </a:lnTo>
                  <a:lnTo>
                    <a:pt x="1938" y="338"/>
                  </a:lnTo>
                  <a:lnTo>
                    <a:pt x="1892" y="338"/>
                  </a:lnTo>
                  <a:lnTo>
                    <a:pt x="1892" y="332"/>
                  </a:lnTo>
                  <a:lnTo>
                    <a:pt x="1857" y="332"/>
                  </a:lnTo>
                  <a:lnTo>
                    <a:pt x="1857" y="324"/>
                  </a:lnTo>
                  <a:lnTo>
                    <a:pt x="1814" y="324"/>
                  </a:lnTo>
                  <a:lnTo>
                    <a:pt x="1814" y="318"/>
                  </a:lnTo>
                  <a:lnTo>
                    <a:pt x="1777" y="318"/>
                  </a:lnTo>
                  <a:lnTo>
                    <a:pt x="1777" y="310"/>
                  </a:lnTo>
                  <a:lnTo>
                    <a:pt x="1733" y="310"/>
                  </a:lnTo>
                  <a:lnTo>
                    <a:pt x="1733" y="296"/>
                  </a:lnTo>
                  <a:lnTo>
                    <a:pt x="1696" y="296"/>
                  </a:lnTo>
                  <a:lnTo>
                    <a:pt x="1696" y="287"/>
                  </a:lnTo>
                  <a:lnTo>
                    <a:pt x="1652" y="287"/>
                  </a:lnTo>
                  <a:lnTo>
                    <a:pt x="1652" y="272"/>
                  </a:lnTo>
                  <a:lnTo>
                    <a:pt x="1574" y="272"/>
                  </a:lnTo>
                  <a:lnTo>
                    <a:pt x="1574" y="259"/>
                  </a:lnTo>
                  <a:lnTo>
                    <a:pt x="1537" y="259"/>
                  </a:lnTo>
                  <a:lnTo>
                    <a:pt x="1537" y="250"/>
                  </a:lnTo>
                  <a:lnTo>
                    <a:pt x="1500" y="250"/>
                  </a:lnTo>
                  <a:lnTo>
                    <a:pt x="1500" y="236"/>
                  </a:lnTo>
                  <a:lnTo>
                    <a:pt x="1456" y="236"/>
                  </a:lnTo>
                  <a:lnTo>
                    <a:pt x="1456" y="228"/>
                  </a:lnTo>
                  <a:lnTo>
                    <a:pt x="1419" y="228"/>
                  </a:lnTo>
                  <a:lnTo>
                    <a:pt x="1419" y="222"/>
                  </a:lnTo>
                  <a:lnTo>
                    <a:pt x="1369" y="222"/>
                  </a:lnTo>
                  <a:lnTo>
                    <a:pt x="1369" y="213"/>
                  </a:lnTo>
                  <a:lnTo>
                    <a:pt x="1341" y="213"/>
                  </a:lnTo>
                  <a:lnTo>
                    <a:pt x="1341" y="208"/>
                  </a:lnTo>
                  <a:lnTo>
                    <a:pt x="1287" y="208"/>
                  </a:lnTo>
                  <a:lnTo>
                    <a:pt x="1287" y="199"/>
                  </a:lnTo>
                  <a:lnTo>
                    <a:pt x="1252" y="199"/>
                  </a:lnTo>
                  <a:lnTo>
                    <a:pt x="1252" y="184"/>
                  </a:lnTo>
                  <a:lnTo>
                    <a:pt x="1209" y="184"/>
                  </a:lnTo>
                  <a:lnTo>
                    <a:pt x="1209" y="177"/>
                  </a:lnTo>
                  <a:lnTo>
                    <a:pt x="1172" y="177"/>
                  </a:lnTo>
                  <a:lnTo>
                    <a:pt x="1172" y="171"/>
                  </a:lnTo>
                  <a:lnTo>
                    <a:pt x="1128" y="171"/>
                  </a:lnTo>
                  <a:lnTo>
                    <a:pt x="1128" y="154"/>
                  </a:lnTo>
                  <a:lnTo>
                    <a:pt x="1091" y="154"/>
                  </a:lnTo>
                  <a:lnTo>
                    <a:pt x="1091" y="148"/>
                  </a:lnTo>
                  <a:lnTo>
                    <a:pt x="1049" y="148"/>
                  </a:lnTo>
                  <a:lnTo>
                    <a:pt x="1049" y="140"/>
                  </a:lnTo>
                  <a:lnTo>
                    <a:pt x="1012" y="140"/>
                  </a:lnTo>
                  <a:lnTo>
                    <a:pt x="1012" y="133"/>
                  </a:lnTo>
                  <a:lnTo>
                    <a:pt x="967" y="133"/>
                  </a:lnTo>
                  <a:lnTo>
                    <a:pt x="967" y="118"/>
                  </a:lnTo>
                  <a:lnTo>
                    <a:pt x="932" y="118"/>
                  </a:lnTo>
                  <a:lnTo>
                    <a:pt x="932" y="111"/>
                  </a:lnTo>
                  <a:lnTo>
                    <a:pt x="852" y="111"/>
                  </a:lnTo>
                  <a:lnTo>
                    <a:pt x="852" y="96"/>
                  </a:lnTo>
                  <a:lnTo>
                    <a:pt x="800" y="96"/>
                  </a:lnTo>
                  <a:lnTo>
                    <a:pt x="800" y="89"/>
                  </a:lnTo>
                  <a:lnTo>
                    <a:pt x="771" y="89"/>
                  </a:lnTo>
                  <a:lnTo>
                    <a:pt x="771" y="80"/>
                  </a:lnTo>
                  <a:lnTo>
                    <a:pt x="721" y="80"/>
                  </a:lnTo>
                  <a:lnTo>
                    <a:pt x="721" y="66"/>
                  </a:lnTo>
                  <a:lnTo>
                    <a:pt x="690" y="66"/>
                  </a:lnTo>
                  <a:lnTo>
                    <a:pt x="690" y="59"/>
                  </a:lnTo>
                  <a:lnTo>
                    <a:pt x="640" y="59"/>
                  </a:lnTo>
                  <a:lnTo>
                    <a:pt x="640" y="52"/>
                  </a:lnTo>
                  <a:lnTo>
                    <a:pt x="603" y="52"/>
                  </a:lnTo>
                  <a:lnTo>
                    <a:pt x="603" y="37"/>
                  </a:lnTo>
                  <a:lnTo>
                    <a:pt x="560" y="37"/>
                  </a:lnTo>
                  <a:lnTo>
                    <a:pt x="560" y="28"/>
                  </a:lnTo>
                  <a:lnTo>
                    <a:pt x="525" y="28"/>
                  </a:lnTo>
                  <a:lnTo>
                    <a:pt x="525" y="23"/>
                  </a:lnTo>
                  <a:lnTo>
                    <a:pt x="488" y="23"/>
                  </a:lnTo>
                  <a:lnTo>
                    <a:pt x="488" y="15"/>
                  </a:lnTo>
                  <a:lnTo>
                    <a:pt x="443" y="15"/>
                  </a:lnTo>
                  <a:lnTo>
                    <a:pt x="443" y="0"/>
                  </a:lnTo>
                  <a:lnTo>
                    <a:pt x="407" y="0"/>
                  </a:lnTo>
                  <a:close/>
                </a:path>
              </a:pathLst>
            </a:custGeom>
            <a:solidFill>
              <a:srgbClr val="020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46" name="Freeform 779"/>
            <p:cNvSpPr>
              <a:spLocks/>
            </p:cNvSpPr>
            <p:nvPr/>
          </p:nvSpPr>
          <p:spPr bwMode="auto">
            <a:xfrm>
              <a:off x="3898" y="1907"/>
              <a:ext cx="240" cy="142"/>
            </a:xfrm>
            <a:custGeom>
              <a:avLst/>
              <a:gdLst>
                <a:gd name="T0" fmla="*/ 0 w 2405"/>
                <a:gd name="T1" fmla="*/ 0 h 1851"/>
                <a:gd name="T2" fmla="*/ 0 w 2405"/>
                <a:gd name="T3" fmla="*/ 0 h 1851"/>
                <a:gd name="T4" fmla="*/ 0 w 2405"/>
                <a:gd name="T5" fmla="*/ 0 h 1851"/>
                <a:gd name="T6" fmla="*/ 0 w 2405"/>
                <a:gd name="T7" fmla="*/ 0 h 1851"/>
                <a:gd name="T8" fmla="*/ 0 w 2405"/>
                <a:gd name="T9" fmla="*/ 0 h 1851"/>
                <a:gd name="T10" fmla="*/ 0 w 2405"/>
                <a:gd name="T11" fmla="*/ 0 h 1851"/>
                <a:gd name="T12" fmla="*/ 0 w 2405"/>
                <a:gd name="T13" fmla="*/ 0 h 1851"/>
                <a:gd name="T14" fmla="*/ 0 w 2405"/>
                <a:gd name="T15" fmla="*/ 0 h 1851"/>
                <a:gd name="T16" fmla="*/ 0 w 2405"/>
                <a:gd name="T17" fmla="*/ 0 h 1851"/>
                <a:gd name="T18" fmla="*/ 0 w 2405"/>
                <a:gd name="T19" fmla="*/ 0 h 1851"/>
                <a:gd name="T20" fmla="*/ 0 w 2405"/>
                <a:gd name="T21" fmla="*/ 0 h 1851"/>
                <a:gd name="T22" fmla="*/ 0 w 2405"/>
                <a:gd name="T23" fmla="*/ 0 h 1851"/>
                <a:gd name="T24" fmla="*/ 0 w 2405"/>
                <a:gd name="T25" fmla="*/ 0 h 1851"/>
                <a:gd name="T26" fmla="*/ 0 w 2405"/>
                <a:gd name="T27" fmla="*/ 0 h 1851"/>
                <a:gd name="T28" fmla="*/ 0 w 2405"/>
                <a:gd name="T29" fmla="*/ 0 h 1851"/>
                <a:gd name="T30" fmla="*/ 0 w 2405"/>
                <a:gd name="T31" fmla="*/ 0 h 1851"/>
                <a:gd name="T32" fmla="*/ 0 w 2405"/>
                <a:gd name="T33" fmla="*/ 0 h 1851"/>
                <a:gd name="T34" fmla="*/ 0 w 2405"/>
                <a:gd name="T35" fmla="*/ 0 h 1851"/>
                <a:gd name="T36" fmla="*/ 0 w 2405"/>
                <a:gd name="T37" fmla="*/ 0 h 1851"/>
                <a:gd name="T38" fmla="*/ 0 w 2405"/>
                <a:gd name="T39" fmla="*/ 0 h 1851"/>
                <a:gd name="T40" fmla="*/ 0 w 2405"/>
                <a:gd name="T41" fmla="*/ 0 h 1851"/>
                <a:gd name="T42" fmla="*/ 0 w 2405"/>
                <a:gd name="T43" fmla="*/ 0 h 1851"/>
                <a:gd name="T44" fmla="*/ 0 w 2405"/>
                <a:gd name="T45" fmla="*/ 0 h 1851"/>
                <a:gd name="T46" fmla="*/ 0 w 2405"/>
                <a:gd name="T47" fmla="*/ 0 h 1851"/>
                <a:gd name="T48" fmla="*/ 0 w 2405"/>
                <a:gd name="T49" fmla="*/ 0 h 1851"/>
                <a:gd name="T50" fmla="*/ 0 w 2405"/>
                <a:gd name="T51" fmla="*/ 0 h 1851"/>
                <a:gd name="T52" fmla="*/ 0 w 2405"/>
                <a:gd name="T53" fmla="*/ 0 h 1851"/>
                <a:gd name="T54" fmla="*/ 0 w 2405"/>
                <a:gd name="T55" fmla="*/ 0 h 1851"/>
                <a:gd name="T56" fmla="*/ 0 w 2405"/>
                <a:gd name="T57" fmla="*/ 0 h 1851"/>
                <a:gd name="T58" fmla="*/ 0 w 2405"/>
                <a:gd name="T59" fmla="*/ 0 h 1851"/>
                <a:gd name="T60" fmla="*/ 0 w 2405"/>
                <a:gd name="T61" fmla="*/ 0 h 1851"/>
                <a:gd name="T62" fmla="*/ 0 w 2405"/>
                <a:gd name="T63" fmla="*/ 0 h 1851"/>
                <a:gd name="T64" fmla="*/ 0 w 2405"/>
                <a:gd name="T65" fmla="*/ 0 h 1851"/>
                <a:gd name="T66" fmla="*/ 0 w 2405"/>
                <a:gd name="T67" fmla="*/ 0 h 1851"/>
                <a:gd name="T68" fmla="*/ 0 w 2405"/>
                <a:gd name="T69" fmla="*/ 0 h 1851"/>
                <a:gd name="T70" fmla="*/ 0 w 2405"/>
                <a:gd name="T71" fmla="*/ 0 h 1851"/>
                <a:gd name="T72" fmla="*/ 0 w 2405"/>
                <a:gd name="T73" fmla="*/ 0 h 1851"/>
                <a:gd name="T74" fmla="*/ 0 w 2405"/>
                <a:gd name="T75" fmla="*/ 0 h 1851"/>
                <a:gd name="T76" fmla="*/ 0 w 2405"/>
                <a:gd name="T77" fmla="*/ 0 h 1851"/>
                <a:gd name="T78" fmla="*/ 0 w 2405"/>
                <a:gd name="T79" fmla="*/ 0 h 1851"/>
                <a:gd name="T80" fmla="*/ 0 w 2405"/>
                <a:gd name="T81" fmla="*/ 0 h 1851"/>
                <a:gd name="T82" fmla="*/ 0 w 2405"/>
                <a:gd name="T83" fmla="*/ 0 h 1851"/>
                <a:gd name="T84" fmla="*/ 0 w 2405"/>
                <a:gd name="T85" fmla="*/ 0 h 1851"/>
                <a:gd name="T86" fmla="*/ 0 w 2405"/>
                <a:gd name="T87" fmla="*/ 0 h 1851"/>
                <a:gd name="T88" fmla="*/ 0 w 2405"/>
                <a:gd name="T89" fmla="*/ 0 h 1851"/>
                <a:gd name="T90" fmla="*/ 0 w 2405"/>
                <a:gd name="T91" fmla="*/ 0 h 1851"/>
                <a:gd name="T92" fmla="*/ 0 w 2405"/>
                <a:gd name="T93" fmla="*/ 0 h 1851"/>
                <a:gd name="T94" fmla="*/ 0 w 2405"/>
                <a:gd name="T95" fmla="*/ 0 h 1851"/>
                <a:gd name="T96" fmla="*/ 0 w 2405"/>
                <a:gd name="T97" fmla="*/ 0 h 1851"/>
                <a:gd name="T98" fmla="*/ 0 w 2405"/>
                <a:gd name="T99" fmla="*/ 0 h 1851"/>
                <a:gd name="T100" fmla="*/ 0 w 2405"/>
                <a:gd name="T101" fmla="*/ 0 h 1851"/>
                <a:gd name="T102" fmla="*/ 0 w 2405"/>
                <a:gd name="T103" fmla="*/ 0 h 1851"/>
                <a:gd name="T104" fmla="*/ 0 w 2405"/>
                <a:gd name="T105" fmla="*/ 0 h 1851"/>
                <a:gd name="T106" fmla="*/ 0 w 2405"/>
                <a:gd name="T107" fmla="*/ 0 h 1851"/>
                <a:gd name="T108" fmla="*/ 0 w 2405"/>
                <a:gd name="T109" fmla="*/ 0 h 1851"/>
                <a:gd name="T110" fmla="*/ 0 w 2405"/>
                <a:gd name="T111" fmla="*/ 0 h 185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5"/>
                <a:gd name="T169" fmla="*/ 0 h 1851"/>
                <a:gd name="T170" fmla="*/ 2405 w 2405"/>
                <a:gd name="T171" fmla="*/ 1851 h 185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5" h="1851">
                  <a:moveTo>
                    <a:pt x="350" y="0"/>
                  </a:moveTo>
                  <a:lnTo>
                    <a:pt x="350" y="28"/>
                  </a:lnTo>
                  <a:lnTo>
                    <a:pt x="342" y="28"/>
                  </a:lnTo>
                  <a:lnTo>
                    <a:pt x="342" y="59"/>
                  </a:lnTo>
                  <a:lnTo>
                    <a:pt x="336" y="59"/>
                  </a:lnTo>
                  <a:lnTo>
                    <a:pt x="336" y="89"/>
                  </a:lnTo>
                  <a:lnTo>
                    <a:pt x="327" y="89"/>
                  </a:lnTo>
                  <a:lnTo>
                    <a:pt x="327" y="111"/>
                  </a:lnTo>
                  <a:lnTo>
                    <a:pt x="314" y="111"/>
                  </a:lnTo>
                  <a:lnTo>
                    <a:pt x="314" y="133"/>
                  </a:lnTo>
                  <a:lnTo>
                    <a:pt x="305" y="133"/>
                  </a:lnTo>
                  <a:lnTo>
                    <a:pt x="305" y="184"/>
                  </a:lnTo>
                  <a:lnTo>
                    <a:pt x="292" y="184"/>
                  </a:lnTo>
                  <a:lnTo>
                    <a:pt x="292" y="208"/>
                  </a:lnTo>
                  <a:lnTo>
                    <a:pt x="285" y="208"/>
                  </a:lnTo>
                  <a:lnTo>
                    <a:pt x="285" y="228"/>
                  </a:lnTo>
                  <a:lnTo>
                    <a:pt x="268" y="228"/>
                  </a:lnTo>
                  <a:lnTo>
                    <a:pt x="268" y="272"/>
                  </a:lnTo>
                  <a:lnTo>
                    <a:pt x="255" y="272"/>
                  </a:lnTo>
                  <a:lnTo>
                    <a:pt x="255" y="310"/>
                  </a:lnTo>
                  <a:lnTo>
                    <a:pt x="249" y="310"/>
                  </a:lnTo>
                  <a:lnTo>
                    <a:pt x="249" y="332"/>
                  </a:lnTo>
                  <a:lnTo>
                    <a:pt x="233" y="332"/>
                  </a:lnTo>
                  <a:lnTo>
                    <a:pt x="233" y="375"/>
                  </a:lnTo>
                  <a:lnTo>
                    <a:pt x="218" y="375"/>
                  </a:lnTo>
                  <a:lnTo>
                    <a:pt x="218" y="406"/>
                  </a:lnTo>
                  <a:lnTo>
                    <a:pt x="212" y="406"/>
                  </a:lnTo>
                  <a:lnTo>
                    <a:pt x="212" y="435"/>
                  </a:lnTo>
                  <a:lnTo>
                    <a:pt x="196" y="435"/>
                  </a:lnTo>
                  <a:lnTo>
                    <a:pt x="196" y="472"/>
                  </a:lnTo>
                  <a:lnTo>
                    <a:pt x="181" y="472"/>
                  </a:lnTo>
                  <a:lnTo>
                    <a:pt x="181" y="509"/>
                  </a:lnTo>
                  <a:lnTo>
                    <a:pt x="176" y="509"/>
                  </a:lnTo>
                  <a:lnTo>
                    <a:pt x="176" y="531"/>
                  </a:lnTo>
                  <a:lnTo>
                    <a:pt x="168" y="531"/>
                  </a:lnTo>
                  <a:lnTo>
                    <a:pt x="168" y="545"/>
                  </a:lnTo>
                  <a:lnTo>
                    <a:pt x="153" y="545"/>
                  </a:lnTo>
                  <a:lnTo>
                    <a:pt x="153" y="576"/>
                  </a:lnTo>
                  <a:lnTo>
                    <a:pt x="146" y="576"/>
                  </a:lnTo>
                  <a:lnTo>
                    <a:pt x="146" y="605"/>
                  </a:lnTo>
                  <a:lnTo>
                    <a:pt x="139" y="605"/>
                  </a:lnTo>
                  <a:lnTo>
                    <a:pt x="139" y="628"/>
                  </a:lnTo>
                  <a:lnTo>
                    <a:pt x="131" y="628"/>
                  </a:lnTo>
                  <a:lnTo>
                    <a:pt x="131" y="650"/>
                  </a:lnTo>
                  <a:lnTo>
                    <a:pt x="117" y="650"/>
                  </a:lnTo>
                  <a:lnTo>
                    <a:pt x="117" y="670"/>
                  </a:lnTo>
                  <a:lnTo>
                    <a:pt x="109" y="670"/>
                  </a:lnTo>
                  <a:lnTo>
                    <a:pt x="109" y="708"/>
                  </a:lnTo>
                  <a:lnTo>
                    <a:pt x="103" y="708"/>
                  </a:lnTo>
                  <a:lnTo>
                    <a:pt x="103" y="723"/>
                  </a:lnTo>
                  <a:lnTo>
                    <a:pt x="94" y="723"/>
                  </a:lnTo>
                  <a:lnTo>
                    <a:pt x="94" y="753"/>
                  </a:lnTo>
                  <a:lnTo>
                    <a:pt x="81" y="753"/>
                  </a:lnTo>
                  <a:lnTo>
                    <a:pt x="81" y="804"/>
                  </a:lnTo>
                  <a:lnTo>
                    <a:pt x="72" y="804"/>
                  </a:lnTo>
                  <a:lnTo>
                    <a:pt x="72" y="826"/>
                  </a:lnTo>
                  <a:lnTo>
                    <a:pt x="59" y="826"/>
                  </a:lnTo>
                  <a:lnTo>
                    <a:pt x="59" y="849"/>
                  </a:lnTo>
                  <a:lnTo>
                    <a:pt x="52" y="849"/>
                  </a:lnTo>
                  <a:lnTo>
                    <a:pt x="52" y="872"/>
                  </a:lnTo>
                  <a:lnTo>
                    <a:pt x="36" y="872"/>
                  </a:lnTo>
                  <a:lnTo>
                    <a:pt x="36" y="892"/>
                  </a:lnTo>
                  <a:lnTo>
                    <a:pt x="30" y="892"/>
                  </a:lnTo>
                  <a:lnTo>
                    <a:pt x="30" y="923"/>
                  </a:lnTo>
                  <a:lnTo>
                    <a:pt x="22" y="923"/>
                  </a:lnTo>
                  <a:lnTo>
                    <a:pt x="22" y="952"/>
                  </a:lnTo>
                  <a:lnTo>
                    <a:pt x="16" y="952"/>
                  </a:lnTo>
                  <a:lnTo>
                    <a:pt x="16" y="982"/>
                  </a:lnTo>
                  <a:lnTo>
                    <a:pt x="0" y="982"/>
                  </a:lnTo>
                  <a:lnTo>
                    <a:pt x="0" y="1365"/>
                  </a:lnTo>
                  <a:lnTo>
                    <a:pt x="22" y="1365"/>
                  </a:lnTo>
                  <a:lnTo>
                    <a:pt x="22" y="1380"/>
                  </a:lnTo>
                  <a:lnTo>
                    <a:pt x="72" y="1380"/>
                  </a:lnTo>
                  <a:lnTo>
                    <a:pt x="72" y="1388"/>
                  </a:lnTo>
                  <a:lnTo>
                    <a:pt x="103" y="1388"/>
                  </a:lnTo>
                  <a:lnTo>
                    <a:pt x="103" y="1403"/>
                  </a:lnTo>
                  <a:lnTo>
                    <a:pt x="176" y="1403"/>
                  </a:lnTo>
                  <a:lnTo>
                    <a:pt x="176" y="1417"/>
                  </a:lnTo>
                  <a:lnTo>
                    <a:pt x="218" y="1417"/>
                  </a:lnTo>
                  <a:lnTo>
                    <a:pt x="218" y="1425"/>
                  </a:lnTo>
                  <a:lnTo>
                    <a:pt x="255" y="1425"/>
                  </a:lnTo>
                  <a:lnTo>
                    <a:pt x="255" y="1431"/>
                  </a:lnTo>
                  <a:lnTo>
                    <a:pt x="292" y="1431"/>
                  </a:lnTo>
                  <a:lnTo>
                    <a:pt x="292" y="1440"/>
                  </a:lnTo>
                  <a:lnTo>
                    <a:pt x="327" y="1440"/>
                  </a:lnTo>
                  <a:lnTo>
                    <a:pt x="327" y="1446"/>
                  </a:lnTo>
                  <a:lnTo>
                    <a:pt x="364" y="1446"/>
                  </a:lnTo>
                  <a:lnTo>
                    <a:pt x="364" y="1462"/>
                  </a:lnTo>
                  <a:lnTo>
                    <a:pt x="409" y="1462"/>
                  </a:lnTo>
                  <a:lnTo>
                    <a:pt x="409" y="1468"/>
                  </a:lnTo>
                  <a:lnTo>
                    <a:pt x="445" y="1468"/>
                  </a:lnTo>
                  <a:lnTo>
                    <a:pt x="445" y="1477"/>
                  </a:lnTo>
                  <a:lnTo>
                    <a:pt x="481" y="1477"/>
                  </a:lnTo>
                  <a:lnTo>
                    <a:pt x="481" y="1482"/>
                  </a:lnTo>
                  <a:lnTo>
                    <a:pt x="518" y="1482"/>
                  </a:lnTo>
                  <a:lnTo>
                    <a:pt x="518" y="1499"/>
                  </a:lnTo>
                  <a:lnTo>
                    <a:pt x="560" y="1499"/>
                  </a:lnTo>
                  <a:lnTo>
                    <a:pt x="560" y="1505"/>
                  </a:lnTo>
                  <a:lnTo>
                    <a:pt x="597" y="1505"/>
                  </a:lnTo>
                  <a:lnTo>
                    <a:pt x="597" y="1513"/>
                  </a:lnTo>
                  <a:lnTo>
                    <a:pt x="633" y="1513"/>
                  </a:lnTo>
                  <a:lnTo>
                    <a:pt x="633" y="1519"/>
                  </a:lnTo>
                  <a:lnTo>
                    <a:pt x="664" y="1519"/>
                  </a:lnTo>
                  <a:lnTo>
                    <a:pt x="664" y="1536"/>
                  </a:lnTo>
                  <a:lnTo>
                    <a:pt x="743" y="1536"/>
                  </a:lnTo>
                  <a:lnTo>
                    <a:pt x="743" y="1550"/>
                  </a:lnTo>
                  <a:lnTo>
                    <a:pt x="779" y="1550"/>
                  </a:lnTo>
                  <a:lnTo>
                    <a:pt x="779" y="1556"/>
                  </a:lnTo>
                  <a:lnTo>
                    <a:pt x="816" y="1556"/>
                  </a:lnTo>
                  <a:lnTo>
                    <a:pt x="816" y="1565"/>
                  </a:lnTo>
                  <a:lnTo>
                    <a:pt x="860" y="1565"/>
                  </a:lnTo>
                  <a:lnTo>
                    <a:pt x="860" y="1579"/>
                  </a:lnTo>
                  <a:lnTo>
                    <a:pt x="905" y="1579"/>
                  </a:lnTo>
                  <a:lnTo>
                    <a:pt x="905" y="1587"/>
                  </a:lnTo>
                  <a:lnTo>
                    <a:pt x="941" y="1587"/>
                  </a:lnTo>
                  <a:lnTo>
                    <a:pt x="941" y="1594"/>
                  </a:lnTo>
                  <a:lnTo>
                    <a:pt x="978" y="1594"/>
                  </a:lnTo>
                  <a:lnTo>
                    <a:pt x="978" y="1601"/>
                  </a:lnTo>
                  <a:lnTo>
                    <a:pt x="1014" y="1601"/>
                  </a:lnTo>
                  <a:lnTo>
                    <a:pt x="1014" y="1616"/>
                  </a:lnTo>
                  <a:lnTo>
                    <a:pt x="1056" y="1616"/>
                  </a:lnTo>
                  <a:lnTo>
                    <a:pt x="1056" y="1624"/>
                  </a:lnTo>
                  <a:lnTo>
                    <a:pt x="1093" y="1624"/>
                  </a:lnTo>
                  <a:lnTo>
                    <a:pt x="1093" y="1638"/>
                  </a:lnTo>
                  <a:lnTo>
                    <a:pt x="1166" y="1638"/>
                  </a:lnTo>
                  <a:lnTo>
                    <a:pt x="1166" y="1647"/>
                  </a:lnTo>
                  <a:lnTo>
                    <a:pt x="1195" y="1647"/>
                  </a:lnTo>
                  <a:lnTo>
                    <a:pt x="1195" y="1653"/>
                  </a:lnTo>
                  <a:lnTo>
                    <a:pt x="1247" y="1653"/>
                  </a:lnTo>
                  <a:lnTo>
                    <a:pt x="1247" y="1667"/>
                  </a:lnTo>
                  <a:lnTo>
                    <a:pt x="1284" y="1667"/>
                  </a:lnTo>
                  <a:lnTo>
                    <a:pt x="1284" y="1675"/>
                  </a:lnTo>
                  <a:lnTo>
                    <a:pt x="1312" y="1675"/>
                  </a:lnTo>
                  <a:lnTo>
                    <a:pt x="1312" y="1684"/>
                  </a:lnTo>
                  <a:lnTo>
                    <a:pt x="1348" y="1684"/>
                  </a:lnTo>
                  <a:lnTo>
                    <a:pt x="1348" y="1698"/>
                  </a:lnTo>
                  <a:lnTo>
                    <a:pt x="1399" y="1698"/>
                  </a:lnTo>
                  <a:lnTo>
                    <a:pt x="1399" y="1704"/>
                  </a:lnTo>
                  <a:lnTo>
                    <a:pt x="1430" y="1704"/>
                  </a:lnTo>
                  <a:lnTo>
                    <a:pt x="1430" y="1712"/>
                  </a:lnTo>
                  <a:lnTo>
                    <a:pt x="1465" y="1712"/>
                  </a:lnTo>
                  <a:lnTo>
                    <a:pt x="1465" y="1720"/>
                  </a:lnTo>
                  <a:lnTo>
                    <a:pt x="1502" y="1720"/>
                  </a:lnTo>
                  <a:lnTo>
                    <a:pt x="1502" y="1735"/>
                  </a:lnTo>
                  <a:lnTo>
                    <a:pt x="1545" y="1735"/>
                  </a:lnTo>
                  <a:lnTo>
                    <a:pt x="1545" y="1741"/>
                  </a:lnTo>
                  <a:lnTo>
                    <a:pt x="1581" y="1741"/>
                  </a:lnTo>
                  <a:lnTo>
                    <a:pt x="1581" y="1757"/>
                  </a:lnTo>
                  <a:lnTo>
                    <a:pt x="1654" y="1757"/>
                  </a:lnTo>
                  <a:lnTo>
                    <a:pt x="1654" y="1763"/>
                  </a:lnTo>
                  <a:lnTo>
                    <a:pt x="1698" y="1763"/>
                  </a:lnTo>
                  <a:lnTo>
                    <a:pt x="1698" y="1772"/>
                  </a:lnTo>
                  <a:lnTo>
                    <a:pt x="1735" y="1772"/>
                  </a:lnTo>
                  <a:lnTo>
                    <a:pt x="1735" y="1786"/>
                  </a:lnTo>
                  <a:lnTo>
                    <a:pt x="1772" y="1786"/>
                  </a:lnTo>
                  <a:lnTo>
                    <a:pt x="1772" y="1794"/>
                  </a:lnTo>
                  <a:lnTo>
                    <a:pt x="1813" y="1794"/>
                  </a:lnTo>
                  <a:lnTo>
                    <a:pt x="1813" y="1800"/>
                  </a:lnTo>
                  <a:lnTo>
                    <a:pt x="1850" y="1800"/>
                  </a:lnTo>
                  <a:lnTo>
                    <a:pt x="1850" y="1814"/>
                  </a:lnTo>
                  <a:lnTo>
                    <a:pt x="1887" y="1814"/>
                  </a:lnTo>
                  <a:lnTo>
                    <a:pt x="1887" y="1823"/>
                  </a:lnTo>
                  <a:lnTo>
                    <a:pt x="1931" y="1823"/>
                  </a:lnTo>
                  <a:lnTo>
                    <a:pt x="1931" y="1829"/>
                  </a:lnTo>
                  <a:lnTo>
                    <a:pt x="1968" y="1829"/>
                  </a:lnTo>
                  <a:lnTo>
                    <a:pt x="1968" y="1845"/>
                  </a:lnTo>
                  <a:lnTo>
                    <a:pt x="1996" y="1845"/>
                  </a:lnTo>
                  <a:lnTo>
                    <a:pt x="1996" y="1851"/>
                  </a:lnTo>
                  <a:lnTo>
                    <a:pt x="2048" y="1851"/>
                  </a:lnTo>
                  <a:lnTo>
                    <a:pt x="2048" y="1845"/>
                  </a:lnTo>
                  <a:lnTo>
                    <a:pt x="2055" y="1845"/>
                  </a:lnTo>
                  <a:lnTo>
                    <a:pt x="2055" y="1800"/>
                  </a:lnTo>
                  <a:lnTo>
                    <a:pt x="2063" y="1800"/>
                  </a:lnTo>
                  <a:lnTo>
                    <a:pt x="2063" y="1772"/>
                  </a:lnTo>
                  <a:lnTo>
                    <a:pt x="2068" y="1772"/>
                  </a:lnTo>
                  <a:lnTo>
                    <a:pt x="2068" y="1757"/>
                  </a:lnTo>
                  <a:lnTo>
                    <a:pt x="2085" y="1757"/>
                  </a:lnTo>
                  <a:lnTo>
                    <a:pt x="2085" y="1712"/>
                  </a:lnTo>
                  <a:lnTo>
                    <a:pt x="2091" y="1712"/>
                  </a:lnTo>
                  <a:lnTo>
                    <a:pt x="2091" y="1684"/>
                  </a:lnTo>
                  <a:lnTo>
                    <a:pt x="2105" y="1684"/>
                  </a:lnTo>
                  <a:lnTo>
                    <a:pt x="2105" y="1667"/>
                  </a:lnTo>
                  <a:lnTo>
                    <a:pt x="2113" y="1667"/>
                  </a:lnTo>
                  <a:lnTo>
                    <a:pt x="2113" y="1638"/>
                  </a:lnTo>
                  <a:lnTo>
                    <a:pt x="2122" y="1638"/>
                  </a:lnTo>
                  <a:lnTo>
                    <a:pt x="2122" y="1624"/>
                  </a:lnTo>
                  <a:lnTo>
                    <a:pt x="2127" y="1624"/>
                  </a:lnTo>
                  <a:lnTo>
                    <a:pt x="2127" y="1587"/>
                  </a:lnTo>
                  <a:lnTo>
                    <a:pt x="2142" y="1587"/>
                  </a:lnTo>
                  <a:lnTo>
                    <a:pt x="2142" y="1565"/>
                  </a:lnTo>
                  <a:lnTo>
                    <a:pt x="2150" y="1565"/>
                  </a:lnTo>
                  <a:lnTo>
                    <a:pt x="2150" y="1536"/>
                  </a:lnTo>
                  <a:lnTo>
                    <a:pt x="2164" y="1536"/>
                  </a:lnTo>
                  <a:lnTo>
                    <a:pt x="2164" y="1482"/>
                  </a:lnTo>
                  <a:lnTo>
                    <a:pt x="2178" y="1482"/>
                  </a:lnTo>
                  <a:lnTo>
                    <a:pt x="2178" y="1468"/>
                  </a:lnTo>
                  <a:lnTo>
                    <a:pt x="2186" y="1468"/>
                  </a:lnTo>
                  <a:lnTo>
                    <a:pt x="2186" y="1440"/>
                  </a:lnTo>
                  <a:lnTo>
                    <a:pt x="2194" y="1440"/>
                  </a:lnTo>
                  <a:lnTo>
                    <a:pt x="2194" y="1425"/>
                  </a:lnTo>
                  <a:lnTo>
                    <a:pt x="2200" y="1425"/>
                  </a:lnTo>
                  <a:lnTo>
                    <a:pt x="2200" y="1403"/>
                  </a:lnTo>
                  <a:lnTo>
                    <a:pt x="2214" y="1403"/>
                  </a:lnTo>
                  <a:lnTo>
                    <a:pt x="2214" y="1380"/>
                  </a:lnTo>
                  <a:lnTo>
                    <a:pt x="2223" y="1380"/>
                  </a:lnTo>
                  <a:lnTo>
                    <a:pt x="2223" y="1357"/>
                  </a:lnTo>
                  <a:lnTo>
                    <a:pt x="2229" y="1357"/>
                  </a:lnTo>
                  <a:lnTo>
                    <a:pt x="2229" y="1321"/>
                  </a:lnTo>
                  <a:lnTo>
                    <a:pt x="2245" y="1321"/>
                  </a:lnTo>
                  <a:lnTo>
                    <a:pt x="2245" y="1297"/>
                  </a:lnTo>
                  <a:lnTo>
                    <a:pt x="2251" y="1297"/>
                  </a:lnTo>
                  <a:lnTo>
                    <a:pt x="2251" y="1261"/>
                  </a:lnTo>
                  <a:lnTo>
                    <a:pt x="2259" y="1261"/>
                  </a:lnTo>
                  <a:lnTo>
                    <a:pt x="2259" y="1240"/>
                  </a:lnTo>
                  <a:lnTo>
                    <a:pt x="2266" y="1240"/>
                  </a:lnTo>
                  <a:lnTo>
                    <a:pt x="2266" y="1224"/>
                  </a:lnTo>
                  <a:lnTo>
                    <a:pt x="2281" y="1224"/>
                  </a:lnTo>
                  <a:lnTo>
                    <a:pt x="2281" y="1196"/>
                  </a:lnTo>
                  <a:lnTo>
                    <a:pt x="2288" y="1196"/>
                  </a:lnTo>
                  <a:lnTo>
                    <a:pt x="2288" y="1181"/>
                  </a:lnTo>
                  <a:lnTo>
                    <a:pt x="2296" y="1181"/>
                  </a:lnTo>
                  <a:lnTo>
                    <a:pt x="2296" y="1145"/>
                  </a:lnTo>
                  <a:lnTo>
                    <a:pt x="2301" y="1145"/>
                  </a:lnTo>
                  <a:lnTo>
                    <a:pt x="2301" y="1121"/>
                  </a:lnTo>
                  <a:lnTo>
                    <a:pt x="2310" y="1121"/>
                  </a:lnTo>
                  <a:lnTo>
                    <a:pt x="2310" y="1108"/>
                  </a:lnTo>
                  <a:lnTo>
                    <a:pt x="2318" y="1108"/>
                  </a:lnTo>
                  <a:lnTo>
                    <a:pt x="2318" y="1077"/>
                  </a:lnTo>
                  <a:lnTo>
                    <a:pt x="2324" y="1077"/>
                  </a:lnTo>
                  <a:lnTo>
                    <a:pt x="2324" y="1048"/>
                  </a:lnTo>
                  <a:lnTo>
                    <a:pt x="2338" y="1048"/>
                  </a:lnTo>
                  <a:lnTo>
                    <a:pt x="2338" y="1025"/>
                  </a:lnTo>
                  <a:lnTo>
                    <a:pt x="2346" y="1025"/>
                  </a:lnTo>
                  <a:lnTo>
                    <a:pt x="2346" y="1002"/>
                  </a:lnTo>
                  <a:lnTo>
                    <a:pt x="2360" y="1002"/>
                  </a:lnTo>
                  <a:lnTo>
                    <a:pt x="2360" y="989"/>
                  </a:lnTo>
                  <a:lnTo>
                    <a:pt x="2368" y="989"/>
                  </a:lnTo>
                  <a:lnTo>
                    <a:pt x="2368" y="960"/>
                  </a:lnTo>
                  <a:lnTo>
                    <a:pt x="2375" y="960"/>
                  </a:lnTo>
                  <a:lnTo>
                    <a:pt x="2375" y="929"/>
                  </a:lnTo>
                  <a:lnTo>
                    <a:pt x="2383" y="929"/>
                  </a:lnTo>
                  <a:lnTo>
                    <a:pt x="2383" y="892"/>
                  </a:lnTo>
                  <a:lnTo>
                    <a:pt x="2397" y="892"/>
                  </a:lnTo>
                  <a:lnTo>
                    <a:pt x="2397" y="872"/>
                  </a:lnTo>
                  <a:lnTo>
                    <a:pt x="2405" y="872"/>
                  </a:lnTo>
                  <a:lnTo>
                    <a:pt x="2405" y="457"/>
                  </a:lnTo>
                  <a:lnTo>
                    <a:pt x="2368" y="457"/>
                  </a:lnTo>
                  <a:lnTo>
                    <a:pt x="2368" y="450"/>
                  </a:lnTo>
                  <a:lnTo>
                    <a:pt x="2318" y="450"/>
                  </a:lnTo>
                  <a:lnTo>
                    <a:pt x="2318" y="435"/>
                  </a:lnTo>
                  <a:lnTo>
                    <a:pt x="2245" y="435"/>
                  </a:lnTo>
                  <a:lnTo>
                    <a:pt x="2245" y="421"/>
                  </a:lnTo>
                  <a:lnTo>
                    <a:pt x="2200" y="421"/>
                  </a:lnTo>
                  <a:lnTo>
                    <a:pt x="2200" y="413"/>
                  </a:lnTo>
                  <a:lnTo>
                    <a:pt x="2164" y="413"/>
                  </a:lnTo>
                  <a:lnTo>
                    <a:pt x="2164" y="406"/>
                  </a:lnTo>
                  <a:lnTo>
                    <a:pt x="2122" y="406"/>
                  </a:lnTo>
                  <a:lnTo>
                    <a:pt x="2122" y="391"/>
                  </a:lnTo>
                  <a:lnTo>
                    <a:pt x="2085" y="391"/>
                  </a:lnTo>
                  <a:lnTo>
                    <a:pt x="2085" y="384"/>
                  </a:lnTo>
                  <a:lnTo>
                    <a:pt x="2048" y="384"/>
                  </a:lnTo>
                  <a:lnTo>
                    <a:pt x="2048" y="375"/>
                  </a:lnTo>
                  <a:lnTo>
                    <a:pt x="1996" y="375"/>
                  </a:lnTo>
                  <a:lnTo>
                    <a:pt x="1996" y="369"/>
                  </a:lnTo>
                  <a:lnTo>
                    <a:pt x="1968" y="369"/>
                  </a:lnTo>
                  <a:lnTo>
                    <a:pt x="1968" y="355"/>
                  </a:lnTo>
                  <a:lnTo>
                    <a:pt x="1917" y="355"/>
                  </a:lnTo>
                  <a:lnTo>
                    <a:pt x="1917" y="347"/>
                  </a:lnTo>
                  <a:lnTo>
                    <a:pt x="1881" y="347"/>
                  </a:lnTo>
                  <a:lnTo>
                    <a:pt x="1881" y="338"/>
                  </a:lnTo>
                  <a:lnTo>
                    <a:pt x="1835" y="338"/>
                  </a:lnTo>
                  <a:lnTo>
                    <a:pt x="1835" y="332"/>
                  </a:lnTo>
                  <a:lnTo>
                    <a:pt x="1800" y="332"/>
                  </a:lnTo>
                  <a:lnTo>
                    <a:pt x="1800" y="324"/>
                  </a:lnTo>
                  <a:lnTo>
                    <a:pt x="1757" y="324"/>
                  </a:lnTo>
                  <a:lnTo>
                    <a:pt x="1757" y="318"/>
                  </a:lnTo>
                  <a:lnTo>
                    <a:pt x="1720" y="318"/>
                  </a:lnTo>
                  <a:lnTo>
                    <a:pt x="1720" y="310"/>
                  </a:lnTo>
                  <a:lnTo>
                    <a:pt x="1676" y="310"/>
                  </a:lnTo>
                  <a:lnTo>
                    <a:pt x="1676" y="296"/>
                  </a:lnTo>
                  <a:lnTo>
                    <a:pt x="1639" y="296"/>
                  </a:lnTo>
                  <a:lnTo>
                    <a:pt x="1639" y="287"/>
                  </a:lnTo>
                  <a:lnTo>
                    <a:pt x="1595" y="287"/>
                  </a:lnTo>
                  <a:lnTo>
                    <a:pt x="1595" y="272"/>
                  </a:lnTo>
                  <a:lnTo>
                    <a:pt x="1517" y="272"/>
                  </a:lnTo>
                  <a:lnTo>
                    <a:pt x="1517" y="259"/>
                  </a:lnTo>
                  <a:lnTo>
                    <a:pt x="1480" y="259"/>
                  </a:lnTo>
                  <a:lnTo>
                    <a:pt x="1480" y="250"/>
                  </a:lnTo>
                  <a:lnTo>
                    <a:pt x="1443" y="250"/>
                  </a:lnTo>
                  <a:lnTo>
                    <a:pt x="1443" y="236"/>
                  </a:lnTo>
                  <a:lnTo>
                    <a:pt x="1399" y="236"/>
                  </a:lnTo>
                  <a:lnTo>
                    <a:pt x="1399" y="228"/>
                  </a:lnTo>
                  <a:lnTo>
                    <a:pt x="1362" y="228"/>
                  </a:lnTo>
                  <a:lnTo>
                    <a:pt x="1362" y="222"/>
                  </a:lnTo>
                  <a:lnTo>
                    <a:pt x="1312" y="222"/>
                  </a:lnTo>
                  <a:lnTo>
                    <a:pt x="1312" y="213"/>
                  </a:lnTo>
                  <a:lnTo>
                    <a:pt x="1284" y="213"/>
                  </a:lnTo>
                  <a:lnTo>
                    <a:pt x="1284" y="208"/>
                  </a:lnTo>
                  <a:lnTo>
                    <a:pt x="1230" y="208"/>
                  </a:lnTo>
                  <a:lnTo>
                    <a:pt x="1230" y="199"/>
                  </a:lnTo>
                  <a:lnTo>
                    <a:pt x="1195" y="199"/>
                  </a:lnTo>
                  <a:lnTo>
                    <a:pt x="1195" y="184"/>
                  </a:lnTo>
                  <a:lnTo>
                    <a:pt x="1152" y="184"/>
                  </a:lnTo>
                  <a:lnTo>
                    <a:pt x="1152" y="177"/>
                  </a:lnTo>
                  <a:lnTo>
                    <a:pt x="1115" y="177"/>
                  </a:lnTo>
                  <a:lnTo>
                    <a:pt x="1115" y="171"/>
                  </a:lnTo>
                  <a:lnTo>
                    <a:pt x="1071" y="171"/>
                  </a:lnTo>
                  <a:lnTo>
                    <a:pt x="1071" y="154"/>
                  </a:lnTo>
                  <a:lnTo>
                    <a:pt x="1034" y="154"/>
                  </a:lnTo>
                  <a:lnTo>
                    <a:pt x="1034" y="148"/>
                  </a:lnTo>
                  <a:lnTo>
                    <a:pt x="992" y="148"/>
                  </a:lnTo>
                  <a:lnTo>
                    <a:pt x="992" y="140"/>
                  </a:lnTo>
                  <a:lnTo>
                    <a:pt x="955" y="140"/>
                  </a:lnTo>
                  <a:lnTo>
                    <a:pt x="955" y="133"/>
                  </a:lnTo>
                  <a:lnTo>
                    <a:pt x="910" y="133"/>
                  </a:lnTo>
                  <a:lnTo>
                    <a:pt x="910" y="118"/>
                  </a:lnTo>
                  <a:lnTo>
                    <a:pt x="875" y="118"/>
                  </a:lnTo>
                  <a:lnTo>
                    <a:pt x="875" y="111"/>
                  </a:lnTo>
                  <a:lnTo>
                    <a:pt x="795" y="111"/>
                  </a:lnTo>
                  <a:lnTo>
                    <a:pt x="795" y="96"/>
                  </a:lnTo>
                  <a:lnTo>
                    <a:pt x="743" y="96"/>
                  </a:lnTo>
                  <a:lnTo>
                    <a:pt x="743" y="89"/>
                  </a:lnTo>
                  <a:lnTo>
                    <a:pt x="714" y="89"/>
                  </a:lnTo>
                  <a:lnTo>
                    <a:pt x="714" y="80"/>
                  </a:lnTo>
                  <a:lnTo>
                    <a:pt x="664" y="80"/>
                  </a:lnTo>
                  <a:lnTo>
                    <a:pt x="664" y="66"/>
                  </a:lnTo>
                  <a:lnTo>
                    <a:pt x="633" y="66"/>
                  </a:lnTo>
                  <a:lnTo>
                    <a:pt x="633" y="59"/>
                  </a:lnTo>
                  <a:lnTo>
                    <a:pt x="583" y="59"/>
                  </a:lnTo>
                  <a:lnTo>
                    <a:pt x="583" y="52"/>
                  </a:lnTo>
                  <a:lnTo>
                    <a:pt x="546" y="52"/>
                  </a:lnTo>
                  <a:lnTo>
                    <a:pt x="546" y="37"/>
                  </a:lnTo>
                  <a:lnTo>
                    <a:pt x="503" y="37"/>
                  </a:lnTo>
                  <a:lnTo>
                    <a:pt x="503" y="28"/>
                  </a:lnTo>
                  <a:lnTo>
                    <a:pt x="468" y="28"/>
                  </a:lnTo>
                  <a:lnTo>
                    <a:pt x="468" y="23"/>
                  </a:lnTo>
                  <a:lnTo>
                    <a:pt x="431" y="23"/>
                  </a:lnTo>
                  <a:lnTo>
                    <a:pt x="431" y="15"/>
                  </a:lnTo>
                  <a:lnTo>
                    <a:pt x="386" y="15"/>
                  </a:lnTo>
                  <a:lnTo>
                    <a:pt x="386" y="0"/>
                  </a:lnTo>
                  <a:lnTo>
                    <a:pt x="350" y="0"/>
                  </a:lnTo>
                  <a:close/>
                </a:path>
              </a:pathLst>
            </a:custGeom>
            <a:solidFill>
              <a:srgbClr val="0202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47" name="Freeform 780"/>
            <p:cNvSpPr>
              <a:spLocks/>
            </p:cNvSpPr>
            <p:nvPr/>
          </p:nvSpPr>
          <p:spPr bwMode="auto">
            <a:xfrm>
              <a:off x="3906" y="1907"/>
              <a:ext cx="225" cy="142"/>
            </a:xfrm>
            <a:custGeom>
              <a:avLst/>
              <a:gdLst>
                <a:gd name="T0" fmla="*/ 0 w 2257"/>
                <a:gd name="T1" fmla="*/ 0 h 1851"/>
                <a:gd name="T2" fmla="*/ 0 w 2257"/>
                <a:gd name="T3" fmla="*/ 0 h 1851"/>
                <a:gd name="T4" fmla="*/ 0 w 2257"/>
                <a:gd name="T5" fmla="*/ 0 h 1851"/>
                <a:gd name="T6" fmla="*/ 0 w 2257"/>
                <a:gd name="T7" fmla="*/ 0 h 1851"/>
                <a:gd name="T8" fmla="*/ 0 w 2257"/>
                <a:gd name="T9" fmla="*/ 0 h 1851"/>
                <a:gd name="T10" fmla="*/ 0 w 2257"/>
                <a:gd name="T11" fmla="*/ 0 h 1851"/>
                <a:gd name="T12" fmla="*/ 0 w 2257"/>
                <a:gd name="T13" fmla="*/ 0 h 1851"/>
                <a:gd name="T14" fmla="*/ 0 w 2257"/>
                <a:gd name="T15" fmla="*/ 0 h 1851"/>
                <a:gd name="T16" fmla="*/ 0 w 2257"/>
                <a:gd name="T17" fmla="*/ 0 h 1851"/>
                <a:gd name="T18" fmla="*/ 0 w 2257"/>
                <a:gd name="T19" fmla="*/ 0 h 1851"/>
                <a:gd name="T20" fmla="*/ 0 w 2257"/>
                <a:gd name="T21" fmla="*/ 0 h 1851"/>
                <a:gd name="T22" fmla="*/ 0 w 2257"/>
                <a:gd name="T23" fmla="*/ 0 h 1851"/>
                <a:gd name="T24" fmla="*/ 0 w 2257"/>
                <a:gd name="T25" fmla="*/ 0 h 1851"/>
                <a:gd name="T26" fmla="*/ 0 w 2257"/>
                <a:gd name="T27" fmla="*/ 0 h 1851"/>
                <a:gd name="T28" fmla="*/ 0 w 2257"/>
                <a:gd name="T29" fmla="*/ 0 h 1851"/>
                <a:gd name="T30" fmla="*/ 0 w 2257"/>
                <a:gd name="T31" fmla="*/ 0 h 1851"/>
                <a:gd name="T32" fmla="*/ 0 w 2257"/>
                <a:gd name="T33" fmla="*/ 0 h 1851"/>
                <a:gd name="T34" fmla="*/ 0 w 2257"/>
                <a:gd name="T35" fmla="*/ 0 h 1851"/>
                <a:gd name="T36" fmla="*/ 0 w 2257"/>
                <a:gd name="T37" fmla="*/ 0 h 1851"/>
                <a:gd name="T38" fmla="*/ 0 w 2257"/>
                <a:gd name="T39" fmla="*/ 0 h 1851"/>
                <a:gd name="T40" fmla="*/ 0 w 2257"/>
                <a:gd name="T41" fmla="*/ 0 h 1851"/>
                <a:gd name="T42" fmla="*/ 0 w 2257"/>
                <a:gd name="T43" fmla="*/ 0 h 1851"/>
                <a:gd name="T44" fmla="*/ 0 w 2257"/>
                <a:gd name="T45" fmla="*/ 0 h 1851"/>
                <a:gd name="T46" fmla="*/ 0 w 2257"/>
                <a:gd name="T47" fmla="*/ 0 h 1851"/>
                <a:gd name="T48" fmla="*/ 0 w 2257"/>
                <a:gd name="T49" fmla="*/ 0 h 1851"/>
                <a:gd name="T50" fmla="*/ 0 w 2257"/>
                <a:gd name="T51" fmla="*/ 0 h 1851"/>
                <a:gd name="T52" fmla="*/ 0 w 2257"/>
                <a:gd name="T53" fmla="*/ 0 h 1851"/>
                <a:gd name="T54" fmla="*/ 0 w 2257"/>
                <a:gd name="T55" fmla="*/ 0 h 1851"/>
                <a:gd name="T56" fmla="*/ 0 w 2257"/>
                <a:gd name="T57" fmla="*/ 0 h 1851"/>
                <a:gd name="T58" fmla="*/ 0 w 2257"/>
                <a:gd name="T59" fmla="*/ 0 h 1851"/>
                <a:gd name="T60" fmla="*/ 0 w 2257"/>
                <a:gd name="T61" fmla="*/ 0 h 1851"/>
                <a:gd name="T62" fmla="*/ 0 w 2257"/>
                <a:gd name="T63" fmla="*/ 0 h 1851"/>
                <a:gd name="T64" fmla="*/ 0 w 2257"/>
                <a:gd name="T65" fmla="*/ 0 h 1851"/>
                <a:gd name="T66" fmla="*/ 0 w 2257"/>
                <a:gd name="T67" fmla="*/ 0 h 1851"/>
                <a:gd name="T68" fmla="*/ 0 w 2257"/>
                <a:gd name="T69" fmla="*/ 0 h 1851"/>
                <a:gd name="T70" fmla="*/ 0 w 2257"/>
                <a:gd name="T71" fmla="*/ 0 h 1851"/>
                <a:gd name="T72" fmla="*/ 0 w 2257"/>
                <a:gd name="T73" fmla="*/ 0 h 1851"/>
                <a:gd name="T74" fmla="*/ 0 w 2257"/>
                <a:gd name="T75" fmla="*/ 0 h 1851"/>
                <a:gd name="T76" fmla="*/ 0 w 2257"/>
                <a:gd name="T77" fmla="*/ 0 h 1851"/>
                <a:gd name="T78" fmla="*/ 0 w 2257"/>
                <a:gd name="T79" fmla="*/ 0 h 1851"/>
                <a:gd name="T80" fmla="*/ 0 w 2257"/>
                <a:gd name="T81" fmla="*/ 0 h 1851"/>
                <a:gd name="T82" fmla="*/ 0 w 2257"/>
                <a:gd name="T83" fmla="*/ 0 h 1851"/>
                <a:gd name="T84" fmla="*/ 0 w 2257"/>
                <a:gd name="T85" fmla="*/ 0 h 1851"/>
                <a:gd name="T86" fmla="*/ 0 w 2257"/>
                <a:gd name="T87" fmla="*/ 0 h 1851"/>
                <a:gd name="T88" fmla="*/ 0 w 2257"/>
                <a:gd name="T89" fmla="*/ 0 h 1851"/>
                <a:gd name="T90" fmla="*/ 0 w 2257"/>
                <a:gd name="T91" fmla="*/ 0 h 1851"/>
                <a:gd name="T92" fmla="*/ 0 w 2257"/>
                <a:gd name="T93" fmla="*/ 0 h 1851"/>
                <a:gd name="T94" fmla="*/ 0 w 2257"/>
                <a:gd name="T95" fmla="*/ 0 h 1851"/>
                <a:gd name="T96" fmla="*/ 0 w 2257"/>
                <a:gd name="T97" fmla="*/ 0 h 1851"/>
                <a:gd name="T98" fmla="*/ 0 w 2257"/>
                <a:gd name="T99" fmla="*/ 0 h 1851"/>
                <a:gd name="T100" fmla="*/ 0 w 2257"/>
                <a:gd name="T101" fmla="*/ 0 h 1851"/>
                <a:gd name="T102" fmla="*/ 0 w 2257"/>
                <a:gd name="T103" fmla="*/ 0 h 1851"/>
                <a:gd name="T104" fmla="*/ 0 w 2257"/>
                <a:gd name="T105" fmla="*/ 0 h 1851"/>
                <a:gd name="T106" fmla="*/ 0 w 2257"/>
                <a:gd name="T107" fmla="*/ 0 h 1851"/>
                <a:gd name="T108" fmla="*/ 0 w 2257"/>
                <a:gd name="T109" fmla="*/ 0 h 1851"/>
                <a:gd name="T110" fmla="*/ 0 w 2257"/>
                <a:gd name="T111" fmla="*/ 0 h 1851"/>
                <a:gd name="T112" fmla="*/ 0 w 2257"/>
                <a:gd name="T113" fmla="*/ 0 h 1851"/>
                <a:gd name="T114" fmla="*/ 0 w 2257"/>
                <a:gd name="T115" fmla="*/ 0 h 1851"/>
                <a:gd name="T116" fmla="*/ 0 w 2257"/>
                <a:gd name="T117" fmla="*/ 0 h 1851"/>
                <a:gd name="T118" fmla="*/ 0 w 2257"/>
                <a:gd name="T119" fmla="*/ 0 h 1851"/>
                <a:gd name="T120" fmla="*/ 0 w 2257"/>
                <a:gd name="T121" fmla="*/ 0 h 18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57"/>
                <a:gd name="T184" fmla="*/ 0 h 1851"/>
                <a:gd name="T185" fmla="*/ 2257 w 2257"/>
                <a:gd name="T186" fmla="*/ 1851 h 185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57" h="1851">
                  <a:moveTo>
                    <a:pt x="269" y="0"/>
                  </a:moveTo>
                  <a:lnTo>
                    <a:pt x="269" y="28"/>
                  </a:lnTo>
                  <a:lnTo>
                    <a:pt x="261" y="28"/>
                  </a:lnTo>
                  <a:lnTo>
                    <a:pt x="261" y="59"/>
                  </a:lnTo>
                  <a:lnTo>
                    <a:pt x="255" y="59"/>
                  </a:lnTo>
                  <a:lnTo>
                    <a:pt x="255" y="89"/>
                  </a:lnTo>
                  <a:lnTo>
                    <a:pt x="246" y="89"/>
                  </a:lnTo>
                  <a:lnTo>
                    <a:pt x="246" y="111"/>
                  </a:lnTo>
                  <a:lnTo>
                    <a:pt x="233" y="111"/>
                  </a:lnTo>
                  <a:lnTo>
                    <a:pt x="233" y="133"/>
                  </a:lnTo>
                  <a:lnTo>
                    <a:pt x="224" y="133"/>
                  </a:lnTo>
                  <a:lnTo>
                    <a:pt x="224" y="184"/>
                  </a:lnTo>
                  <a:lnTo>
                    <a:pt x="211" y="184"/>
                  </a:lnTo>
                  <a:lnTo>
                    <a:pt x="211" y="208"/>
                  </a:lnTo>
                  <a:lnTo>
                    <a:pt x="204" y="208"/>
                  </a:lnTo>
                  <a:lnTo>
                    <a:pt x="204" y="228"/>
                  </a:lnTo>
                  <a:lnTo>
                    <a:pt x="187" y="228"/>
                  </a:lnTo>
                  <a:lnTo>
                    <a:pt x="187" y="272"/>
                  </a:lnTo>
                  <a:lnTo>
                    <a:pt x="174" y="272"/>
                  </a:lnTo>
                  <a:lnTo>
                    <a:pt x="174" y="310"/>
                  </a:lnTo>
                  <a:lnTo>
                    <a:pt x="168" y="310"/>
                  </a:lnTo>
                  <a:lnTo>
                    <a:pt x="168" y="332"/>
                  </a:lnTo>
                  <a:lnTo>
                    <a:pt x="152" y="332"/>
                  </a:lnTo>
                  <a:lnTo>
                    <a:pt x="152" y="375"/>
                  </a:lnTo>
                  <a:lnTo>
                    <a:pt x="137" y="375"/>
                  </a:lnTo>
                  <a:lnTo>
                    <a:pt x="137" y="406"/>
                  </a:lnTo>
                  <a:lnTo>
                    <a:pt x="131" y="406"/>
                  </a:lnTo>
                  <a:lnTo>
                    <a:pt x="131" y="435"/>
                  </a:lnTo>
                  <a:lnTo>
                    <a:pt x="115" y="435"/>
                  </a:lnTo>
                  <a:lnTo>
                    <a:pt x="115" y="472"/>
                  </a:lnTo>
                  <a:lnTo>
                    <a:pt x="100" y="472"/>
                  </a:lnTo>
                  <a:lnTo>
                    <a:pt x="100" y="509"/>
                  </a:lnTo>
                  <a:lnTo>
                    <a:pt x="95" y="509"/>
                  </a:lnTo>
                  <a:lnTo>
                    <a:pt x="95" y="531"/>
                  </a:lnTo>
                  <a:lnTo>
                    <a:pt x="87" y="531"/>
                  </a:lnTo>
                  <a:lnTo>
                    <a:pt x="87" y="545"/>
                  </a:lnTo>
                  <a:lnTo>
                    <a:pt x="72" y="545"/>
                  </a:lnTo>
                  <a:lnTo>
                    <a:pt x="72" y="576"/>
                  </a:lnTo>
                  <a:lnTo>
                    <a:pt x="65" y="576"/>
                  </a:lnTo>
                  <a:lnTo>
                    <a:pt x="65" y="605"/>
                  </a:lnTo>
                  <a:lnTo>
                    <a:pt x="58" y="605"/>
                  </a:lnTo>
                  <a:lnTo>
                    <a:pt x="58" y="628"/>
                  </a:lnTo>
                  <a:lnTo>
                    <a:pt x="50" y="628"/>
                  </a:lnTo>
                  <a:lnTo>
                    <a:pt x="50" y="650"/>
                  </a:lnTo>
                  <a:lnTo>
                    <a:pt x="36" y="650"/>
                  </a:lnTo>
                  <a:lnTo>
                    <a:pt x="36" y="670"/>
                  </a:lnTo>
                  <a:lnTo>
                    <a:pt x="28" y="670"/>
                  </a:lnTo>
                  <a:lnTo>
                    <a:pt x="28" y="708"/>
                  </a:lnTo>
                  <a:lnTo>
                    <a:pt x="22" y="708"/>
                  </a:lnTo>
                  <a:lnTo>
                    <a:pt x="22" y="723"/>
                  </a:lnTo>
                  <a:lnTo>
                    <a:pt x="13" y="723"/>
                  </a:lnTo>
                  <a:lnTo>
                    <a:pt x="13" y="753"/>
                  </a:lnTo>
                  <a:lnTo>
                    <a:pt x="0" y="753"/>
                  </a:lnTo>
                  <a:lnTo>
                    <a:pt x="0" y="1388"/>
                  </a:lnTo>
                  <a:lnTo>
                    <a:pt x="22" y="1388"/>
                  </a:lnTo>
                  <a:lnTo>
                    <a:pt x="22" y="1403"/>
                  </a:lnTo>
                  <a:lnTo>
                    <a:pt x="95" y="1403"/>
                  </a:lnTo>
                  <a:lnTo>
                    <a:pt x="95" y="1417"/>
                  </a:lnTo>
                  <a:lnTo>
                    <a:pt x="137" y="1417"/>
                  </a:lnTo>
                  <a:lnTo>
                    <a:pt x="137" y="1425"/>
                  </a:lnTo>
                  <a:lnTo>
                    <a:pt x="174" y="1425"/>
                  </a:lnTo>
                  <a:lnTo>
                    <a:pt x="174" y="1431"/>
                  </a:lnTo>
                  <a:lnTo>
                    <a:pt x="211" y="1431"/>
                  </a:lnTo>
                  <a:lnTo>
                    <a:pt x="211" y="1440"/>
                  </a:lnTo>
                  <a:lnTo>
                    <a:pt x="246" y="1440"/>
                  </a:lnTo>
                  <a:lnTo>
                    <a:pt x="246" y="1446"/>
                  </a:lnTo>
                  <a:lnTo>
                    <a:pt x="283" y="1446"/>
                  </a:lnTo>
                  <a:lnTo>
                    <a:pt x="283" y="1462"/>
                  </a:lnTo>
                  <a:lnTo>
                    <a:pt x="328" y="1462"/>
                  </a:lnTo>
                  <a:lnTo>
                    <a:pt x="328" y="1468"/>
                  </a:lnTo>
                  <a:lnTo>
                    <a:pt x="364" y="1468"/>
                  </a:lnTo>
                  <a:lnTo>
                    <a:pt x="364" y="1477"/>
                  </a:lnTo>
                  <a:lnTo>
                    <a:pt x="400" y="1477"/>
                  </a:lnTo>
                  <a:lnTo>
                    <a:pt x="400" y="1482"/>
                  </a:lnTo>
                  <a:lnTo>
                    <a:pt x="437" y="1482"/>
                  </a:lnTo>
                  <a:lnTo>
                    <a:pt x="437" y="1499"/>
                  </a:lnTo>
                  <a:lnTo>
                    <a:pt x="479" y="1499"/>
                  </a:lnTo>
                  <a:lnTo>
                    <a:pt x="479" y="1505"/>
                  </a:lnTo>
                  <a:lnTo>
                    <a:pt x="516" y="1505"/>
                  </a:lnTo>
                  <a:lnTo>
                    <a:pt x="516" y="1513"/>
                  </a:lnTo>
                  <a:lnTo>
                    <a:pt x="552" y="1513"/>
                  </a:lnTo>
                  <a:lnTo>
                    <a:pt x="552" y="1519"/>
                  </a:lnTo>
                  <a:lnTo>
                    <a:pt x="583" y="1519"/>
                  </a:lnTo>
                  <a:lnTo>
                    <a:pt x="583" y="1536"/>
                  </a:lnTo>
                  <a:lnTo>
                    <a:pt x="662" y="1536"/>
                  </a:lnTo>
                  <a:lnTo>
                    <a:pt x="662" y="1550"/>
                  </a:lnTo>
                  <a:lnTo>
                    <a:pt x="698" y="1550"/>
                  </a:lnTo>
                  <a:lnTo>
                    <a:pt x="698" y="1556"/>
                  </a:lnTo>
                  <a:lnTo>
                    <a:pt x="735" y="1556"/>
                  </a:lnTo>
                  <a:lnTo>
                    <a:pt x="735" y="1565"/>
                  </a:lnTo>
                  <a:lnTo>
                    <a:pt x="779" y="1565"/>
                  </a:lnTo>
                  <a:lnTo>
                    <a:pt x="779" y="1579"/>
                  </a:lnTo>
                  <a:lnTo>
                    <a:pt x="824" y="1579"/>
                  </a:lnTo>
                  <a:lnTo>
                    <a:pt x="824" y="1587"/>
                  </a:lnTo>
                  <a:lnTo>
                    <a:pt x="860" y="1587"/>
                  </a:lnTo>
                  <a:lnTo>
                    <a:pt x="860" y="1594"/>
                  </a:lnTo>
                  <a:lnTo>
                    <a:pt x="897" y="1594"/>
                  </a:lnTo>
                  <a:lnTo>
                    <a:pt x="897" y="1601"/>
                  </a:lnTo>
                  <a:lnTo>
                    <a:pt x="933" y="1601"/>
                  </a:lnTo>
                  <a:lnTo>
                    <a:pt x="933" y="1616"/>
                  </a:lnTo>
                  <a:lnTo>
                    <a:pt x="975" y="1616"/>
                  </a:lnTo>
                  <a:lnTo>
                    <a:pt x="975" y="1624"/>
                  </a:lnTo>
                  <a:lnTo>
                    <a:pt x="1012" y="1624"/>
                  </a:lnTo>
                  <a:lnTo>
                    <a:pt x="1012" y="1638"/>
                  </a:lnTo>
                  <a:lnTo>
                    <a:pt x="1085" y="1638"/>
                  </a:lnTo>
                  <a:lnTo>
                    <a:pt x="1085" y="1647"/>
                  </a:lnTo>
                  <a:lnTo>
                    <a:pt x="1114" y="1647"/>
                  </a:lnTo>
                  <a:lnTo>
                    <a:pt x="1114" y="1653"/>
                  </a:lnTo>
                  <a:lnTo>
                    <a:pt x="1166" y="1653"/>
                  </a:lnTo>
                  <a:lnTo>
                    <a:pt x="1166" y="1667"/>
                  </a:lnTo>
                  <a:lnTo>
                    <a:pt x="1203" y="1667"/>
                  </a:lnTo>
                  <a:lnTo>
                    <a:pt x="1203" y="1675"/>
                  </a:lnTo>
                  <a:lnTo>
                    <a:pt x="1231" y="1675"/>
                  </a:lnTo>
                  <a:lnTo>
                    <a:pt x="1231" y="1684"/>
                  </a:lnTo>
                  <a:lnTo>
                    <a:pt x="1267" y="1684"/>
                  </a:lnTo>
                  <a:lnTo>
                    <a:pt x="1267" y="1698"/>
                  </a:lnTo>
                  <a:lnTo>
                    <a:pt x="1318" y="1698"/>
                  </a:lnTo>
                  <a:lnTo>
                    <a:pt x="1318" y="1704"/>
                  </a:lnTo>
                  <a:lnTo>
                    <a:pt x="1349" y="1704"/>
                  </a:lnTo>
                  <a:lnTo>
                    <a:pt x="1349" y="1712"/>
                  </a:lnTo>
                  <a:lnTo>
                    <a:pt x="1384" y="1712"/>
                  </a:lnTo>
                  <a:lnTo>
                    <a:pt x="1384" y="1720"/>
                  </a:lnTo>
                  <a:lnTo>
                    <a:pt x="1421" y="1720"/>
                  </a:lnTo>
                  <a:lnTo>
                    <a:pt x="1421" y="1735"/>
                  </a:lnTo>
                  <a:lnTo>
                    <a:pt x="1464" y="1735"/>
                  </a:lnTo>
                  <a:lnTo>
                    <a:pt x="1464" y="1741"/>
                  </a:lnTo>
                  <a:lnTo>
                    <a:pt x="1500" y="1741"/>
                  </a:lnTo>
                  <a:lnTo>
                    <a:pt x="1500" y="1757"/>
                  </a:lnTo>
                  <a:lnTo>
                    <a:pt x="1573" y="1757"/>
                  </a:lnTo>
                  <a:lnTo>
                    <a:pt x="1573" y="1763"/>
                  </a:lnTo>
                  <a:lnTo>
                    <a:pt x="1617" y="1763"/>
                  </a:lnTo>
                  <a:lnTo>
                    <a:pt x="1617" y="1772"/>
                  </a:lnTo>
                  <a:lnTo>
                    <a:pt x="1654" y="1772"/>
                  </a:lnTo>
                  <a:lnTo>
                    <a:pt x="1654" y="1786"/>
                  </a:lnTo>
                  <a:lnTo>
                    <a:pt x="1691" y="1786"/>
                  </a:lnTo>
                  <a:lnTo>
                    <a:pt x="1691" y="1794"/>
                  </a:lnTo>
                  <a:lnTo>
                    <a:pt x="1732" y="1794"/>
                  </a:lnTo>
                  <a:lnTo>
                    <a:pt x="1732" y="1800"/>
                  </a:lnTo>
                  <a:lnTo>
                    <a:pt x="1769" y="1800"/>
                  </a:lnTo>
                  <a:lnTo>
                    <a:pt x="1769" y="1814"/>
                  </a:lnTo>
                  <a:lnTo>
                    <a:pt x="1806" y="1814"/>
                  </a:lnTo>
                  <a:lnTo>
                    <a:pt x="1806" y="1823"/>
                  </a:lnTo>
                  <a:lnTo>
                    <a:pt x="1850" y="1823"/>
                  </a:lnTo>
                  <a:lnTo>
                    <a:pt x="1850" y="1829"/>
                  </a:lnTo>
                  <a:lnTo>
                    <a:pt x="1887" y="1829"/>
                  </a:lnTo>
                  <a:lnTo>
                    <a:pt x="1887" y="1845"/>
                  </a:lnTo>
                  <a:lnTo>
                    <a:pt x="1915" y="1845"/>
                  </a:lnTo>
                  <a:lnTo>
                    <a:pt x="1915" y="1851"/>
                  </a:lnTo>
                  <a:lnTo>
                    <a:pt x="1967" y="1851"/>
                  </a:lnTo>
                  <a:lnTo>
                    <a:pt x="1967" y="1845"/>
                  </a:lnTo>
                  <a:lnTo>
                    <a:pt x="1974" y="1845"/>
                  </a:lnTo>
                  <a:lnTo>
                    <a:pt x="1974" y="1800"/>
                  </a:lnTo>
                  <a:lnTo>
                    <a:pt x="1982" y="1800"/>
                  </a:lnTo>
                  <a:lnTo>
                    <a:pt x="1982" y="1772"/>
                  </a:lnTo>
                  <a:lnTo>
                    <a:pt x="1987" y="1772"/>
                  </a:lnTo>
                  <a:lnTo>
                    <a:pt x="1987" y="1757"/>
                  </a:lnTo>
                  <a:lnTo>
                    <a:pt x="2004" y="1757"/>
                  </a:lnTo>
                  <a:lnTo>
                    <a:pt x="2004" y="1712"/>
                  </a:lnTo>
                  <a:lnTo>
                    <a:pt x="2010" y="1712"/>
                  </a:lnTo>
                  <a:lnTo>
                    <a:pt x="2010" y="1684"/>
                  </a:lnTo>
                  <a:lnTo>
                    <a:pt x="2024" y="1684"/>
                  </a:lnTo>
                  <a:lnTo>
                    <a:pt x="2024" y="1667"/>
                  </a:lnTo>
                  <a:lnTo>
                    <a:pt x="2032" y="1667"/>
                  </a:lnTo>
                  <a:lnTo>
                    <a:pt x="2032" y="1638"/>
                  </a:lnTo>
                  <a:lnTo>
                    <a:pt x="2041" y="1638"/>
                  </a:lnTo>
                  <a:lnTo>
                    <a:pt x="2041" y="1624"/>
                  </a:lnTo>
                  <a:lnTo>
                    <a:pt x="2046" y="1624"/>
                  </a:lnTo>
                  <a:lnTo>
                    <a:pt x="2046" y="1587"/>
                  </a:lnTo>
                  <a:lnTo>
                    <a:pt x="2061" y="1587"/>
                  </a:lnTo>
                  <a:lnTo>
                    <a:pt x="2061" y="1565"/>
                  </a:lnTo>
                  <a:lnTo>
                    <a:pt x="2069" y="1565"/>
                  </a:lnTo>
                  <a:lnTo>
                    <a:pt x="2069" y="1536"/>
                  </a:lnTo>
                  <a:lnTo>
                    <a:pt x="2083" y="1536"/>
                  </a:lnTo>
                  <a:lnTo>
                    <a:pt x="2083" y="1482"/>
                  </a:lnTo>
                  <a:lnTo>
                    <a:pt x="2097" y="1482"/>
                  </a:lnTo>
                  <a:lnTo>
                    <a:pt x="2097" y="1468"/>
                  </a:lnTo>
                  <a:lnTo>
                    <a:pt x="2105" y="1468"/>
                  </a:lnTo>
                  <a:lnTo>
                    <a:pt x="2105" y="1440"/>
                  </a:lnTo>
                  <a:lnTo>
                    <a:pt x="2113" y="1440"/>
                  </a:lnTo>
                  <a:lnTo>
                    <a:pt x="2113" y="1425"/>
                  </a:lnTo>
                  <a:lnTo>
                    <a:pt x="2119" y="1425"/>
                  </a:lnTo>
                  <a:lnTo>
                    <a:pt x="2119" y="1403"/>
                  </a:lnTo>
                  <a:lnTo>
                    <a:pt x="2133" y="1403"/>
                  </a:lnTo>
                  <a:lnTo>
                    <a:pt x="2133" y="1380"/>
                  </a:lnTo>
                  <a:lnTo>
                    <a:pt x="2142" y="1380"/>
                  </a:lnTo>
                  <a:lnTo>
                    <a:pt x="2142" y="1357"/>
                  </a:lnTo>
                  <a:lnTo>
                    <a:pt x="2148" y="1357"/>
                  </a:lnTo>
                  <a:lnTo>
                    <a:pt x="2148" y="1321"/>
                  </a:lnTo>
                  <a:lnTo>
                    <a:pt x="2164" y="1321"/>
                  </a:lnTo>
                  <a:lnTo>
                    <a:pt x="2164" y="1297"/>
                  </a:lnTo>
                  <a:lnTo>
                    <a:pt x="2170" y="1297"/>
                  </a:lnTo>
                  <a:lnTo>
                    <a:pt x="2170" y="1261"/>
                  </a:lnTo>
                  <a:lnTo>
                    <a:pt x="2178" y="1261"/>
                  </a:lnTo>
                  <a:lnTo>
                    <a:pt x="2178" y="1240"/>
                  </a:lnTo>
                  <a:lnTo>
                    <a:pt x="2185" y="1240"/>
                  </a:lnTo>
                  <a:lnTo>
                    <a:pt x="2185" y="1224"/>
                  </a:lnTo>
                  <a:lnTo>
                    <a:pt x="2200" y="1224"/>
                  </a:lnTo>
                  <a:lnTo>
                    <a:pt x="2200" y="1196"/>
                  </a:lnTo>
                  <a:lnTo>
                    <a:pt x="2207" y="1196"/>
                  </a:lnTo>
                  <a:lnTo>
                    <a:pt x="2207" y="1181"/>
                  </a:lnTo>
                  <a:lnTo>
                    <a:pt x="2215" y="1181"/>
                  </a:lnTo>
                  <a:lnTo>
                    <a:pt x="2215" y="1145"/>
                  </a:lnTo>
                  <a:lnTo>
                    <a:pt x="2220" y="1145"/>
                  </a:lnTo>
                  <a:lnTo>
                    <a:pt x="2220" y="1121"/>
                  </a:lnTo>
                  <a:lnTo>
                    <a:pt x="2229" y="1121"/>
                  </a:lnTo>
                  <a:lnTo>
                    <a:pt x="2229" y="1108"/>
                  </a:lnTo>
                  <a:lnTo>
                    <a:pt x="2237" y="1108"/>
                  </a:lnTo>
                  <a:lnTo>
                    <a:pt x="2237" y="1077"/>
                  </a:lnTo>
                  <a:lnTo>
                    <a:pt x="2243" y="1077"/>
                  </a:lnTo>
                  <a:lnTo>
                    <a:pt x="2243" y="1048"/>
                  </a:lnTo>
                  <a:lnTo>
                    <a:pt x="2257" y="1048"/>
                  </a:lnTo>
                  <a:lnTo>
                    <a:pt x="2257" y="450"/>
                  </a:lnTo>
                  <a:lnTo>
                    <a:pt x="2237" y="450"/>
                  </a:lnTo>
                  <a:lnTo>
                    <a:pt x="2237" y="435"/>
                  </a:lnTo>
                  <a:lnTo>
                    <a:pt x="2164" y="435"/>
                  </a:lnTo>
                  <a:lnTo>
                    <a:pt x="2164" y="421"/>
                  </a:lnTo>
                  <a:lnTo>
                    <a:pt x="2119" y="421"/>
                  </a:lnTo>
                  <a:lnTo>
                    <a:pt x="2119" y="413"/>
                  </a:lnTo>
                  <a:lnTo>
                    <a:pt x="2083" y="413"/>
                  </a:lnTo>
                  <a:lnTo>
                    <a:pt x="2083" y="406"/>
                  </a:lnTo>
                  <a:lnTo>
                    <a:pt x="2041" y="406"/>
                  </a:lnTo>
                  <a:lnTo>
                    <a:pt x="2041" y="391"/>
                  </a:lnTo>
                  <a:lnTo>
                    <a:pt x="2004" y="391"/>
                  </a:lnTo>
                  <a:lnTo>
                    <a:pt x="2004" y="384"/>
                  </a:lnTo>
                  <a:lnTo>
                    <a:pt x="1967" y="384"/>
                  </a:lnTo>
                  <a:lnTo>
                    <a:pt x="1967" y="375"/>
                  </a:lnTo>
                  <a:lnTo>
                    <a:pt x="1915" y="375"/>
                  </a:lnTo>
                  <a:lnTo>
                    <a:pt x="1915" y="369"/>
                  </a:lnTo>
                  <a:lnTo>
                    <a:pt x="1887" y="369"/>
                  </a:lnTo>
                  <a:lnTo>
                    <a:pt x="1887" y="355"/>
                  </a:lnTo>
                  <a:lnTo>
                    <a:pt x="1836" y="355"/>
                  </a:lnTo>
                  <a:lnTo>
                    <a:pt x="1836" y="347"/>
                  </a:lnTo>
                  <a:lnTo>
                    <a:pt x="1800" y="347"/>
                  </a:lnTo>
                  <a:lnTo>
                    <a:pt x="1800" y="338"/>
                  </a:lnTo>
                  <a:lnTo>
                    <a:pt x="1754" y="338"/>
                  </a:lnTo>
                  <a:lnTo>
                    <a:pt x="1754" y="332"/>
                  </a:lnTo>
                  <a:lnTo>
                    <a:pt x="1719" y="332"/>
                  </a:lnTo>
                  <a:lnTo>
                    <a:pt x="1719" y="324"/>
                  </a:lnTo>
                  <a:lnTo>
                    <a:pt x="1676" y="324"/>
                  </a:lnTo>
                  <a:lnTo>
                    <a:pt x="1676" y="318"/>
                  </a:lnTo>
                  <a:lnTo>
                    <a:pt x="1639" y="318"/>
                  </a:lnTo>
                  <a:lnTo>
                    <a:pt x="1639" y="310"/>
                  </a:lnTo>
                  <a:lnTo>
                    <a:pt x="1595" y="310"/>
                  </a:lnTo>
                  <a:lnTo>
                    <a:pt x="1595" y="296"/>
                  </a:lnTo>
                  <a:lnTo>
                    <a:pt x="1558" y="296"/>
                  </a:lnTo>
                  <a:lnTo>
                    <a:pt x="1558" y="287"/>
                  </a:lnTo>
                  <a:lnTo>
                    <a:pt x="1514" y="287"/>
                  </a:lnTo>
                  <a:lnTo>
                    <a:pt x="1514" y="272"/>
                  </a:lnTo>
                  <a:lnTo>
                    <a:pt x="1436" y="272"/>
                  </a:lnTo>
                  <a:lnTo>
                    <a:pt x="1436" y="259"/>
                  </a:lnTo>
                  <a:lnTo>
                    <a:pt x="1399" y="259"/>
                  </a:lnTo>
                  <a:lnTo>
                    <a:pt x="1399" y="250"/>
                  </a:lnTo>
                  <a:lnTo>
                    <a:pt x="1362" y="250"/>
                  </a:lnTo>
                  <a:lnTo>
                    <a:pt x="1362" y="236"/>
                  </a:lnTo>
                  <a:lnTo>
                    <a:pt x="1318" y="236"/>
                  </a:lnTo>
                  <a:lnTo>
                    <a:pt x="1318" y="228"/>
                  </a:lnTo>
                  <a:lnTo>
                    <a:pt x="1281" y="228"/>
                  </a:lnTo>
                  <a:lnTo>
                    <a:pt x="1281" y="222"/>
                  </a:lnTo>
                  <a:lnTo>
                    <a:pt x="1231" y="222"/>
                  </a:lnTo>
                  <a:lnTo>
                    <a:pt x="1231" y="213"/>
                  </a:lnTo>
                  <a:lnTo>
                    <a:pt x="1203" y="213"/>
                  </a:lnTo>
                  <a:lnTo>
                    <a:pt x="1203" y="208"/>
                  </a:lnTo>
                  <a:lnTo>
                    <a:pt x="1149" y="208"/>
                  </a:lnTo>
                  <a:lnTo>
                    <a:pt x="1149" y="199"/>
                  </a:lnTo>
                  <a:lnTo>
                    <a:pt x="1114" y="199"/>
                  </a:lnTo>
                  <a:lnTo>
                    <a:pt x="1114" y="184"/>
                  </a:lnTo>
                  <a:lnTo>
                    <a:pt x="1071" y="184"/>
                  </a:lnTo>
                  <a:lnTo>
                    <a:pt x="1071" y="177"/>
                  </a:lnTo>
                  <a:lnTo>
                    <a:pt x="1034" y="177"/>
                  </a:lnTo>
                  <a:lnTo>
                    <a:pt x="1034" y="171"/>
                  </a:lnTo>
                  <a:lnTo>
                    <a:pt x="990" y="171"/>
                  </a:lnTo>
                  <a:lnTo>
                    <a:pt x="990" y="154"/>
                  </a:lnTo>
                  <a:lnTo>
                    <a:pt x="953" y="154"/>
                  </a:lnTo>
                  <a:lnTo>
                    <a:pt x="953" y="148"/>
                  </a:lnTo>
                  <a:lnTo>
                    <a:pt x="911" y="148"/>
                  </a:lnTo>
                  <a:lnTo>
                    <a:pt x="911" y="140"/>
                  </a:lnTo>
                  <a:lnTo>
                    <a:pt x="874" y="140"/>
                  </a:lnTo>
                  <a:lnTo>
                    <a:pt x="874" y="133"/>
                  </a:lnTo>
                  <a:lnTo>
                    <a:pt x="829" y="133"/>
                  </a:lnTo>
                  <a:lnTo>
                    <a:pt x="829" y="118"/>
                  </a:lnTo>
                  <a:lnTo>
                    <a:pt x="794" y="118"/>
                  </a:lnTo>
                  <a:lnTo>
                    <a:pt x="794" y="111"/>
                  </a:lnTo>
                  <a:lnTo>
                    <a:pt x="714" y="111"/>
                  </a:lnTo>
                  <a:lnTo>
                    <a:pt x="714" y="96"/>
                  </a:lnTo>
                  <a:lnTo>
                    <a:pt x="662" y="96"/>
                  </a:lnTo>
                  <a:lnTo>
                    <a:pt x="662" y="89"/>
                  </a:lnTo>
                  <a:lnTo>
                    <a:pt x="633" y="89"/>
                  </a:lnTo>
                  <a:lnTo>
                    <a:pt x="633" y="80"/>
                  </a:lnTo>
                  <a:lnTo>
                    <a:pt x="583" y="80"/>
                  </a:lnTo>
                  <a:lnTo>
                    <a:pt x="583" y="66"/>
                  </a:lnTo>
                  <a:lnTo>
                    <a:pt x="552" y="66"/>
                  </a:lnTo>
                  <a:lnTo>
                    <a:pt x="552" y="59"/>
                  </a:lnTo>
                  <a:lnTo>
                    <a:pt x="502" y="59"/>
                  </a:lnTo>
                  <a:lnTo>
                    <a:pt x="502" y="52"/>
                  </a:lnTo>
                  <a:lnTo>
                    <a:pt x="465" y="52"/>
                  </a:lnTo>
                  <a:lnTo>
                    <a:pt x="465" y="37"/>
                  </a:lnTo>
                  <a:lnTo>
                    <a:pt x="422" y="37"/>
                  </a:lnTo>
                  <a:lnTo>
                    <a:pt x="422" y="28"/>
                  </a:lnTo>
                  <a:lnTo>
                    <a:pt x="387" y="28"/>
                  </a:lnTo>
                  <a:lnTo>
                    <a:pt x="387" y="23"/>
                  </a:lnTo>
                  <a:lnTo>
                    <a:pt x="350" y="23"/>
                  </a:lnTo>
                  <a:lnTo>
                    <a:pt x="350" y="15"/>
                  </a:lnTo>
                  <a:lnTo>
                    <a:pt x="305" y="15"/>
                  </a:lnTo>
                  <a:lnTo>
                    <a:pt x="305" y="0"/>
                  </a:lnTo>
                  <a:lnTo>
                    <a:pt x="269" y="0"/>
                  </a:lnTo>
                  <a:close/>
                </a:path>
              </a:pathLst>
            </a:custGeom>
            <a:solidFill>
              <a:srgbClr val="020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48" name="Freeform 781"/>
            <p:cNvSpPr>
              <a:spLocks/>
            </p:cNvSpPr>
            <p:nvPr/>
          </p:nvSpPr>
          <p:spPr bwMode="auto">
            <a:xfrm>
              <a:off x="3912" y="1907"/>
              <a:ext cx="212" cy="142"/>
            </a:xfrm>
            <a:custGeom>
              <a:avLst/>
              <a:gdLst>
                <a:gd name="T0" fmla="*/ 0 w 2127"/>
                <a:gd name="T1" fmla="*/ 0 h 1851"/>
                <a:gd name="T2" fmla="*/ 0 w 2127"/>
                <a:gd name="T3" fmla="*/ 0 h 1851"/>
                <a:gd name="T4" fmla="*/ 0 w 2127"/>
                <a:gd name="T5" fmla="*/ 0 h 1851"/>
                <a:gd name="T6" fmla="*/ 0 w 2127"/>
                <a:gd name="T7" fmla="*/ 0 h 1851"/>
                <a:gd name="T8" fmla="*/ 0 w 2127"/>
                <a:gd name="T9" fmla="*/ 0 h 1851"/>
                <a:gd name="T10" fmla="*/ 0 w 2127"/>
                <a:gd name="T11" fmla="*/ 0 h 1851"/>
                <a:gd name="T12" fmla="*/ 0 w 2127"/>
                <a:gd name="T13" fmla="*/ 0 h 1851"/>
                <a:gd name="T14" fmla="*/ 0 w 2127"/>
                <a:gd name="T15" fmla="*/ 0 h 1851"/>
                <a:gd name="T16" fmla="*/ 0 w 2127"/>
                <a:gd name="T17" fmla="*/ 0 h 1851"/>
                <a:gd name="T18" fmla="*/ 0 w 2127"/>
                <a:gd name="T19" fmla="*/ 0 h 1851"/>
                <a:gd name="T20" fmla="*/ 0 w 2127"/>
                <a:gd name="T21" fmla="*/ 0 h 1851"/>
                <a:gd name="T22" fmla="*/ 0 w 2127"/>
                <a:gd name="T23" fmla="*/ 0 h 1851"/>
                <a:gd name="T24" fmla="*/ 0 w 2127"/>
                <a:gd name="T25" fmla="*/ 0 h 1851"/>
                <a:gd name="T26" fmla="*/ 0 w 2127"/>
                <a:gd name="T27" fmla="*/ 0 h 1851"/>
                <a:gd name="T28" fmla="*/ 0 w 2127"/>
                <a:gd name="T29" fmla="*/ 0 h 1851"/>
                <a:gd name="T30" fmla="*/ 0 w 2127"/>
                <a:gd name="T31" fmla="*/ 0 h 1851"/>
                <a:gd name="T32" fmla="*/ 0 w 2127"/>
                <a:gd name="T33" fmla="*/ 0 h 1851"/>
                <a:gd name="T34" fmla="*/ 0 w 2127"/>
                <a:gd name="T35" fmla="*/ 0 h 1851"/>
                <a:gd name="T36" fmla="*/ 0 w 2127"/>
                <a:gd name="T37" fmla="*/ 0 h 1851"/>
                <a:gd name="T38" fmla="*/ 0 w 2127"/>
                <a:gd name="T39" fmla="*/ 0 h 1851"/>
                <a:gd name="T40" fmla="*/ 0 w 2127"/>
                <a:gd name="T41" fmla="*/ 0 h 1851"/>
                <a:gd name="T42" fmla="*/ 0 w 2127"/>
                <a:gd name="T43" fmla="*/ 0 h 1851"/>
                <a:gd name="T44" fmla="*/ 0 w 2127"/>
                <a:gd name="T45" fmla="*/ 0 h 1851"/>
                <a:gd name="T46" fmla="*/ 0 w 2127"/>
                <a:gd name="T47" fmla="*/ 0 h 1851"/>
                <a:gd name="T48" fmla="*/ 0 w 2127"/>
                <a:gd name="T49" fmla="*/ 0 h 1851"/>
                <a:gd name="T50" fmla="*/ 0 w 2127"/>
                <a:gd name="T51" fmla="*/ 0 h 1851"/>
                <a:gd name="T52" fmla="*/ 0 w 2127"/>
                <a:gd name="T53" fmla="*/ 0 h 1851"/>
                <a:gd name="T54" fmla="*/ 0 w 2127"/>
                <a:gd name="T55" fmla="*/ 0 h 1851"/>
                <a:gd name="T56" fmla="*/ 0 w 2127"/>
                <a:gd name="T57" fmla="*/ 0 h 1851"/>
                <a:gd name="T58" fmla="*/ 0 w 2127"/>
                <a:gd name="T59" fmla="*/ 0 h 1851"/>
                <a:gd name="T60" fmla="*/ 0 w 2127"/>
                <a:gd name="T61" fmla="*/ 0 h 1851"/>
                <a:gd name="T62" fmla="*/ 0 w 2127"/>
                <a:gd name="T63" fmla="*/ 0 h 1851"/>
                <a:gd name="T64" fmla="*/ 0 w 2127"/>
                <a:gd name="T65" fmla="*/ 0 h 1851"/>
                <a:gd name="T66" fmla="*/ 0 w 2127"/>
                <a:gd name="T67" fmla="*/ 0 h 1851"/>
                <a:gd name="T68" fmla="*/ 0 w 2127"/>
                <a:gd name="T69" fmla="*/ 0 h 1851"/>
                <a:gd name="T70" fmla="*/ 0 w 2127"/>
                <a:gd name="T71" fmla="*/ 0 h 1851"/>
                <a:gd name="T72" fmla="*/ 0 w 2127"/>
                <a:gd name="T73" fmla="*/ 0 h 1851"/>
                <a:gd name="T74" fmla="*/ 0 w 2127"/>
                <a:gd name="T75" fmla="*/ 0 h 1851"/>
                <a:gd name="T76" fmla="*/ 0 w 2127"/>
                <a:gd name="T77" fmla="*/ 0 h 1851"/>
                <a:gd name="T78" fmla="*/ 0 w 2127"/>
                <a:gd name="T79" fmla="*/ 0 h 1851"/>
                <a:gd name="T80" fmla="*/ 0 w 2127"/>
                <a:gd name="T81" fmla="*/ 0 h 1851"/>
                <a:gd name="T82" fmla="*/ 0 w 2127"/>
                <a:gd name="T83" fmla="*/ 0 h 1851"/>
                <a:gd name="T84" fmla="*/ 0 w 2127"/>
                <a:gd name="T85" fmla="*/ 0 h 1851"/>
                <a:gd name="T86" fmla="*/ 0 w 2127"/>
                <a:gd name="T87" fmla="*/ 0 h 1851"/>
                <a:gd name="T88" fmla="*/ 0 w 2127"/>
                <a:gd name="T89" fmla="*/ 0 h 1851"/>
                <a:gd name="T90" fmla="*/ 0 w 2127"/>
                <a:gd name="T91" fmla="*/ 0 h 1851"/>
                <a:gd name="T92" fmla="*/ 0 w 2127"/>
                <a:gd name="T93" fmla="*/ 0 h 1851"/>
                <a:gd name="T94" fmla="*/ 0 w 2127"/>
                <a:gd name="T95" fmla="*/ 0 h 1851"/>
                <a:gd name="T96" fmla="*/ 0 w 2127"/>
                <a:gd name="T97" fmla="*/ 0 h 1851"/>
                <a:gd name="T98" fmla="*/ 0 w 2127"/>
                <a:gd name="T99" fmla="*/ 0 h 1851"/>
                <a:gd name="T100" fmla="*/ 0 w 2127"/>
                <a:gd name="T101" fmla="*/ 0 h 1851"/>
                <a:gd name="T102" fmla="*/ 0 w 2127"/>
                <a:gd name="T103" fmla="*/ 0 h 1851"/>
                <a:gd name="T104" fmla="*/ 0 w 2127"/>
                <a:gd name="T105" fmla="*/ 0 h 1851"/>
                <a:gd name="T106" fmla="*/ 0 w 2127"/>
                <a:gd name="T107" fmla="*/ 0 h 18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27"/>
                <a:gd name="T163" fmla="*/ 0 h 1851"/>
                <a:gd name="T164" fmla="*/ 2127 w 2127"/>
                <a:gd name="T165" fmla="*/ 1851 h 18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27" h="1851">
                  <a:moveTo>
                    <a:pt x="211" y="0"/>
                  </a:moveTo>
                  <a:lnTo>
                    <a:pt x="211" y="28"/>
                  </a:lnTo>
                  <a:lnTo>
                    <a:pt x="203" y="28"/>
                  </a:lnTo>
                  <a:lnTo>
                    <a:pt x="203" y="59"/>
                  </a:lnTo>
                  <a:lnTo>
                    <a:pt x="197" y="59"/>
                  </a:lnTo>
                  <a:lnTo>
                    <a:pt x="197" y="89"/>
                  </a:lnTo>
                  <a:lnTo>
                    <a:pt x="188" y="89"/>
                  </a:lnTo>
                  <a:lnTo>
                    <a:pt x="188" y="111"/>
                  </a:lnTo>
                  <a:lnTo>
                    <a:pt x="175" y="111"/>
                  </a:lnTo>
                  <a:lnTo>
                    <a:pt x="175" y="133"/>
                  </a:lnTo>
                  <a:lnTo>
                    <a:pt x="166" y="133"/>
                  </a:lnTo>
                  <a:lnTo>
                    <a:pt x="166" y="184"/>
                  </a:lnTo>
                  <a:lnTo>
                    <a:pt x="153" y="184"/>
                  </a:lnTo>
                  <a:lnTo>
                    <a:pt x="153" y="208"/>
                  </a:lnTo>
                  <a:lnTo>
                    <a:pt x="146" y="208"/>
                  </a:lnTo>
                  <a:lnTo>
                    <a:pt x="146" y="228"/>
                  </a:lnTo>
                  <a:lnTo>
                    <a:pt x="129" y="228"/>
                  </a:lnTo>
                  <a:lnTo>
                    <a:pt x="129" y="272"/>
                  </a:lnTo>
                  <a:lnTo>
                    <a:pt x="116" y="272"/>
                  </a:lnTo>
                  <a:lnTo>
                    <a:pt x="116" y="310"/>
                  </a:lnTo>
                  <a:lnTo>
                    <a:pt x="110" y="310"/>
                  </a:lnTo>
                  <a:lnTo>
                    <a:pt x="110" y="332"/>
                  </a:lnTo>
                  <a:lnTo>
                    <a:pt x="94" y="332"/>
                  </a:lnTo>
                  <a:lnTo>
                    <a:pt x="94" y="375"/>
                  </a:lnTo>
                  <a:lnTo>
                    <a:pt x="79" y="375"/>
                  </a:lnTo>
                  <a:lnTo>
                    <a:pt x="79" y="406"/>
                  </a:lnTo>
                  <a:lnTo>
                    <a:pt x="73" y="406"/>
                  </a:lnTo>
                  <a:lnTo>
                    <a:pt x="73" y="435"/>
                  </a:lnTo>
                  <a:lnTo>
                    <a:pt x="57" y="435"/>
                  </a:lnTo>
                  <a:lnTo>
                    <a:pt x="57" y="472"/>
                  </a:lnTo>
                  <a:lnTo>
                    <a:pt x="42" y="472"/>
                  </a:lnTo>
                  <a:lnTo>
                    <a:pt x="42" y="509"/>
                  </a:lnTo>
                  <a:lnTo>
                    <a:pt x="37" y="509"/>
                  </a:lnTo>
                  <a:lnTo>
                    <a:pt x="37" y="531"/>
                  </a:lnTo>
                  <a:lnTo>
                    <a:pt x="29" y="531"/>
                  </a:lnTo>
                  <a:lnTo>
                    <a:pt x="29" y="545"/>
                  </a:lnTo>
                  <a:lnTo>
                    <a:pt x="14" y="545"/>
                  </a:lnTo>
                  <a:lnTo>
                    <a:pt x="14" y="576"/>
                  </a:lnTo>
                  <a:lnTo>
                    <a:pt x="7" y="576"/>
                  </a:lnTo>
                  <a:lnTo>
                    <a:pt x="7" y="605"/>
                  </a:lnTo>
                  <a:lnTo>
                    <a:pt x="0" y="605"/>
                  </a:lnTo>
                  <a:lnTo>
                    <a:pt x="0" y="1403"/>
                  </a:lnTo>
                  <a:lnTo>
                    <a:pt x="37" y="1403"/>
                  </a:lnTo>
                  <a:lnTo>
                    <a:pt x="37" y="1417"/>
                  </a:lnTo>
                  <a:lnTo>
                    <a:pt x="79" y="1417"/>
                  </a:lnTo>
                  <a:lnTo>
                    <a:pt x="79" y="1425"/>
                  </a:lnTo>
                  <a:lnTo>
                    <a:pt x="116" y="1425"/>
                  </a:lnTo>
                  <a:lnTo>
                    <a:pt x="116" y="1431"/>
                  </a:lnTo>
                  <a:lnTo>
                    <a:pt x="153" y="1431"/>
                  </a:lnTo>
                  <a:lnTo>
                    <a:pt x="153" y="1440"/>
                  </a:lnTo>
                  <a:lnTo>
                    <a:pt x="188" y="1440"/>
                  </a:lnTo>
                  <a:lnTo>
                    <a:pt x="188" y="1446"/>
                  </a:lnTo>
                  <a:lnTo>
                    <a:pt x="225" y="1446"/>
                  </a:lnTo>
                  <a:lnTo>
                    <a:pt x="225" y="1462"/>
                  </a:lnTo>
                  <a:lnTo>
                    <a:pt x="270" y="1462"/>
                  </a:lnTo>
                  <a:lnTo>
                    <a:pt x="270" y="1468"/>
                  </a:lnTo>
                  <a:lnTo>
                    <a:pt x="306" y="1468"/>
                  </a:lnTo>
                  <a:lnTo>
                    <a:pt x="306" y="1477"/>
                  </a:lnTo>
                  <a:lnTo>
                    <a:pt x="342" y="1477"/>
                  </a:lnTo>
                  <a:lnTo>
                    <a:pt x="342" y="1482"/>
                  </a:lnTo>
                  <a:lnTo>
                    <a:pt x="379" y="1482"/>
                  </a:lnTo>
                  <a:lnTo>
                    <a:pt x="379" y="1499"/>
                  </a:lnTo>
                  <a:lnTo>
                    <a:pt x="421" y="1499"/>
                  </a:lnTo>
                  <a:lnTo>
                    <a:pt x="421" y="1505"/>
                  </a:lnTo>
                  <a:lnTo>
                    <a:pt x="458" y="1505"/>
                  </a:lnTo>
                  <a:lnTo>
                    <a:pt x="458" y="1513"/>
                  </a:lnTo>
                  <a:lnTo>
                    <a:pt x="494" y="1513"/>
                  </a:lnTo>
                  <a:lnTo>
                    <a:pt x="494" y="1519"/>
                  </a:lnTo>
                  <a:lnTo>
                    <a:pt x="525" y="1519"/>
                  </a:lnTo>
                  <a:lnTo>
                    <a:pt x="525" y="1536"/>
                  </a:lnTo>
                  <a:lnTo>
                    <a:pt x="604" y="1536"/>
                  </a:lnTo>
                  <a:lnTo>
                    <a:pt x="604" y="1550"/>
                  </a:lnTo>
                  <a:lnTo>
                    <a:pt x="640" y="1550"/>
                  </a:lnTo>
                  <a:lnTo>
                    <a:pt x="640" y="1556"/>
                  </a:lnTo>
                  <a:lnTo>
                    <a:pt x="677" y="1556"/>
                  </a:lnTo>
                  <a:lnTo>
                    <a:pt x="677" y="1565"/>
                  </a:lnTo>
                  <a:lnTo>
                    <a:pt x="721" y="1565"/>
                  </a:lnTo>
                  <a:lnTo>
                    <a:pt x="721" y="1579"/>
                  </a:lnTo>
                  <a:lnTo>
                    <a:pt x="766" y="1579"/>
                  </a:lnTo>
                  <a:lnTo>
                    <a:pt x="766" y="1587"/>
                  </a:lnTo>
                  <a:lnTo>
                    <a:pt x="802" y="1587"/>
                  </a:lnTo>
                  <a:lnTo>
                    <a:pt x="802" y="1594"/>
                  </a:lnTo>
                  <a:lnTo>
                    <a:pt x="839" y="1594"/>
                  </a:lnTo>
                  <a:lnTo>
                    <a:pt x="839" y="1601"/>
                  </a:lnTo>
                  <a:lnTo>
                    <a:pt x="875" y="1601"/>
                  </a:lnTo>
                  <a:lnTo>
                    <a:pt x="875" y="1616"/>
                  </a:lnTo>
                  <a:lnTo>
                    <a:pt x="917" y="1616"/>
                  </a:lnTo>
                  <a:lnTo>
                    <a:pt x="917" y="1624"/>
                  </a:lnTo>
                  <a:lnTo>
                    <a:pt x="954" y="1624"/>
                  </a:lnTo>
                  <a:lnTo>
                    <a:pt x="954" y="1638"/>
                  </a:lnTo>
                  <a:lnTo>
                    <a:pt x="1027" y="1638"/>
                  </a:lnTo>
                  <a:lnTo>
                    <a:pt x="1027" y="1647"/>
                  </a:lnTo>
                  <a:lnTo>
                    <a:pt x="1056" y="1647"/>
                  </a:lnTo>
                  <a:lnTo>
                    <a:pt x="1056" y="1653"/>
                  </a:lnTo>
                  <a:lnTo>
                    <a:pt x="1108" y="1653"/>
                  </a:lnTo>
                  <a:lnTo>
                    <a:pt x="1108" y="1667"/>
                  </a:lnTo>
                  <a:lnTo>
                    <a:pt x="1145" y="1667"/>
                  </a:lnTo>
                  <a:lnTo>
                    <a:pt x="1145" y="1675"/>
                  </a:lnTo>
                  <a:lnTo>
                    <a:pt x="1173" y="1675"/>
                  </a:lnTo>
                  <a:lnTo>
                    <a:pt x="1173" y="1684"/>
                  </a:lnTo>
                  <a:lnTo>
                    <a:pt x="1209" y="1684"/>
                  </a:lnTo>
                  <a:lnTo>
                    <a:pt x="1209" y="1698"/>
                  </a:lnTo>
                  <a:lnTo>
                    <a:pt x="1260" y="1698"/>
                  </a:lnTo>
                  <a:lnTo>
                    <a:pt x="1260" y="1704"/>
                  </a:lnTo>
                  <a:lnTo>
                    <a:pt x="1291" y="1704"/>
                  </a:lnTo>
                  <a:lnTo>
                    <a:pt x="1291" y="1712"/>
                  </a:lnTo>
                  <a:lnTo>
                    <a:pt x="1326" y="1712"/>
                  </a:lnTo>
                  <a:lnTo>
                    <a:pt x="1326" y="1720"/>
                  </a:lnTo>
                  <a:lnTo>
                    <a:pt x="1363" y="1720"/>
                  </a:lnTo>
                  <a:lnTo>
                    <a:pt x="1363" y="1735"/>
                  </a:lnTo>
                  <a:lnTo>
                    <a:pt x="1406" y="1735"/>
                  </a:lnTo>
                  <a:lnTo>
                    <a:pt x="1406" y="1741"/>
                  </a:lnTo>
                  <a:lnTo>
                    <a:pt x="1442" y="1741"/>
                  </a:lnTo>
                  <a:lnTo>
                    <a:pt x="1442" y="1757"/>
                  </a:lnTo>
                  <a:lnTo>
                    <a:pt x="1515" y="1757"/>
                  </a:lnTo>
                  <a:lnTo>
                    <a:pt x="1515" y="1763"/>
                  </a:lnTo>
                  <a:lnTo>
                    <a:pt x="1559" y="1763"/>
                  </a:lnTo>
                  <a:lnTo>
                    <a:pt x="1559" y="1772"/>
                  </a:lnTo>
                  <a:lnTo>
                    <a:pt x="1596" y="1772"/>
                  </a:lnTo>
                  <a:lnTo>
                    <a:pt x="1596" y="1786"/>
                  </a:lnTo>
                  <a:lnTo>
                    <a:pt x="1633" y="1786"/>
                  </a:lnTo>
                  <a:lnTo>
                    <a:pt x="1633" y="1794"/>
                  </a:lnTo>
                  <a:lnTo>
                    <a:pt x="1674" y="1794"/>
                  </a:lnTo>
                  <a:lnTo>
                    <a:pt x="1674" y="1800"/>
                  </a:lnTo>
                  <a:lnTo>
                    <a:pt x="1711" y="1800"/>
                  </a:lnTo>
                  <a:lnTo>
                    <a:pt x="1711" y="1814"/>
                  </a:lnTo>
                  <a:lnTo>
                    <a:pt x="1748" y="1814"/>
                  </a:lnTo>
                  <a:lnTo>
                    <a:pt x="1748" y="1823"/>
                  </a:lnTo>
                  <a:lnTo>
                    <a:pt x="1792" y="1823"/>
                  </a:lnTo>
                  <a:lnTo>
                    <a:pt x="1792" y="1829"/>
                  </a:lnTo>
                  <a:lnTo>
                    <a:pt x="1829" y="1829"/>
                  </a:lnTo>
                  <a:lnTo>
                    <a:pt x="1829" y="1845"/>
                  </a:lnTo>
                  <a:lnTo>
                    <a:pt x="1857" y="1845"/>
                  </a:lnTo>
                  <a:lnTo>
                    <a:pt x="1857" y="1851"/>
                  </a:lnTo>
                  <a:lnTo>
                    <a:pt x="1909" y="1851"/>
                  </a:lnTo>
                  <a:lnTo>
                    <a:pt x="1909" y="1845"/>
                  </a:lnTo>
                  <a:lnTo>
                    <a:pt x="1916" y="1845"/>
                  </a:lnTo>
                  <a:lnTo>
                    <a:pt x="1916" y="1800"/>
                  </a:lnTo>
                  <a:lnTo>
                    <a:pt x="1924" y="1800"/>
                  </a:lnTo>
                  <a:lnTo>
                    <a:pt x="1924" y="1772"/>
                  </a:lnTo>
                  <a:lnTo>
                    <a:pt x="1929" y="1772"/>
                  </a:lnTo>
                  <a:lnTo>
                    <a:pt x="1929" y="1757"/>
                  </a:lnTo>
                  <a:lnTo>
                    <a:pt x="1946" y="1757"/>
                  </a:lnTo>
                  <a:lnTo>
                    <a:pt x="1946" y="1712"/>
                  </a:lnTo>
                  <a:lnTo>
                    <a:pt x="1952" y="1712"/>
                  </a:lnTo>
                  <a:lnTo>
                    <a:pt x="1952" y="1684"/>
                  </a:lnTo>
                  <a:lnTo>
                    <a:pt x="1966" y="1684"/>
                  </a:lnTo>
                  <a:lnTo>
                    <a:pt x="1966" y="1667"/>
                  </a:lnTo>
                  <a:lnTo>
                    <a:pt x="1974" y="1667"/>
                  </a:lnTo>
                  <a:lnTo>
                    <a:pt x="1974" y="1638"/>
                  </a:lnTo>
                  <a:lnTo>
                    <a:pt x="1983" y="1638"/>
                  </a:lnTo>
                  <a:lnTo>
                    <a:pt x="1983" y="1624"/>
                  </a:lnTo>
                  <a:lnTo>
                    <a:pt x="1988" y="1624"/>
                  </a:lnTo>
                  <a:lnTo>
                    <a:pt x="1988" y="1587"/>
                  </a:lnTo>
                  <a:lnTo>
                    <a:pt x="2003" y="1587"/>
                  </a:lnTo>
                  <a:lnTo>
                    <a:pt x="2003" y="1565"/>
                  </a:lnTo>
                  <a:lnTo>
                    <a:pt x="2011" y="1565"/>
                  </a:lnTo>
                  <a:lnTo>
                    <a:pt x="2011" y="1536"/>
                  </a:lnTo>
                  <a:lnTo>
                    <a:pt x="2025" y="1536"/>
                  </a:lnTo>
                  <a:lnTo>
                    <a:pt x="2025" y="1482"/>
                  </a:lnTo>
                  <a:lnTo>
                    <a:pt x="2039" y="1482"/>
                  </a:lnTo>
                  <a:lnTo>
                    <a:pt x="2039" y="1468"/>
                  </a:lnTo>
                  <a:lnTo>
                    <a:pt x="2047" y="1468"/>
                  </a:lnTo>
                  <a:lnTo>
                    <a:pt x="2047" y="1440"/>
                  </a:lnTo>
                  <a:lnTo>
                    <a:pt x="2055" y="1440"/>
                  </a:lnTo>
                  <a:lnTo>
                    <a:pt x="2055" y="1425"/>
                  </a:lnTo>
                  <a:lnTo>
                    <a:pt x="2061" y="1425"/>
                  </a:lnTo>
                  <a:lnTo>
                    <a:pt x="2061" y="1403"/>
                  </a:lnTo>
                  <a:lnTo>
                    <a:pt x="2075" y="1403"/>
                  </a:lnTo>
                  <a:lnTo>
                    <a:pt x="2075" y="1380"/>
                  </a:lnTo>
                  <a:lnTo>
                    <a:pt x="2084" y="1380"/>
                  </a:lnTo>
                  <a:lnTo>
                    <a:pt x="2084" y="1357"/>
                  </a:lnTo>
                  <a:lnTo>
                    <a:pt x="2090" y="1357"/>
                  </a:lnTo>
                  <a:lnTo>
                    <a:pt x="2090" y="1321"/>
                  </a:lnTo>
                  <a:lnTo>
                    <a:pt x="2106" y="1321"/>
                  </a:lnTo>
                  <a:lnTo>
                    <a:pt x="2106" y="1297"/>
                  </a:lnTo>
                  <a:lnTo>
                    <a:pt x="2112" y="1297"/>
                  </a:lnTo>
                  <a:lnTo>
                    <a:pt x="2112" y="1261"/>
                  </a:lnTo>
                  <a:lnTo>
                    <a:pt x="2120" y="1261"/>
                  </a:lnTo>
                  <a:lnTo>
                    <a:pt x="2120" y="1240"/>
                  </a:lnTo>
                  <a:lnTo>
                    <a:pt x="2127" y="1240"/>
                  </a:lnTo>
                  <a:lnTo>
                    <a:pt x="2127" y="435"/>
                  </a:lnTo>
                  <a:lnTo>
                    <a:pt x="2106" y="435"/>
                  </a:lnTo>
                  <a:lnTo>
                    <a:pt x="2106" y="421"/>
                  </a:lnTo>
                  <a:lnTo>
                    <a:pt x="2061" y="421"/>
                  </a:lnTo>
                  <a:lnTo>
                    <a:pt x="2061" y="413"/>
                  </a:lnTo>
                  <a:lnTo>
                    <a:pt x="2025" y="413"/>
                  </a:lnTo>
                  <a:lnTo>
                    <a:pt x="2025" y="406"/>
                  </a:lnTo>
                  <a:lnTo>
                    <a:pt x="1983" y="406"/>
                  </a:lnTo>
                  <a:lnTo>
                    <a:pt x="1983" y="391"/>
                  </a:lnTo>
                  <a:lnTo>
                    <a:pt x="1946" y="391"/>
                  </a:lnTo>
                  <a:lnTo>
                    <a:pt x="1946" y="384"/>
                  </a:lnTo>
                  <a:lnTo>
                    <a:pt x="1909" y="384"/>
                  </a:lnTo>
                  <a:lnTo>
                    <a:pt x="1909" y="375"/>
                  </a:lnTo>
                  <a:lnTo>
                    <a:pt x="1857" y="375"/>
                  </a:lnTo>
                  <a:lnTo>
                    <a:pt x="1857" y="369"/>
                  </a:lnTo>
                  <a:lnTo>
                    <a:pt x="1829" y="369"/>
                  </a:lnTo>
                  <a:lnTo>
                    <a:pt x="1829" y="355"/>
                  </a:lnTo>
                  <a:lnTo>
                    <a:pt x="1778" y="355"/>
                  </a:lnTo>
                  <a:lnTo>
                    <a:pt x="1778" y="347"/>
                  </a:lnTo>
                  <a:lnTo>
                    <a:pt x="1742" y="347"/>
                  </a:lnTo>
                  <a:lnTo>
                    <a:pt x="1742" y="338"/>
                  </a:lnTo>
                  <a:lnTo>
                    <a:pt x="1696" y="338"/>
                  </a:lnTo>
                  <a:lnTo>
                    <a:pt x="1696" y="332"/>
                  </a:lnTo>
                  <a:lnTo>
                    <a:pt x="1661" y="332"/>
                  </a:lnTo>
                  <a:lnTo>
                    <a:pt x="1661" y="324"/>
                  </a:lnTo>
                  <a:lnTo>
                    <a:pt x="1618" y="324"/>
                  </a:lnTo>
                  <a:lnTo>
                    <a:pt x="1618" y="318"/>
                  </a:lnTo>
                  <a:lnTo>
                    <a:pt x="1581" y="318"/>
                  </a:lnTo>
                  <a:lnTo>
                    <a:pt x="1581" y="310"/>
                  </a:lnTo>
                  <a:lnTo>
                    <a:pt x="1537" y="310"/>
                  </a:lnTo>
                  <a:lnTo>
                    <a:pt x="1537" y="296"/>
                  </a:lnTo>
                  <a:lnTo>
                    <a:pt x="1500" y="296"/>
                  </a:lnTo>
                  <a:lnTo>
                    <a:pt x="1500" y="287"/>
                  </a:lnTo>
                  <a:lnTo>
                    <a:pt x="1456" y="287"/>
                  </a:lnTo>
                  <a:lnTo>
                    <a:pt x="1456" y="272"/>
                  </a:lnTo>
                  <a:lnTo>
                    <a:pt x="1378" y="272"/>
                  </a:lnTo>
                  <a:lnTo>
                    <a:pt x="1378" y="259"/>
                  </a:lnTo>
                  <a:lnTo>
                    <a:pt x="1341" y="259"/>
                  </a:lnTo>
                  <a:lnTo>
                    <a:pt x="1341" y="250"/>
                  </a:lnTo>
                  <a:lnTo>
                    <a:pt x="1304" y="250"/>
                  </a:lnTo>
                  <a:lnTo>
                    <a:pt x="1304" y="236"/>
                  </a:lnTo>
                  <a:lnTo>
                    <a:pt x="1260" y="236"/>
                  </a:lnTo>
                  <a:lnTo>
                    <a:pt x="1260" y="228"/>
                  </a:lnTo>
                  <a:lnTo>
                    <a:pt x="1223" y="228"/>
                  </a:lnTo>
                  <a:lnTo>
                    <a:pt x="1223" y="222"/>
                  </a:lnTo>
                  <a:lnTo>
                    <a:pt x="1173" y="222"/>
                  </a:lnTo>
                  <a:lnTo>
                    <a:pt x="1173" y="213"/>
                  </a:lnTo>
                  <a:lnTo>
                    <a:pt x="1145" y="213"/>
                  </a:lnTo>
                  <a:lnTo>
                    <a:pt x="1145" y="208"/>
                  </a:lnTo>
                  <a:lnTo>
                    <a:pt x="1091" y="208"/>
                  </a:lnTo>
                  <a:lnTo>
                    <a:pt x="1091" y="199"/>
                  </a:lnTo>
                  <a:lnTo>
                    <a:pt x="1056" y="199"/>
                  </a:lnTo>
                  <a:lnTo>
                    <a:pt x="1056" y="184"/>
                  </a:lnTo>
                  <a:lnTo>
                    <a:pt x="1013" y="184"/>
                  </a:lnTo>
                  <a:lnTo>
                    <a:pt x="1013" y="177"/>
                  </a:lnTo>
                  <a:lnTo>
                    <a:pt x="976" y="177"/>
                  </a:lnTo>
                  <a:lnTo>
                    <a:pt x="976" y="171"/>
                  </a:lnTo>
                  <a:lnTo>
                    <a:pt x="932" y="171"/>
                  </a:lnTo>
                  <a:lnTo>
                    <a:pt x="932" y="154"/>
                  </a:lnTo>
                  <a:lnTo>
                    <a:pt x="895" y="154"/>
                  </a:lnTo>
                  <a:lnTo>
                    <a:pt x="895" y="148"/>
                  </a:lnTo>
                  <a:lnTo>
                    <a:pt x="853" y="148"/>
                  </a:lnTo>
                  <a:lnTo>
                    <a:pt x="853" y="140"/>
                  </a:lnTo>
                  <a:lnTo>
                    <a:pt x="816" y="140"/>
                  </a:lnTo>
                  <a:lnTo>
                    <a:pt x="816" y="133"/>
                  </a:lnTo>
                  <a:lnTo>
                    <a:pt x="771" y="133"/>
                  </a:lnTo>
                  <a:lnTo>
                    <a:pt x="771" y="118"/>
                  </a:lnTo>
                  <a:lnTo>
                    <a:pt x="736" y="118"/>
                  </a:lnTo>
                  <a:lnTo>
                    <a:pt x="736" y="111"/>
                  </a:lnTo>
                  <a:lnTo>
                    <a:pt x="656" y="111"/>
                  </a:lnTo>
                  <a:lnTo>
                    <a:pt x="656" y="96"/>
                  </a:lnTo>
                  <a:lnTo>
                    <a:pt x="604" y="96"/>
                  </a:lnTo>
                  <a:lnTo>
                    <a:pt x="604" y="89"/>
                  </a:lnTo>
                  <a:lnTo>
                    <a:pt x="575" y="89"/>
                  </a:lnTo>
                  <a:lnTo>
                    <a:pt x="575" y="80"/>
                  </a:lnTo>
                  <a:lnTo>
                    <a:pt x="525" y="80"/>
                  </a:lnTo>
                  <a:lnTo>
                    <a:pt x="525" y="66"/>
                  </a:lnTo>
                  <a:lnTo>
                    <a:pt x="494" y="66"/>
                  </a:lnTo>
                  <a:lnTo>
                    <a:pt x="494" y="59"/>
                  </a:lnTo>
                  <a:lnTo>
                    <a:pt x="444" y="59"/>
                  </a:lnTo>
                  <a:lnTo>
                    <a:pt x="444" y="52"/>
                  </a:lnTo>
                  <a:lnTo>
                    <a:pt x="407" y="52"/>
                  </a:lnTo>
                  <a:lnTo>
                    <a:pt x="407" y="37"/>
                  </a:lnTo>
                  <a:lnTo>
                    <a:pt x="364" y="37"/>
                  </a:lnTo>
                  <a:lnTo>
                    <a:pt x="364" y="28"/>
                  </a:lnTo>
                  <a:lnTo>
                    <a:pt x="329" y="28"/>
                  </a:lnTo>
                  <a:lnTo>
                    <a:pt x="329" y="23"/>
                  </a:lnTo>
                  <a:lnTo>
                    <a:pt x="292" y="23"/>
                  </a:lnTo>
                  <a:lnTo>
                    <a:pt x="292" y="15"/>
                  </a:lnTo>
                  <a:lnTo>
                    <a:pt x="247" y="15"/>
                  </a:lnTo>
                  <a:lnTo>
                    <a:pt x="247" y="0"/>
                  </a:lnTo>
                  <a:lnTo>
                    <a:pt x="211" y="0"/>
                  </a:lnTo>
                  <a:close/>
                </a:path>
              </a:pathLst>
            </a:custGeom>
            <a:solidFill>
              <a:srgbClr val="0202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49" name="Freeform 782"/>
            <p:cNvSpPr>
              <a:spLocks/>
            </p:cNvSpPr>
            <p:nvPr/>
          </p:nvSpPr>
          <p:spPr bwMode="auto">
            <a:xfrm>
              <a:off x="3919" y="1907"/>
              <a:ext cx="199" cy="142"/>
            </a:xfrm>
            <a:custGeom>
              <a:avLst/>
              <a:gdLst>
                <a:gd name="T0" fmla="*/ 0 w 1988"/>
                <a:gd name="T1" fmla="*/ 0 h 1851"/>
                <a:gd name="T2" fmla="*/ 0 w 1988"/>
                <a:gd name="T3" fmla="*/ 0 h 1851"/>
                <a:gd name="T4" fmla="*/ 0 w 1988"/>
                <a:gd name="T5" fmla="*/ 0 h 1851"/>
                <a:gd name="T6" fmla="*/ 0 w 1988"/>
                <a:gd name="T7" fmla="*/ 0 h 1851"/>
                <a:gd name="T8" fmla="*/ 0 w 1988"/>
                <a:gd name="T9" fmla="*/ 0 h 1851"/>
                <a:gd name="T10" fmla="*/ 0 w 1988"/>
                <a:gd name="T11" fmla="*/ 0 h 1851"/>
                <a:gd name="T12" fmla="*/ 0 w 1988"/>
                <a:gd name="T13" fmla="*/ 0 h 1851"/>
                <a:gd name="T14" fmla="*/ 0 w 1988"/>
                <a:gd name="T15" fmla="*/ 0 h 1851"/>
                <a:gd name="T16" fmla="*/ 0 w 1988"/>
                <a:gd name="T17" fmla="*/ 0 h 1851"/>
                <a:gd name="T18" fmla="*/ 0 w 1988"/>
                <a:gd name="T19" fmla="*/ 0 h 1851"/>
                <a:gd name="T20" fmla="*/ 0 w 1988"/>
                <a:gd name="T21" fmla="*/ 0 h 1851"/>
                <a:gd name="T22" fmla="*/ 0 w 1988"/>
                <a:gd name="T23" fmla="*/ 0 h 1851"/>
                <a:gd name="T24" fmla="*/ 0 w 1988"/>
                <a:gd name="T25" fmla="*/ 0 h 1851"/>
                <a:gd name="T26" fmla="*/ 0 w 1988"/>
                <a:gd name="T27" fmla="*/ 0 h 1851"/>
                <a:gd name="T28" fmla="*/ 0 w 1988"/>
                <a:gd name="T29" fmla="*/ 0 h 1851"/>
                <a:gd name="T30" fmla="*/ 0 w 1988"/>
                <a:gd name="T31" fmla="*/ 0 h 1851"/>
                <a:gd name="T32" fmla="*/ 0 w 1988"/>
                <a:gd name="T33" fmla="*/ 0 h 1851"/>
                <a:gd name="T34" fmla="*/ 0 w 1988"/>
                <a:gd name="T35" fmla="*/ 0 h 1851"/>
                <a:gd name="T36" fmla="*/ 0 w 1988"/>
                <a:gd name="T37" fmla="*/ 0 h 1851"/>
                <a:gd name="T38" fmla="*/ 0 w 1988"/>
                <a:gd name="T39" fmla="*/ 0 h 1851"/>
                <a:gd name="T40" fmla="*/ 0 w 1988"/>
                <a:gd name="T41" fmla="*/ 0 h 1851"/>
                <a:gd name="T42" fmla="*/ 0 w 1988"/>
                <a:gd name="T43" fmla="*/ 0 h 1851"/>
                <a:gd name="T44" fmla="*/ 0 w 1988"/>
                <a:gd name="T45" fmla="*/ 0 h 1851"/>
                <a:gd name="T46" fmla="*/ 0 w 1988"/>
                <a:gd name="T47" fmla="*/ 0 h 1851"/>
                <a:gd name="T48" fmla="*/ 0 w 1988"/>
                <a:gd name="T49" fmla="*/ 0 h 1851"/>
                <a:gd name="T50" fmla="*/ 0 w 1988"/>
                <a:gd name="T51" fmla="*/ 0 h 1851"/>
                <a:gd name="T52" fmla="*/ 0 w 1988"/>
                <a:gd name="T53" fmla="*/ 0 h 1851"/>
                <a:gd name="T54" fmla="*/ 0 w 1988"/>
                <a:gd name="T55" fmla="*/ 0 h 1851"/>
                <a:gd name="T56" fmla="*/ 0 w 1988"/>
                <a:gd name="T57" fmla="*/ 0 h 1851"/>
                <a:gd name="T58" fmla="*/ 0 w 1988"/>
                <a:gd name="T59" fmla="*/ 0 h 1851"/>
                <a:gd name="T60" fmla="*/ 0 w 1988"/>
                <a:gd name="T61" fmla="*/ 0 h 1851"/>
                <a:gd name="T62" fmla="*/ 0 w 1988"/>
                <a:gd name="T63" fmla="*/ 0 h 1851"/>
                <a:gd name="T64" fmla="*/ 0 w 1988"/>
                <a:gd name="T65" fmla="*/ 0 h 1851"/>
                <a:gd name="T66" fmla="*/ 0 w 1988"/>
                <a:gd name="T67" fmla="*/ 0 h 1851"/>
                <a:gd name="T68" fmla="*/ 0 w 1988"/>
                <a:gd name="T69" fmla="*/ 0 h 1851"/>
                <a:gd name="T70" fmla="*/ 0 w 1988"/>
                <a:gd name="T71" fmla="*/ 0 h 1851"/>
                <a:gd name="T72" fmla="*/ 0 w 1988"/>
                <a:gd name="T73" fmla="*/ 0 h 1851"/>
                <a:gd name="T74" fmla="*/ 0 w 1988"/>
                <a:gd name="T75" fmla="*/ 0 h 1851"/>
                <a:gd name="T76" fmla="*/ 0 w 1988"/>
                <a:gd name="T77" fmla="*/ 0 h 1851"/>
                <a:gd name="T78" fmla="*/ 0 w 1988"/>
                <a:gd name="T79" fmla="*/ 0 h 1851"/>
                <a:gd name="T80" fmla="*/ 0 w 1988"/>
                <a:gd name="T81" fmla="*/ 0 h 1851"/>
                <a:gd name="T82" fmla="*/ 0 w 1988"/>
                <a:gd name="T83" fmla="*/ 0 h 1851"/>
                <a:gd name="T84" fmla="*/ 0 w 1988"/>
                <a:gd name="T85" fmla="*/ 0 h 1851"/>
                <a:gd name="T86" fmla="*/ 0 w 1988"/>
                <a:gd name="T87" fmla="*/ 0 h 1851"/>
                <a:gd name="T88" fmla="*/ 0 w 1988"/>
                <a:gd name="T89" fmla="*/ 0 h 1851"/>
                <a:gd name="T90" fmla="*/ 0 w 1988"/>
                <a:gd name="T91" fmla="*/ 0 h 1851"/>
                <a:gd name="T92" fmla="*/ 0 w 1988"/>
                <a:gd name="T93" fmla="*/ 0 h 1851"/>
                <a:gd name="T94" fmla="*/ 0 w 1988"/>
                <a:gd name="T95" fmla="*/ 0 h 1851"/>
                <a:gd name="T96" fmla="*/ 0 w 1988"/>
                <a:gd name="T97" fmla="*/ 0 h 1851"/>
                <a:gd name="T98" fmla="*/ 0 w 1988"/>
                <a:gd name="T99" fmla="*/ 0 h 1851"/>
                <a:gd name="T100" fmla="*/ 0 w 1988"/>
                <a:gd name="T101" fmla="*/ 0 h 1851"/>
                <a:gd name="T102" fmla="*/ 0 w 1988"/>
                <a:gd name="T103" fmla="*/ 0 h 1851"/>
                <a:gd name="T104" fmla="*/ 0 w 1988"/>
                <a:gd name="T105" fmla="*/ 0 h 1851"/>
                <a:gd name="T106" fmla="*/ 0 w 1988"/>
                <a:gd name="T107" fmla="*/ 0 h 1851"/>
                <a:gd name="T108" fmla="*/ 0 w 1988"/>
                <a:gd name="T109" fmla="*/ 0 h 1851"/>
                <a:gd name="T110" fmla="*/ 0 w 1988"/>
                <a:gd name="T111" fmla="*/ 0 h 1851"/>
                <a:gd name="T112" fmla="*/ 0 w 1988"/>
                <a:gd name="T113" fmla="*/ 0 h 1851"/>
                <a:gd name="T114" fmla="*/ 0 w 1988"/>
                <a:gd name="T115" fmla="*/ 0 h 1851"/>
                <a:gd name="T116" fmla="*/ 0 w 1988"/>
                <a:gd name="T117" fmla="*/ 0 h 18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88"/>
                <a:gd name="T178" fmla="*/ 0 h 1851"/>
                <a:gd name="T179" fmla="*/ 1988 w 1988"/>
                <a:gd name="T180" fmla="*/ 1851 h 18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88" h="1851">
                  <a:moveTo>
                    <a:pt x="138" y="0"/>
                  </a:moveTo>
                  <a:lnTo>
                    <a:pt x="138" y="28"/>
                  </a:lnTo>
                  <a:lnTo>
                    <a:pt x="130" y="28"/>
                  </a:lnTo>
                  <a:lnTo>
                    <a:pt x="130" y="59"/>
                  </a:lnTo>
                  <a:lnTo>
                    <a:pt x="124" y="59"/>
                  </a:lnTo>
                  <a:lnTo>
                    <a:pt x="124" y="89"/>
                  </a:lnTo>
                  <a:lnTo>
                    <a:pt x="115" y="89"/>
                  </a:lnTo>
                  <a:lnTo>
                    <a:pt x="115" y="111"/>
                  </a:lnTo>
                  <a:lnTo>
                    <a:pt x="102" y="111"/>
                  </a:lnTo>
                  <a:lnTo>
                    <a:pt x="102" y="133"/>
                  </a:lnTo>
                  <a:lnTo>
                    <a:pt x="93" y="133"/>
                  </a:lnTo>
                  <a:lnTo>
                    <a:pt x="93" y="184"/>
                  </a:lnTo>
                  <a:lnTo>
                    <a:pt x="80" y="184"/>
                  </a:lnTo>
                  <a:lnTo>
                    <a:pt x="80" y="208"/>
                  </a:lnTo>
                  <a:lnTo>
                    <a:pt x="73" y="208"/>
                  </a:lnTo>
                  <a:lnTo>
                    <a:pt x="73" y="228"/>
                  </a:lnTo>
                  <a:lnTo>
                    <a:pt x="56" y="228"/>
                  </a:lnTo>
                  <a:lnTo>
                    <a:pt x="56" y="272"/>
                  </a:lnTo>
                  <a:lnTo>
                    <a:pt x="43" y="272"/>
                  </a:lnTo>
                  <a:lnTo>
                    <a:pt x="43" y="310"/>
                  </a:lnTo>
                  <a:lnTo>
                    <a:pt x="37" y="310"/>
                  </a:lnTo>
                  <a:lnTo>
                    <a:pt x="37" y="332"/>
                  </a:lnTo>
                  <a:lnTo>
                    <a:pt x="21" y="332"/>
                  </a:lnTo>
                  <a:lnTo>
                    <a:pt x="21" y="375"/>
                  </a:lnTo>
                  <a:lnTo>
                    <a:pt x="6" y="375"/>
                  </a:lnTo>
                  <a:lnTo>
                    <a:pt x="6" y="406"/>
                  </a:lnTo>
                  <a:lnTo>
                    <a:pt x="0" y="406"/>
                  </a:lnTo>
                  <a:lnTo>
                    <a:pt x="0" y="1417"/>
                  </a:lnTo>
                  <a:lnTo>
                    <a:pt x="6" y="1417"/>
                  </a:lnTo>
                  <a:lnTo>
                    <a:pt x="6" y="1425"/>
                  </a:lnTo>
                  <a:lnTo>
                    <a:pt x="43" y="1425"/>
                  </a:lnTo>
                  <a:lnTo>
                    <a:pt x="43" y="1431"/>
                  </a:lnTo>
                  <a:lnTo>
                    <a:pt x="80" y="1431"/>
                  </a:lnTo>
                  <a:lnTo>
                    <a:pt x="80" y="1440"/>
                  </a:lnTo>
                  <a:lnTo>
                    <a:pt x="115" y="1440"/>
                  </a:lnTo>
                  <a:lnTo>
                    <a:pt x="115" y="1446"/>
                  </a:lnTo>
                  <a:lnTo>
                    <a:pt x="152" y="1446"/>
                  </a:lnTo>
                  <a:lnTo>
                    <a:pt x="152" y="1462"/>
                  </a:lnTo>
                  <a:lnTo>
                    <a:pt x="197" y="1462"/>
                  </a:lnTo>
                  <a:lnTo>
                    <a:pt x="197" y="1468"/>
                  </a:lnTo>
                  <a:lnTo>
                    <a:pt x="233" y="1468"/>
                  </a:lnTo>
                  <a:lnTo>
                    <a:pt x="233" y="1477"/>
                  </a:lnTo>
                  <a:lnTo>
                    <a:pt x="269" y="1477"/>
                  </a:lnTo>
                  <a:lnTo>
                    <a:pt x="269" y="1482"/>
                  </a:lnTo>
                  <a:lnTo>
                    <a:pt x="306" y="1482"/>
                  </a:lnTo>
                  <a:lnTo>
                    <a:pt x="306" y="1499"/>
                  </a:lnTo>
                  <a:lnTo>
                    <a:pt x="348" y="1499"/>
                  </a:lnTo>
                  <a:lnTo>
                    <a:pt x="348" y="1505"/>
                  </a:lnTo>
                  <a:lnTo>
                    <a:pt x="385" y="1505"/>
                  </a:lnTo>
                  <a:lnTo>
                    <a:pt x="385" y="1513"/>
                  </a:lnTo>
                  <a:lnTo>
                    <a:pt x="421" y="1513"/>
                  </a:lnTo>
                  <a:lnTo>
                    <a:pt x="421" y="1519"/>
                  </a:lnTo>
                  <a:lnTo>
                    <a:pt x="452" y="1519"/>
                  </a:lnTo>
                  <a:lnTo>
                    <a:pt x="452" y="1536"/>
                  </a:lnTo>
                  <a:lnTo>
                    <a:pt x="531" y="1536"/>
                  </a:lnTo>
                  <a:lnTo>
                    <a:pt x="531" y="1550"/>
                  </a:lnTo>
                  <a:lnTo>
                    <a:pt x="567" y="1550"/>
                  </a:lnTo>
                  <a:lnTo>
                    <a:pt x="567" y="1556"/>
                  </a:lnTo>
                  <a:lnTo>
                    <a:pt x="604" y="1556"/>
                  </a:lnTo>
                  <a:lnTo>
                    <a:pt x="604" y="1565"/>
                  </a:lnTo>
                  <a:lnTo>
                    <a:pt x="648" y="1565"/>
                  </a:lnTo>
                  <a:lnTo>
                    <a:pt x="648" y="1579"/>
                  </a:lnTo>
                  <a:lnTo>
                    <a:pt x="693" y="1579"/>
                  </a:lnTo>
                  <a:lnTo>
                    <a:pt x="693" y="1587"/>
                  </a:lnTo>
                  <a:lnTo>
                    <a:pt x="729" y="1587"/>
                  </a:lnTo>
                  <a:lnTo>
                    <a:pt x="729" y="1594"/>
                  </a:lnTo>
                  <a:lnTo>
                    <a:pt x="766" y="1594"/>
                  </a:lnTo>
                  <a:lnTo>
                    <a:pt x="766" y="1601"/>
                  </a:lnTo>
                  <a:lnTo>
                    <a:pt x="802" y="1601"/>
                  </a:lnTo>
                  <a:lnTo>
                    <a:pt x="802" y="1616"/>
                  </a:lnTo>
                  <a:lnTo>
                    <a:pt x="844" y="1616"/>
                  </a:lnTo>
                  <a:lnTo>
                    <a:pt x="844" y="1624"/>
                  </a:lnTo>
                  <a:lnTo>
                    <a:pt x="881" y="1624"/>
                  </a:lnTo>
                  <a:lnTo>
                    <a:pt x="881" y="1638"/>
                  </a:lnTo>
                  <a:lnTo>
                    <a:pt x="954" y="1638"/>
                  </a:lnTo>
                  <a:lnTo>
                    <a:pt x="954" y="1647"/>
                  </a:lnTo>
                  <a:lnTo>
                    <a:pt x="983" y="1647"/>
                  </a:lnTo>
                  <a:lnTo>
                    <a:pt x="983" y="1653"/>
                  </a:lnTo>
                  <a:lnTo>
                    <a:pt x="1035" y="1653"/>
                  </a:lnTo>
                  <a:lnTo>
                    <a:pt x="1035" y="1667"/>
                  </a:lnTo>
                  <a:lnTo>
                    <a:pt x="1072" y="1667"/>
                  </a:lnTo>
                  <a:lnTo>
                    <a:pt x="1072" y="1675"/>
                  </a:lnTo>
                  <a:lnTo>
                    <a:pt x="1100" y="1675"/>
                  </a:lnTo>
                  <a:lnTo>
                    <a:pt x="1100" y="1684"/>
                  </a:lnTo>
                  <a:lnTo>
                    <a:pt x="1136" y="1684"/>
                  </a:lnTo>
                  <a:lnTo>
                    <a:pt x="1136" y="1698"/>
                  </a:lnTo>
                  <a:lnTo>
                    <a:pt x="1187" y="1698"/>
                  </a:lnTo>
                  <a:lnTo>
                    <a:pt x="1187" y="1704"/>
                  </a:lnTo>
                  <a:lnTo>
                    <a:pt x="1218" y="1704"/>
                  </a:lnTo>
                  <a:lnTo>
                    <a:pt x="1218" y="1712"/>
                  </a:lnTo>
                  <a:lnTo>
                    <a:pt x="1253" y="1712"/>
                  </a:lnTo>
                  <a:lnTo>
                    <a:pt x="1253" y="1720"/>
                  </a:lnTo>
                  <a:lnTo>
                    <a:pt x="1290" y="1720"/>
                  </a:lnTo>
                  <a:lnTo>
                    <a:pt x="1290" y="1735"/>
                  </a:lnTo>
                  <a:lnTo>
                    <a:pt x="1333" y="1735"/>
                  </a:lnTo>
                  <a:lnTo>
                    <a:pt x="1333" y="1741"/>
                  </a:lnTo>
                  <a:lnTo>
                    <a:pt x="1369" y="1741"/>
                  </a:lnTo>
                  <a:lnTo>
                    <a:pt x="1369" y="1757"/>
                  </a:lnTo>
                  <a:lnTo>
                    <a:pt x="1442" y="1757"/>
                  </a:lnTo>
                  <a:lnTo>
                    <a:pt x="1442" y="1763"/>
                  </a:lnTo>
                  <a:lnTo>
                    <a:pt x="1486" y="1763"/>
                  </a:lnTo>
                  <a:lnTo>
                    <a:pt x="1486" y="1772"/>
                  </a:lnTo>
                  <a:lnTo>
                    <a:pt x="1523" y="1772"/>
                  </a:lnTo>
                  <a:lnTo>
                    <a:pt x="1523" y="1786"/>
                  </a:lnTo>
                  <a:lnTo>
                    <a:pt x="1560" y="1786"/>
                  </a:lnTo>
                  <a:lnTo>
                    <a:pt x="1560" y="1794"/>
                  </a:lnTo>
                  <a:lnTo>
                    <a:pt x="1601" y="1794"/>
                  </a:lnTo>
                  <a:lnTo>
                    <a:pt x="1601" y="1800"/>
                  </a:lnTo>
                  <a:lnTo>
                    <a:pt x="1638" y="1800"/>
                  </a:lnTo>
                  <a:lnTo>
                    <a:pt x="1638" y="1814"/>
                  </a:lnTo>
                  <a:lnTo>
                    <a:pt x="1675" y="1814"/>
                  </a:lnTo>
                  <a:lnTo>
                    <a:pt x="1675" y="1823"/>
                  </a:lnTo>
                  <a:lnTo>
                    <a:pt x="1719" y="1823"/>
                  </a:lnTo>
                  <a:lnTo>
                    <a:pt x="1719" y="1829"/>
                  </a:lnTo>
                  <a:lnTo>
                    <a:pt x="1756" y="1829"/>
                  </a:lnTo>
                  <a:lnTo>
                    <a:pt x="1756" y="1845"/>
                  </a:lnTo>
                  <a:lnTo>
                    <a:pt x="1784" y="1845"/>
                  </a:lnTo>
                  <a:lnTo>
                    <a:pt x="1784" y="1851"/>
                  </a:lnTo>
                  <a:lnTo>
                    <a:pt x="1836" y="1851"/>
                  </a:lnTo>
                  <a:lnTo>
                    <a:pt x="1836" y="1845"/>
                  </a:lnTo>
                  <a:lnTo>
                    <a:pt x="1843" y="1845"/>
                  </a:lnTo>
                  <a:lnTo>
                    <a:pt x="1843" y="1800"/>
                  </a:lnTo>
                  <a:lnTo>
                    <a:pt x="1851" y="1800"/>
                  </a:lnTo>
                  <a:lnTo>
                    <a:pt x="1851" y="1772"/>
                  </a:lnTo>
                  <a:lnTo>
                    <a:pt x="1856" y="1772"/>
                  </a:lnTo>
                  <a:lnTo>
                    <a:pt x="1856" y="1757"/>
                  </a:lnTo>
                  <a:lnTo>
                    <a:pt x="1873" y="1757"/>
                  </a:lnTo>
                  <a:lnTo>
                    <a:pt x="1873" y="1712"/>
                  </a:lnTo>
                  <a:lnTo>
                    <a:pt x="1879" y="1712"/>
                  </a:lnTo>
                  <a:lnTo>
                    <a:pt x="1879" y="1684"/>
                  </a:lnTo>
                  <a:lnTo>
                    <a:pt x="1893" y="1684"/>
                  </a:lnTo>
                  <a:lnTo>
                    <a:pt x="1893" y="1667"/>
                  </a:lnTo>
                  <a:lnTo>
                    <a:pt x="1901" y="1667"/>
                  </a:lnTo>
                  <a:lnTo>
                    <a:pt x="1901" y="1638"/>
                  </a:lnTo>
                  <a:lnTo>
                    <a:pt x="1910" y="1638"/>
                  </a:lnTo>
                  <a:lnTo>
                    <a:pt x="1910" y="1624"/>
                  </a:lnTo>
                  <a:lnTo>
                    <a:pt x="1915" y="1624"/>
                  </a:lnTo>
                  <a:lnTo>
                    <a:pt x="1915" y="1587"/>
                  </a:lnTo>
                  <a:lnTo>
                    <a:pt x="1930" y="1587"/>
                  </a:lnTo>
                  <a:lnTo>
                    <a:pt x="1930" y="1565"/>
                  </a:lnTo>
                  <a:lnTo>
                    <a:pt x="1938" y="1565"/>
                  </a:lnTo>
                  <a:lnTo>
                    <a:pt x="1938" y="1536"/>
                  </a:lnTo>
                  <a:lnTo>
                    <a:pt x="1952" y="1536"/>
                  </a:lnTo>
                  <a:lnTo>
                    <a:pt x="1952" y="1482"/>
                  </a:lnTo>
                  <a:lnTo>
                    <a:pt x="1966" y="1482"/>
                  </a:lnTo>
                  <a:lnTo>
                    <a:pt x="1966" y="1468"/>
                  </a:lnTo>
                  <a:lnTo>
                    <a:pt x="1974" y="1468"/>
                  </a:lnTo>
                  <a:lnTo>
                    <a:pt x="1974" y="1440"/>
                  </a:lnTo>
                  <a:lnTo>
                    <a:pt x="1982" y="1440"/>
                  </a:lnTo>
                  <a:lnTo>
                    <a:pt x="1982" y="1425"/>
                  </a:lnTo>
                  <a:lnTo>
                    <a:pt x="1988" y="1425"/>
                  </a:lnTo>
                  <a:lnTo>
                    <a:pt x="1988" y="413"/>
                  </a:lnTo>
                  <a:lnTo>
                    <a:pt x="1952" y="413"/>
                  </a:lnTo>
                  <a:lnTo>
                    <a:pt x="1952" y="406"/>
                  </a:lnTo>
                  <a:lnTo>
                    <a:pt x="1910" y="406"/>
                  </a:lnTo>
                  <a:lnTo>
                    <a:pt x="1910" y="391"/>
                  </a:lnTo>
                  <a:lnTo>
                    <a:pt x="1873" y="391"/>
                  </a:lnTo>
                  <a:lnTo>
                    <a:pt x="1873" y="384"/>
                  </a:lnTo>
                  <a:lnTo>
                    <a:pt x="1836" y="384"/>
                  </a:lnTo>
                  <a:lnTo>
                    <a:pt x="1836" y="375"/>
                  </a:lnTo>
                  <a:lnTo>
                    <a:pt x="1784" y="375"/>
                  </a:lnTo>
                  <a:lnTo>
                    <a:pt x="1784" y="369"/>
                  </a:lnTo>
                  <a:lnTo>
                    <a:pt x="1756" y="369"/>
                  </a:lnTo>
                  <a:lnTo>
                    <a:pt x="1756" y="355"/>
                  </a:lnTo>
                  <a:lnTo>
                    <a:pt x="1705" y="355"/>
                  </a:lnTo>
                  <a:lnTo>
                    <a:pt x="1705" y="347"/>
                  </a:lnTo>
                  <a:lnTo>
                    <a:pt x="1669" y="347"/>
                  </a:lnTo>
                  <a:lnTo>
                    <a:pt x="1669" y="338"/>
                  </a:lnTo>
                  <a:lnTo>
                    <a:pt x="1623" y="338"/>
                  </a:lnTo>
                  <a:lnTo>
                    <a:pt x="1623" y="332"/>
                  </a:lnTo>
                  <a:lnTo>
                    <a:pt x="1588" y="332"/>
                  </a:lnTo>
                  <a:lnTo>
                    <a:pt x="1588" y="324"/>
                  </a:lnTo>
                  <a:lnTo>
                    <a:pt x="1545" y="324"/>
                  </a:lnTo>
                  <a:lnTo>
                    <a:pt x="1545" y="318"/>
                  </a:lnTo>
                  <a:lnTo>
                    <a:pt x="1508" y="318"/>
                  </a:lnTo>
                  <a:lnTo>
                    <a:pt x="1508" y="310"/>
                  </a:lnTo>
                  <a:lnTo>
                    <a:pt x="1464" y="310"/>
                  </a:lnTo>
                  <a:lnTo>
                    <a:pt x="1464" y="296"/>
                  </a:lnTo>
                  <a:lnTo>
                    <a:pt x="1427" y="296"/>
                  </a:lnTo>
                  <a:lnTo>
                    <a:pt x="1427" y="287"/>
                  </a:lnTo>
                  <a:lnTo>
                    <a:pt x="1383" y="287"/>
                  </a:lnTo>
                  <a:lnTo>
                    <a:pt x="1383" y="272"/>
                  </a:lnTo>
                  <a:lnTo>
                    <a:pt x="1305" y="272"/>
                  </a:lnTo>
                  <a:lnTo>
                    <a:pt x="1305" y="259"/>
                  </a:lnTo>
                  <a:lnTo>
                    <a:pt x="1268" y="259"/>
                  </a:lnTo>
                  <a:lnTo>
                    <a:pt x="1268" y="250"/>
                  </a:lnTo>
                  <a:lnTo>
                    <a:pt x="1231" y="250"/>
                  </a:lnTo>
                  <a:lnTo>
                    <a:pt x="1231" y="236"/>
                  </a:lnTo>
                  <a:lnTo>
                    <a:pt x="1187" y="236"/>
                  </a:lnTo>
                  <a:lnTo>
                    <a:pt x="1187" y="228"/>
                  </a:lnTo>
                  <a:lnTo>
                    <a:pt x="1150" y="228"/>
                  </a:lnTo>
                  <a:lnTo>
                    <a:pt x="1150" y="222"/>
                  </a:lnTo>
                  <a:lnTo>
                    <a:pt x="1100" y="222"/>
                  </a:lnTo>
                  <a:lnTo>
                    <a:pt x="1100" y="213"/>
                  </a:lnTo>
                  <a:lnTo>
                    <a:pt x="1072" y="213"/>
                  </a:lnTo>
                  <a:lnTo>
                    <a:pt x="1072" y="208"/>
                  </a:lnTo>
                  <a:lnTo>
                    <a:pt x="1018" y="208"/>
                  </a:lnTo>
                  <a:lnTo>
                    <a:pt x="1018" y="199"/>
                  </a:lnTo>
                  <a:lnTo>
                    <a:pt x="983" y="199"/>
                  </a:lnTo>
                  <a:lnTo>
                    <a:pt x="983" y="184"/>
                  </a:lnTo>
                  <a:lnTo>
                    <a:pt x="940" y="184"/>
                  </a:lnTo>
                  <a:lnTo>
                    <a:pt x="940" y="177"/>
                  </a:lnTo>
                  <a:lnTo>
                    <a:pt x="903" y="177"/>
                  </a:lnTo>
                  <a:lnTo>
                    <a:pt x="903" y="171"/>
                  </a:lnTo>
                  <a:lnTo>
                    <a:pt x="859" y="171"/>
                  </a:lnTo>
                  <a:lnTo>
                    <a:pt x="859" y="154"/>
                  </a:lnTo>
                  <a:lnTo>
                    <a:pt x="822" y="154"/>
                  </a:lnTo>
                  <a:lnTo>
                    <a:pt x="822" y="148"/>
                  </a:lnTo>
                  <a:lnTo>
                    <a:pt x="780" y="148"/>
                  </a:lnTo>
                  <a:lnTo>
                    <a:pt x="780" y="140"/>
                  </a:lnTo>
                  <a:lnTo>
                    <a:pt x="743" y="140"/>
                  </a:lnTo>
                  <a:lnTo>
                    <a:pt x="743" y="133"/>
                  </a:lnTo>
                  <a:lnTo>
                    <a:pt x="698" y="133"/>
                  </a:lnTo>
                  <a:lnTo>
                    <a:pt x="698" y="118"/>
                  </a:lnTo>
                  <a:lnTo>
                    <a:pt x="663" y="118"/>
                  </a:lnTo>
                  <a:lnTo>
                    <a:pt x="663" y="111"/>
                  </a:lnTo>
                  <a:lnTo>
                    <a:pt x="583" y="111"/>
                  </a:lnTo>
                  <a:lnTo>
                    <a:pt x="583" y="96"/>
                  </a:lnTo>
                  <a:lnTo>
                    <a:pt x="531" y="96"/>
                  </a:lnTo>
                  <a:lnTo>
                    <a:pt x="531" y="89"/>
                  </a:lnTo>
                  <a:lnTo>
                    <a:pt x="502" y="89"/>
                  </a:lnTo>
                  <a:lnTo>
                    <a:pt x="502" y="80"/>
                  </a:lnTo>
                  <a:lnTo>
                    <a:pt x="452" y="80"/>
                  </a:lnTo>
                  <a:lnTo>
                    <a:pt x="452" y="66"/>
                  </a:lnTo>
                  <a:lnTo>
                    <a:pt x="421" y="66"/>
                  </a:lnTo>
                  <a:lnTo>
                    <a:pt x="421" y="59"/>
                  </a:lnTo>
                  <a:lnTo>
                    <a:pt x="371" y="59"/>
                  </a:lnTo>
                  <a:lnTo>
                    <a:pt x="371" y="52"/>
                  </a:lnTo>
                  <a:lnTo>
                    <a:pt x="334" y="52"/>
                  </a:lnTo>
                  <a:lnTo>
                    <a:pt x="334" y="37"/>
                  </a:lnTo>
                  <a:lnTo>
                    <a:pt x="291" y="37"/>
                  </a:lnTo>
                  <a:lnTo>
                    <a:pt x="291" y="28"/>
                  </a:lnTo>
                  <a:lnTo>
                    <a:pt x="256" y="28"/>
                  </a:lnTo>
                  <a:lnTo>
                    <a:pt x="256" y="23"/>
                  </a:lnTo>
                  <a:lnTo>
                    <a:pt x="219" y="23"/>
                  </a:lnTo>
                  <a:lnTo>
                    <a:pt x="219" y="15"/>
                  </a:lnTo>
                  <a:lnTo>
                    <a:pt x="174" y="15"/>
                  </a:lnTo>
                  <a:lnTo>
                    <a:pt x="174" y="0"/>
                  </a:lnTo>
                  <a:lnTo>
                    <a:pt x="138" y="0"/>
                  </a:lnTo>
                  <a:close/>
                </a:path>
              </a:pathLst>
            </a:custGeom>
            <a:solidFill>
              <a:srgbClr val="0202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50" name="Freeform 783"/>
            <p:cNvSpPr>
              <a:spLocks/>
            </p:cNvSpPr>
            <p:nvPr/>
          </p:nvSpPr>
          <p:spPr bwMode="auto">
            <a:xfrm>
              <a:off x="3925" y="1907"/>
              <a:ext cx="185" cy="142"/>
            </a:xfrm>
            <a:custGeom>
              <a:avLst/>
              <a:gdLst>
                <a:gd name="T0" fmla="*/ 0 w 1859"/>
                <a:gd name="T1" fmla="*/ 0 h 1851"/>
                <a:gd name="T2" fmla="*/ 0 w 1859"/>
                <a:gd name="T3" fmla="*/ 0 h 1851"/>
                <a:gd name="T4" fmla="*/ 0 w 1859"/>
                <a:gd name="T5" fmla="*/ 0 h 1851"/>
                <a:gd name="T6" fmla="*/ 0 w 1859"/>
                <a:gd name="T7" fmla="*/ 0 h 1851"/>
                <a:gd name="T8" fmla="*/ 0 w 1859"/>
                <a:gd name="T9" fmla="*/ 0 h 1851"/>
                <a:gd name="T10" fmla="*/ 0 w 1859"/>
                <a:gd name="T11" fmla="*/ 0 h 1851"/>
                <a:gd name="T12" fmla="*/ 0 w 1859"/>
                <a:gd name="T13" fmla="*/ 0 h 1851"/>
                <a:gd name="T14" fmla="*/ 0 w 1859"/>
                <a:gd name="T15" fmla="*/ 0 h 1851"/>
                <a:gd name="T16" fmla="*/ 0 w 1859"/>
                <a:gd name="T17" fmla="*/ 0 h 1851"/>
                <a:gd name="T18" fmla="*/ 0 w 1859"/>
                <a:gd name="T19" fmla="*/ 0 h 1851"/>
                <a:gd name="T20" fmla="*/ 0 w 1859"/>
                <a:gd name="T21" fmla="*/ 0 h 1851"/>
                <a:gd name="T22" fmla="*/ 0 w 1859"/>
                <a:gd name="T23" fmla="*/ 0 h 1851"/>
                <a:gd name="T24" fmla="*/ 0 w 1859"/>
                <a:gd name="T25" fmla="*/ 0 h 1851"/>
                <a:gd name="T26" fmla="*/ 0 w 1859"/>
                <a:gd name="T27" fmla="*/ 0 h 1851"/>
                <a:gd name="T28" fmla="*/ 0 w 1859"/>
                <a:gd name="T29" fmla="*/ 0 h 1851"/>
                <a:gd name="T30" fmla="*/ 0 w 1859"/>
                <a:gd name="T31" fmla="*/ 0 h 1851"/>
                <a:gd name="T32" fmla="*/ 0 w 1859"/>
                <a:gd name="T33" fmla="*/ 0 h 1851"/>
                <a:gd name="T34" fmla="*/ 0 w 1859"/>
                <a:gd name="T35" fmla="*/ 0 h 1851"/>
                <a:gd name="T36" fmla="*/ 0 w 1859"/>
                <a:gd name="T37" fmla="*/ 0 h 1851"/>
                <a:gd name="T38" fmla="*/ 0 w 1859"/>
                <a:gd name="T39" fmla="*/ 0 h 1851"/>
                <a:gd name="T40" fmla="*/ 0 w 1859"/>
                <a:gd name="T41" fmla="*/ 0 h 1851"/>
                <a:gd name="T42" fmla="*/ 0 w 1859"/>
                <a:gd name="T43" fmla="*/ 0 h 1851"/>
                <a:gd name="T44" fmla="*/ 0 w 1859"/>
                <a:gd name="T45" fmla="*/ 0 h 1851"/>
                <a:gd name="T46" fmla="*/ 0 w 1859"/>
                <a:gd name="T47" fmla="*/ 0 h 1851"/>
                <a:gd name="T48" fmla="*/ 0 w 1859"/>
                <a:gd name="T49" fmla="*/ 0 h 1851"/>
                <a:gd name="T50" fmla="*/ 0 w 1859"/>
                <a:gd name="T51" fmla="*/ 0 h 1851"/>
                <a:gd name="T52" fmla="*/ 0 w 1859"/>
                <a:gd name="T53" fmla="*/ 0 h 1851"/>
                <a:gd name="T54" fmla="*/ 0 w 1859"/>
                <a:gd name="T55" fmla="*/ 0 h 1851"/>
                <a:gd name="T56" fmla="*/ 0 w 1859"/>
                <a:gd name="T57" fmla="*/ 0 h 1851"/>
                <a:gd name="T58" fmla="*/ 0 w 1859"/>
                <a:gd name="T59" fmla="*/ 0 h 1851"/>
                <a:gd name="T60" fmla="*/ 0 w 1859"/>
                <a:gd name="T61" fmla="*/ 0 h 1851"/>
                <a:gd name="T62" fmla="*/ 0 w 1859"/>
                <a:gd name="T63" fmla="*/ 0 h 1851"/>
                <a:gd name="T64" fmla="*/ 0 w 1859"/>
                <a:gd name="T65" fmla="*/ 0 h 1851"/>
                <a:gd name="T66" fmla="*/ 0 w 1859"/>
                <a:gd name="T67" fmla="*/ 0 h 1851"/>
                <a:gd name="T68" fmla="*/ 0 w 1859"/>
                <a:gd name="T69" fmla="*/ 0 h 1851"/>
                <a:gd name="T70" fmla="*/ 0 w 1859"/>
                <a:gd name="T71" fmla="*/ 0 h 1851"/>
                <a:gd name="T72" fmla="*/ 0 w 1859"/>
                <a:gd name="T73" fmla="*/ 0 h 1851"/>
                <a:gd name="T74" fmla="*/ 0 w 1859"/>
                <a:gd name="T75" fmla="*/ 0 h 1851"/>
                <a:gd name="T76" fmla="*/ 0 w 1859"/>
                <a:gd name="T77" fmla="*/ 0 h 1851"/>
                <a:gd name="T78" fmla="*/ 0 w 1859"/>
                <a:gd name="T79" fmla="*/ 0 h 1851"/>
                <a:gd name="T80" fmla="*/ 0 w 1859"/>
                <a:gd name="T81" fmla="*/ 0 h 1851"/>
                <a:gd name="T82" fmla="*/ 0 w 1859"/>
                <a:gd name="T83" fmla="*/ 0 h 1851"/>
                <a:gd name="T84" fmla="*/ 0 w 1859"/>
                <a:gd name="T85" fmla="*/ 0 h 1851"/>
                <a:gd name="T86" fmla="*/ 0 w 1859"/>
                <a:gd name="T87" fmla="*/ 0 h 1851"/>
                <a:gd name="T88" fmla="*/ 0 w 1859"/>
                <a:gd name="T89" fmla="*/ 0 h 1851"/>
                <a:gd name="T90" fmla="*/ 0 w 1859"/>
                <a:gd name="T91" fmla="*/ 0 h 1851"/>
                <a:gd name="T92" fmla="*/ 0 w 1859"/>
                <a:gd name="T93" fmla="*/ 0 h 1851"/>
                <a:gd name="T94" fmla="*/ 0 w 1859"/>
                <a:gd name="T95" fmla="*/ 0 h 1851"/>
                <a:gd name="T96" fmla="*/ 0 w 1859"/>
                <a:gd name="T97" fmla="*/ 0 h 1851"/>
                <a:gd name="T98" fmla="*/ 0 w 1859"/>
                <a:gd name="T99" fmla="*/ 0 h 1851"/>
                <a:gd name="T100" fmla="*/ 0 w 1859"/>
                <a:gd name="T101" fmla="*/ 0 h 1851"/>
                <a:gd name="T102" fmla="*/ 0 w 1859"/>
                <a:gd name="T103" fmla="*/ 0 h 18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59"/>
                <a:gd name="T157" fmla="*/ 0 h 1851"/>
                <a:gd name="T158" fmla="*/ 1859 w 1859"/>
                <a:gd name="T159" fmla="*/ 1851 h 18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59" h="1851">
                  <a:moveTo>
                    <a:pt x="82" y="0"/>
                  </a:moveTo>
                  <a:lnTo>
                    <a:pt x="82" y="28"/>
                  </a:lnTo>
                  <a:lnTo>
                    <a:pt x="74" y="28"/>
                  </a:lnTo>
                  <a:lnTo>
                    <a:pt x="74" y="59"/>
                  </a:lnTo>
                  <a:lnTo>
                    <a:pt x="68" y="59"/>
                  </a:lnTo>
                  <a:lnTo>
                    <a:pt x="68" y="89"/>
                  </a:lnTo>
                  <a:lnTo>
                    <a:pt x="59" y="89"/>
                  </a:lnTo>
                  <a:lnTo>
                    <a:pt x="59" y="111"/>
                  </a:lnTo>
                  <a:lnTo>
                    <a:pt x="46" y="111"/>
                  </a:lnTo>
                  <a:lnTo>
                    <a:pt x="46" y="133"/>
                  </a:lnTo>
                  <a:lnTo>
                    <a:pt x="37" y="133"/>
                  </a:lnTo>
                  <a:lnTo>
                    <a:pt x="37" y="184"/>
                  </a:lnTo>
                  <a:lnTo>
                    <a:pt x="24" y="184"/>
                  </a:lnTo>
                  <a:lnTo>
                    <a:pt x="24" y="208"/>
                  </a:lnTo>
                  <a:lnTo>
                    <a:pt x="17" y="208"/>
                  </a:lnTo>
                  <a:lnTo>
                    <a:pt x="17" y="228"/>
                  </a:lnTo>
                  <a:lnTo>
                    <a:pt x="0" y="228"/>
                  </a:lnTo>
                  <a:lnTo>
                    <a:pt x="0" y="1431"/>
                  </a:lnTo>
                  <a:lnTo>
                    <a:pt x="24" y="1431"/>
                  </a:lnTo>
                  <a:lnTo>
                    <a:pt x="24" y="1440"/>
                  </a:lnTo>
                  <a:lnTo>
                    <a:pt x="59" y="1440"/>
                  </a:lnTo>
                  <a:lnTo>
                    <a:pt x="59" y="1446"/>
                  </a:lnTo>
                  <a:lnTo>
                    <a:pt x="96" y="1446"/>
                  </a:lnTo>
                  <a:lnTo>
                    <a:pt x="96" y="1462"/>
                  </a:lnTo>
                  <a:lnTo>
                    <a:pt x="141" y="1462"/>
                  </a:lnTo>
                  <a:lnTo>
                    <a:pt x="141" y="1468"/>
                  </a:lnTo>
                  <a:lnTo>
                    <a:pt x="177" y="1468"/>
                  </a:lnTo>
                  <a:lnTo>
                    <a:pt x="177" y="1477"/>
                  </a:lnTo>
                  <a:lnTo>
                    <a:pt x="213" y="1477"/>
                  </a:lnTo>
                  <a:lnTo>
                    <a:pt x="213" y="1482"/>
                  </a:lnTo>
                  <a:lnTo>
                    <a:pt x="250" y="1482"/>
                  </a:lnTo>
                  <a:lnTo>
                    <a:pt x="250" y="1499"/>
                  </a:lnTo>
                  <a:lnTo>
                    <a:pt x="292" y="1499"/>
                  </a:lnTo>
                  <a:lnTo>
                    <a:pt x="292" y="1505"/>
                  </a:lnTo>
                  <a:lnTo>
                    <a:pt x="329" y="1505"/>
                  </a:lnTo>
                  <a:lnTo>
                    <a:pt x="329" y="1513"/>
                  </a:lnTo>
                  <a:lnTo>
                    <a:pt x="365" y="1513"/>
                  </a:lnTo>
                  <a:lnTo>
                    <a:pt x="365" y="1519"/>
                  </a:lnTo>
                  <a:lnTo>
                    <a:pt x="396" y="1519"/>
                  </a:lnTo>
                  <a:lnTo>
                    <a:pt x="396" y="1536"/>
                  </a:lnTo>
                  <a:lnTo>
                    <a:pt x="475" y="1536"/>
                  </a:lnTo>
                  <a:lnTo>
                    <a:pt x="475" y="1550"/>
                  </a:lnTo>
                  <a:lnTo>
                    <a:pt x="511" y="1550"/>
                  </a:lnTo>
                  <a:lnTo>
                    <a:pt x="511" y="1556"/>
                  </a:lnTo>
                  <a:lnTo>
                    <a:pt x="548" y="1556"/>
                  </a:lnTo>
                  <a:lnTo>
                    <a:pt x="548" y="1565"/>
                  </a:lnTo>
                  <a:lnTo>
                    <a:pt x="592" y="1565"/>
                  </a:lnTo>
                  <a:lnTo>
                    <a:pt x="592" y="1579"/>
                  </a:lnTo>
                  <a:lnTo>
                    <a:pt x="637" y="1579"/>
                  </a:lnTo>
                  <a:lnTo>
                    <a:pt x="637" y="1587"/>
                  </a:lnTo>
                  <a:lnTo>
                    <a:pt x="673" y="1587"/>
                  </a:lnTo>
                  <a:lnTo>
                    <a:pt x="673" y="1594"/>
                  </a:lnTo>
                  <a:lnTo>
                    <a:pt x="710" y="1594"/>
                  </a:lnTo>
                  <a:lnTo>
                    <a:pt x="710" y="1601"/>
                  </a:lnTo>
                  <a:lnTo>
                    <a:pt x="746" y="1601"/>
                  </a:lnTo>
                  <a:lnTo>
                    <a:pt x="746" y="1616"/>
                  </a:lnTo>
                  <a:lnTo>
                    <a:pt x="788" y="1616"/>
                  </a:lnTo>
                  <a:lnTo>
                    <a:pt x="788" y="1624"/>
                  </a:lnTo>
                  <a:lnTo>
                    <a:pt x="825" y="1624"/>
                  </a:lnTo>
                  <a:lnTo>
                    <a:pt x="825" y="1638"/>
                  </a:lnTo>
                  <a:lnTo>
                    <a:pt x="898" y="1638"/>
                  </a:lnTo>
                  <a:lnTo>
                    <a:pt x="898" y="1647"/>
                  </a:lnTo>
                  <a:lnTo>
                    <a:pt x="927" y="1647"/>
                  </a:lnTo>
                  <a:lnTo>
                    <a:pt x="927" y="1653"/>
                  </a:lnTo>
                  <a:lnTo>
                    <a:pt x="979" y="1653"/>
                  </a:lnTo>
                  <a:lnTo>
                    <a:pt x="979" y="1667"/>
                  </a:lnTo>
                  <a:lnTo>
                    <a:pt x="1016" y="1667"/>
                  </a:lnTo>
                  <a:lnTo>
                    <a:pt x="1016" y="1675"/>
                  </a:lnTo>
                  <a:lnTo>
                    <a:pt x="1044" y="1675"/>
                  </a:lnTo>
                  <a:lnTo>
                    <a:pt x="1044" y="1684"/>
                  </a:lnTo>
                  <a:lnTo>
                    <a:pt x="1080" y="1684"/>
                  </a:lnTo>
                  <a:lnTo>
                    <a:pt x="1080" y="1698"/>
                  </a:lnTo>
                  <a:lnTo>
                    <a:pt x="1131" y="1698"/>
                  </a:lnTo>
                  <a:lnTo>
                    <a:pt x="1131" y="1704"/>
                  </a:lnTo>
                  <a:lnTo>
                    <a:pt x="1162" y="1704"/>
                  </a:lnTo>
                  <a:lnTo>
                    <a:pt x="1162" y="1712"/>
                  </a:lnTo>
                  <a:lnTo>
                    <a:pt x="1197" y="1712"/>
                  </a:lnTo>
                  <a:lnTo>
                    <a:pt x="1197" y="1720"/>
                  </a:lnTo>
                  <a:lnTo>
                    <a:pt x="1234" y="1720"/>
                  </a:lnTo>
                  <a:lnTo>
                    <a:pt x="1234" y="1735"/>
                  </a:lnTo>
                  <a:lnTo>
                    <a:pt x="1277" y="1735"/>
                  </a:lnTo>
                  <a:lnTo>
                    <a:pt x="1277" y="1741"/>
                  </a:lnTo>
                  <a:lnTo>
                    <a:pt x="1313" y="1741"/>
                  </a:lnTo>
                  <a:lnTo>
                    <a:pt x="1313" y="1757"/>
                  </a:lnTo>
                  <a:lnTo>
                    <a:pt x="1386" y="1757"/>
                  </a:lnTo>
                  <a:lnTo>
                    <a:pt x="1386" y="1763"/>
                  </a:lnTo>
                  <a:lnTo>
                    <a:pt x="1430" y="1763"/>
                  </a:lnTo>
                  <a:lnTo>
                    <a:pt x="1430" y="1772"/>
                  </a:lnTo>
                  <a:lnTo>
                    <a:pt x="1467" y="1772"/>
                  </a:lnTo>
                  <a:lnTo>
                    <a:pt x="1467" y="1786"/>
                  </a:lnTo>
                  <a:lnTo>
                    <a:pt x="1504" y="1786"/>
                  </a:lnTo>
                  <a:lnTo>
                    <a:pt x="1504" y="1794"/>
                  </a:lnTo>
                  <a:lnTo>
                    <a:pt x="1545" y="1794"/>
                  </a:lnTo>
                  <a:lnTo>
                    <a:pt x="1545" y="1800"/>
                  </a:lnTo>
                  <a:lnTo>
                    <a:pt x="1582" y="1800"/>
                  </a:lnTo>
                  <a:lnTo>
                    <a:pt x="1582" y="1814"/>
                  </a:lnTo>
                  <a:lnTo>
                    <a:pt x="1619" y="1814"/>
                  </a:lnTo>
                  <a:lnTo>
                    <a:pt x="1619" y="1823"/>
                  </a:lnTo>
                  <a:lnTo>
                    <a:pt x="1663" y="1823"/>
                  </a:lnTo>
                  <a:lnTo>
                    <a:pt x="1663" y="1829"/>
                  </a:lnTo>
                  <a:lnTo>
                    <a:pt x="1700" y="1829"/>
                  </a:lnTo>
                  <a:lnTo>
                    <a:pt x="1700" y="1845"/>
                  </a:lnTo>
                  <a:lnTo>
                    <a:pt x="1728" y="1845"/>
                  </a:lnTo>
                  <a:lnTo>
                    <a:pt x="1728" y="1851"/>
                  </a:lnTo>
                  <a:lnTo>
                    <a:pt x="1780" y="1851"/>
                  </a:lnTo>
                  <a:lnTo>
                    <a:pt x="1780" y="1845"/>
                  </a:lnTo>
                  <a:lnTo>
                    <a:pt x="1787" y="1845"/>
                  </a:lnTo>
                  <a:lnTo>
                    <a:pt x="1787" y="1800"/>
                  </a:lnTo>
                  <a:lnTo>
                    <a:pt x="1795" y="1800"/>
                  </a:lnTo>
                  <a:lnTo>
                    <a:pt x="1795" y="1772"/>
                  </a:lnTo>
                  <a:lnTo>
                    <a:pt x="1800" y="1772"/>
                  </a:lnTo>
                  <a:lnTo>
                    <a:pt x="1800" y="1757"/>
                  </a:lnTo>
                  <a:lnTo>
                    <a:pt x="1817" y="1757"/>
                  </a:lnTo>
                  <a:lnTo>
                    <a:pt x="1817" y="1712"/>
                  </a:lnTo>
                  <a:lnTo>
                    <a:pt x="1823" y="1712"/>
                  </a:lnTo>
                  <a:lnTo>
                    <a:pt x="1823" y="1684"/>
                  </a:lnTo>
                  <a:lnTo>
                    <a:pt x="1837" y="1684"/>
                  </a:lnTo>
                  <a:lnTo>
                    <a:pt x="1837" y="1667"/>
                  </a:lnTo>
                  <a:lnTo>
                    <a:pt x="1845" y="1667"/>
                  </a:lnTo>
                  <a:lnTo>
                    <a:pt x="1845" y="1638"/>
                  </a:lnTo>
                  <a:lnTo>
                    <a:pt x="1854" y="1638"/>
                  </a:lnTo>
                  <a:lnTo>
                    <a:pt x="1854" y="1624"/>
                  </a:lnTo>
                  <a:lnTo>
                    <a:pt x="1859" y="1624"/>
                  </a:lnTo>
                  <a:lnTo>
                    <a:pt x="1859" y="406"/>
                  </a:lnTo>
                  <a:lnTo>
                    <a:pt x="1854" y="406"/>
                  </a:lnTo>
                  <a:lnTo>
                    <a:pt x="1854" y="391"/>
                  </a:lnTo>
                  <a:lnTo>
                    <a:pt x="1817" y="391"/>
                  </a:lnTo>
                  <a:lnTo>
                    <a:pt x="1817" y="384"/>
                  </a:lnTo>
                  <a:lnTo>
                    <a:pt x="1780" y="384"/>
                  </a:lnTo>
                  <a:lnTo>
                    <a:pt x="1780" y="375"/>
                  </a:lnTo>
                  <a:lnTo>
                    <a:pt x="1728" y="375"/>
                  </a:lnTo>
                  <a:lnTo>
                    <a:pt x="1728" y="369"/>
                  </a:lnTo>
                  <a:lnTo>
                    <a:pt x="1700" y="369"/>
                  </a:lnTo>
                  <a:lnTo>
                    <a:pt x="1700" y="355"/>
                  </a:lnTo>
                  <a:lnTo>
                    <a:pt x="1649" y="355"/>
                  </a:lnTo>
                  <a:lnTo>
                    <a:pt x="1649" y="347"/>
                  </a:lnTo>
                  <a:lnTo>
                    <a:pt x="1613" y="347"/>
                  </a:lnTo>
                  <a:lnTo>
                    <a:pt x="1613" y="338"/>
                  </a:lnTo>
                  <a:lnTo>
                    <a:pt x="1567" y="338"/>
                  </a:lnTo>
                  <a:lnTo>
                    <a:pt x="1567" y="332"/>
                  </a:lnTo>
                  <a:lnTo>
                    <a:pt x="1532" y="332"/>
                  </a:lnTo>
                  <a:lnTo>
                    <a:pt x="1532" y="324"/>
                  </a:lnTo>
                  <a:lnTo>
                    <a:pt x="1489" y="324"/>
                  </a:lnTo>
                  <a:lnTo>
                    <a:pt x="1489" y="318"/>
                  </a:lnTo>
                  <a:lnTo>
                    <a:pt x="1452" y="318"/>
                  </a:lnTo>
                  <a:lnTo>
                    <a:pt x="1452" y="310"/>
                  </a:lnTo>
                  <a:lnTo>
                    <a:pt x="1408" y="310"/>
                  </a:lnTo>
                  <a:lnTo>
                    <a:pt x="1408" y="296"/>
                  </a:lnTo>
                  <a:lnTo>
                    <a:pt x="1371" y="296"/>
                  </a:lnTo>
                  <a:lnTo>
                    <a:pt x="1371" y="287"/>
                  </a:lnTo>
                  <a:lnTo>
                    <a:pt x="1327" y="287"/>
                  </a:lnTo>
                  <a:lnTo>
                    <a:pt x="1327" y="272"/>
                  </a:lnTo>
                  <a:lnTo>
                    <a:pt x="1249" y="272"/>
                  </a:lnTo>
                  <a:lnTo>
                    <a:pt x="1249" y="259"/>
                  </a:lnTo>
                  <a:lnTo>
                    <a:pt x="1212" y="259"/>
                  </a:lnTo>
                  <a:lnTo>
                    <a:pt x="1212" y="250"/>
                  </a:lnTo>
                  <a:lnTo>
                    <a:pt x="1175" y="250"/>
                  </a:lnTo>
                  <a:lnTo>
                    <a:pt x="1175" y="236"/>
                  </a:lnTo>
                  <a:lnTo>
                    <a:pt x="1131" y="236"/>
                  </a:lnTo>
                  <a:lnTo>
                    <a:pt x="1131" y="228"/>
                  </a:lnTo>
                  <a:lnTo>
                    <a:pt x="1094" y="228"/>
                  </a:lnTo>
                  <a:lnTo>
                    <a:pt x="1094" y="222"/>
                  </a:lnTo>
                  <a:lnTo>
                    <a:pt x="1044" y="222"/>
                  </a:lnTo>
                  <a:lnTo>
                    <a:pt x="1044" y="213"/>
                  </a:lnTo>
                  <a:lnTo>
                    <a:pt x="1016" y="213"/>
                  </a:lnTo>
                  <a:lnTo>
                    <a:pt x="1016" y="208"/>
                  </a:lnTo>
                  <a:lnTo>
                    <a:pt x="962" y="208"/>
                  </a:lnTo>
                  <a:lnTo>
                    <a:pt x="962" y="199"/>
                  </a:lnTo>
                  <a:lnTo>
                    <a:pt x="927" y="199"/>
                  </a:lnTo>
                  <a:lnTo>
                    <a:pt x="927" y="184"/>
                  </a:lnTo>
                  <a:lnTo>
                    <a:pt x="884" y="184"/>
                  </a:lnTo>
                  <a:lnTo>
                    <a:pt x="884" y="177"/>
                  </a:lnTo>
                  <a:lnTo>
                    <a:pt x="847" y="177"/>
                  </a:lnTo>
                  <a:lnTo>
                    <a:pt x="847" y="171"/>
                  </a:lnTo>
                  <a:lnTo>
                    <a:pt x="803" y="171"/>
                  </a:lnTo>
                  <a:lnTo>
                    <a:pt x="803" y="154"/>
                  </a:lnTo>
                  <a:lnTo>
                    <a:pt x="766" y="154"/>
                  </a:lnTo>
                  <a:lnTo>
                    <a:pt x="766" y="148"/>
                  </a:lnTo>
                  <a:lnTo>
                    <a:pt x="724" y="148"/>
                  </a:lnTo>
                  <a:lnTo>
                    <a:pt x="724" y="140"/>
                  </a:lnTo>
                  <a:lnTo>
                    <a:pt x="687" y="140"/>
                  </a:lnTo>
                  <a:lnTo>
                    <a:pt x="687" y="133"/>
                  </a:lnTo>
                  <a:lnTo>
                    <a:pt x="642" y="133"/>
                  </a:lnTo>
                  <a:lnTo>
                    <a:pt x="642" y="118"/>
                  </a:lnTo>
                  <a:lnTo>
                    <a:pt x="607" y="118"/>
                  </a:lnTo>
                  <a:lnTo>
                    <a:pt x="607" y="111"/>
                  </a:lnTo>
                  <a:lnTo>
                    <a:pt x="527" y="111"/>
                  </a:lnTo>
                  <a:lnTo>
                    <a:pt x="527" y="96"/>
                  </a:lnTo>
                  <a:lnTo>
                    <a:pt x="475" y="96"/>
                  </a:lnTo>
                  <a:lnTo>
                    <a:pt x="475" y="89"/>
                  </a:lnTo>
                  <a:lnTo>
                    <a:pt x="446" y="89"/>
                  </a:lnTo>
                  <a:lnTo>
                    <a:pt x="446" y="80"/>
                  </a:lnTo>
                  <a:lnTo>
                    <a:pt x="396" y="80"/>
                  </a:lnTo>
                  <a:lnTo>
                    <a:pt x="396" y="66"/>
                  </a:lnTo>
                  <a:lnTo>
                    <a:pt x="365" y="66"/>
                  </a:lnTo>
                  <a:lnTo>
                    <a:pt x="365" y="59"/>
                  </a:lnTo>
                  <a:lnTo>
                    <a:pt x="315" y="59"/>
                  </a:lnTo>
                  <a:lnTo>
                    <a:pt x="315" y="52"/>
                  </a:lnTo>
                  <a:lnTo>
                    <a:pt x="278" y="52"/>
                  </a:lnTo>
                  <a:lnTo>
                    <a:pt x="278" y="37"/>
                  </a:lnTo>
                  <a:lnTo>
                    <a:pt x="235" y="37"/>
                  </a:lnTo>
                  <a:lnTo>
                    <a:pt x="235" y="28"/>
                  </a:lnTo>
                  <a:lnTo>
                    <a:pt x="200" y="28"/>
                  </a:lnTo>
                  <a:lnTo>
                    <a:pt x="200" y="23"/>
                  </a:lnTo>
                  <a:lnTo>
                    <a:pt x="163" y="23"/>
                  </a:lnTo>
                  <a:lnTo>
                    <a:pt x="163" y="15"/>
                  </a:lnTo>
                  <a:lnTo>
                    <a:pt x="118" y="15"/>
                  </a:lnTo>
                  <a:lnTo>
                    <a:pt x="118" y="0"/>
                  </a:lnTo>
                  <a:lnTo>
                    <a:pt x="82" y="0"/>
                  </a:lnTo>
                  <a:close/>
                </a:path>
              </a:pathLst>
            </a:custGeom>
            <a:solidFill>
              <a:srgbClr val="020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51" name="Freeform 784"/>
            <p:cNvSpPr>
              <a:spLocks/>
            </p:cNvSpPr>
            <p:nvPr/>
          </p:nvSpPr>
          <p:spPr bwMode="auto">
            <a:xfrm>
              <a:off x="3932" y="1912"/>
              <a:ext cx="173" cy="134"/>
            </a:xfrm>
            <a:custGeom>
              <a:avLst/>
              <a:gdLst>
                <a:gd name="T0" fmla="*/ 0 w 1726"/>
                <a:gd name="T1" fmla="*/ 0 h 1741"/>
                <a:gd name="T2" fmla="*/ 0 w 1726"/>
                <a:gd name="T3" fmla="*/ 0 h 1741"/>
                <a:gd name="T4" fmla="*/ 0 w 1726"/>
                <a:gd name="T5" fmla="*/ 0 h 1741"/>
                <a:gd name="T6" fmla="*/ 0 w 1726"/>
                <a:gd name="T7" fmla="*/ 0 h 1741"/>
                <a:gd name="T8" fmla="*/ 0 w 1726"/>
                <a:gd name="T9" fmla="*/ 0 h 1741"/>
                <a:gd name="T10" fmla="*/ 0 w 1726"/>
                <a:gd name="T11" fmla="*/ 0 h 1741"/>
                <a:gd name="T12" fmla="*/ 0 w 1726"/>
                <a:gd name="T13" fmla="*/ 0 h 1741"/>
                <a:gd name="T14" fmla="*/ 0 w 1726"/>
                <a:gd name="T15" fmla="*/ 0 h 1741"/>
                <a:gd name="T16" fmla="*/ 0 w 1726"/>
                <a:gd name="T17" fmla="*/ 0 h 1741"/>
                <a:gd name="T18" fmla="*/ 0 w 1726"/>
                <a:gd name="T19" fmla="*/ 0 h 1741"/>
                <a:gd name="T20" fmla="*/ 0 w 1726"/>
                <a:gd name="T21" fmla="*/ 0 h 1741"/>
                <a:gd name="T22" fmla="*/ 0 w 1726"/>
                <a:gd name="T23" fmla="*/ 0 h 1741"/>
                <a:gd name="T24" fmla="*/ 0 w 1726"/>
                <a:gd name="T25" fmla="*/ 0 h 1741"/>
                <a:gd name="T26" fmla="*/ 0 w 1726"/>
                <a:gd name="T27" fmla="*/ 0 h 1741"/>
                <a:gd name="T28" fmla="*/ 0 w 1726"/>
                <a:gd name="T29" fmla="*/ 0 h 1741"/>
                <a:gd name="T30" fmla="*/ 0 w 1726"/>
                <a:gd name="T31" fmla="*/ 0 h 1741"/>
                <a:gd name="T32" fmla="*/ 0 w 1726"/>
                <a:gd name="T33" fmla="*/ 0 h 1741"/>
                <a:gd name="T34" fmla="*/ 0 w 1726"/>
                <a:gd name="T35" fmla="*/ 0 h 1741"/>
                <a:gd name="T36" fmla="*/ 0 w 1726"/>
                <a:gd name="T37" fmla="*/ 0 h 1741"/>
                <a:gd name="T38" fmla="*/ 0 w 1726"/>
                <a:gd name="T39" fmla="*/ 0 h 1741"/>
                <a:gd name="T40" fmla="*/ 0 w 1726"/>
                <a:gd name="T41" fmla="*/ 0 h 1741"/>
                <a:gd name="T42" fmla="*/ 0 w 1726"/>
                <a:gd name="T43" fmla="*/ 0 h 1741"/>
                <a:gd name="T44" fmla="*/ 0 w 1726"/>
                <a:gd name="T45" fmla="*/ 0 h 1741"/>
                <a:gd name="T46" fmla="*/ 0 w 1726"/>
                <a:gd name="T47" fmla="*/ 0 h 1741"/>
                <a:gd name="T48" fmla="*/ 0 w 1726"/>
                <a:gd name="T49" fmla="*/ 0 h 1741"/>
                <a:gd name="T50" fmla="*/ 0 w 1726"/>
                <a:gd name="T51" fmla="*/ 0 h 1741"/>
                <a:gd name="T52" fmla="*/ 0 w 1726"/>
                <a:gd name="T53" fmla="*/ 0 h 1741"/>
                <a:gd name="T54" fmla="*/ 0 w 1726"/>
                <a:gd name="T55" fmla="*/ 0 h 1741"/>
                <a:gd name="T56" fmla="*/ 0 w 1726"/>
                <a:gd name="T57" fmla="*/ 0 h 1741"/>
                <a:gd name="T58" fmla="*/ 0 w 1726"/>
                <a:gd name="T59" fmla="*/ 0 h 1741"/>
                <a:gd name="T60" fmla="*/ 0 w 1726"/>
                <a:gd name="T61" fmla="*/ 0 h 1741"/>
                <a:gd name="T62" fmla="*/ 0 w 1726"/>
                <a:gd name="T63" fmla="*/ 0 h 1741"/>
                <a:gd name="T64" fmla="*/ 0 w 1726"/>
                <a:gd name="T65" fmla="*/ 0 h 1741"/>
                <a:gd name="T66" fmla="*/ 0 w 1726"/>
                <a:gd name="T67" fmla="*/ 0 h 1741"/>
                <a:gd name="T68" fmla="*/ 0 w 1726"/>
                <a:gd name="T69" fmla="*/ 0 h 1741"/>
                <a:gd name="T70" fmla="*/ 0 w 1726"/>
                <a:gd name="T71" fmla="*/ 0 h 1741"/>
                <a:gd name="T72" fmla="*/ 0 w 1726"/>
                <a:gd name="T73" fmla="*/ 0 h 1741"/>
                <a:gd name="T74" fmla="*/ 0 w 1726"/>
                <a:gd name="T75" fmla="*/ 0 h 1741"/>
                <a:gd name="T76" fmla="*/ 0 w 1726"/>
                <a:gd name="T77" fmla="*/ 0 h 1741"/>
                <a:gd name="T78" fmla="*/ 0 w 1726"/>
                <a:gd name="T79" fmla="*/ 0 h 1741"/>
                <a:gd name="T80" fmla="*/ 0 w 1726"/>
                <a:gd name="T81" fmla="*/ 0 h 1741"/>
                <a:gd name="T82" fmla="*/ 0 w 1726"/>
                <a:gd name="T83" fmla="*/ 0 h 1741"/>
                <a:gd name="T84" fmla="*/ 0 w 1726"/>
                <a:gd name="T85" fmla="*/ 0 h 1741"/>
                <a:gd name="T86" fmla="*/ 0 w 1726"/>
                <a:gd name="T87" fmla="*/ 0 h 1741"/>
                <a:gd name="T88" fmla="*/ 0 w 1726"/>
                <a:gd name="T89" fmla="*/ 0 h 1741"/>
                <a:gd name="T90" fmla="*/ 0 w 1726"/>
                <a:gd name="T91" fmla="*/ 0 h 1741"/>
                <a:gd name="T92" fmla="*/ 0 w 1726"/>
                <a:gd name="T93" fmla="*/ 0 h 1741"/>
                <a:gd name="T94" fmla="*/ 0 w 1726"/>
                <a:gd name="T95" fmla="*/ 0 h 1741"/>
                <a:gd name="T96" fmla="*/ 0 w 1726"/>
                <a:gd name="T97" fmla="*/ 0 h 17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26"/>
                <a:gd name="T148" fmla="*/ 0 h 1741"/>
                <a:gd name="T149" fmla="*/ 1726 w 1726"/>
                <a:gd name="T150" fmla="*/ 1741 h 174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26" h="1741">
                  <a:moveTo>
                    <a:pt x="0" y="0"/>
                  </a:moveTo>
                  <a:lnTo>
                    <a:pt x="0" y="1387"/>
                  </a:lnTo>
                  <a:lnTo>
                    <a:pt x="22" y="1387"/>
                  </a:lnTo>
                  <a:lnTo>
                    <a:pt x="22" y="1403"/>
                  </a:lnTo>
                  <a:lnTo>
                    <a:pt x="67" y="1403"/>
                  </a:lnTo>
                  <a:lnTo>
                    <a:pt x="67" y="1409"/>
                  </a:lnTo>
                  <a:lnTo>
                    <a:pt x="103" y="1409"/>
                  </a:lnTo>
                  <a:lnTo>
                    <a:pt x="103" y="1418"/>
                  </a:lnTo>
                  <a:lnTo>
                    <a:pt x="139" y="1418"/>
                  </a:lnTo>
                  <a:lnTo>
                    <a:pt x="139" y="1423"/>
                  </a:lnTo>
                  <a:lnTo>
                    <a:pt x="176" y="1423"/>
                  </a:lnTo>
                  <a:lnTo>
                    <a:pt x="176" y="1440"/>
                  </a:lnTo>
                  <a:lnTo>
                    <a:pt x="218" y="1440"/>
                  </a:lnTo>
                  <a:lnTo>
                    <a:pt x="218" y="1446"/>
                  </a:lnTo>
                  <a:lnTo>
                    <a:pt x="255" y="1446"/>
                  </a:lnTo>
                  <a:lnTo>
                    <a:pt x="255" y="1454"/>
                  </a:lnTo>
                  <a:lnTo>
                    <a:pt x="291" y="1454"/>
                  </a:lnTo>
                  <a:lnTo>
                    <a:pt x="291" y="1460"/>
                  </a:lnTo>
                  <a:lnTo>
                    <a:pt x="322" y="1460"/>
                  </a:lnTo>
                  <a:lnTo>
                    <a:pt x="322" y="1477"/>
                  </a:lnTo>
                  <a:lnTo>
                    <a:pt x="401" y="1477"/>
                  </a:lnTo>
                  <a:lnTo>
                    <a:pt x="401" y="1491"/>
                  </a:lnTo>
                  <a:lnTo>
                    <a:pt x="437" y="1491"/>
                  </a:lnTo>
                  <a:lnTo>
                    <a:pt x="437" y="1497"/>
                  </a:lnTo>
                  <a:lnTo>
                    <a:pt x="474" y="1497"/>
                  </a:lnTo>
                  <a:lnTo>
                    <a:pt x="474" y="1506"/>
                  </a:lnTo>
                  <a:lnTo>
                    <a:pt x="518" y="1506"/>
                  </a:lnTo>
                  <a:lnTo>
                    <a:pt x="518" y="1520"/>
                  </a:lnTo>
                  <a:lnTo>
                    <a:pt x="563" y="1520"/>
                  </a:lnTo>
                  <a:lnTo>
                    <a:pt x="563" y="1528"/>
                  </a:lnTo>
                  <a:lnTo>
                    <a:pt x="599" y="1528"/>
                  </a:lnTo>
                  <a:lnTo>
                    <a:pt x="599" y="1535"/>
                  </a:lnTo>
                  <a:lnTo>
                    <a:pt x="636" y="1535"/>
                  </a:lnTo>
                  <a:lnTo>
                    <a:pt x="636" y="1542"/>
                  </a:lnTo>
                  <a:lnTo>
                    <a:pt x="672" y="1542"/>
                  </a:lnTo>
                  <a:lnTo>
                    <a:pt x="672" y="1557"/>
                  </a:lnTo>
                  <a:lnTo>
                    <a:pt x="714" y="1557"/>
                  </a:lnTo>
                  <a:lnTo>
                    <a:pt x="714" y="1565"/>
                  </a:lnTo>
                  <a:lnTo>
                    <a:pt x="751" y="1565"/>
                  </a:lnTo>
                  <a:lnTo>
                    <a:pt x="751" y="1579"/>
                  </a:lnTo>
                  <a:lnTo>
                    <a:pt x="824" y="1579"/>
                  </a:lnTo>
                  <a:lnTo>
                    <a:pt x="824" y="1588"/>
                  </a:lnTo>
                  <a:lnTo>
                    <a:pt x="853" y="1588"/>
                  </a:lnTo>
                  <a:lnTo>
                    <a:pt x="853" y="1594"/>
                  </a:lnTo>
                  <a:lnTo>
                    <a:pt x="905" y="1594"/>
                  </a:lnTo>
                  <a:lnTo>
                    <a:pt x="905" y="1608"/>
                  </a:lnTo>
                  <a:lnTo>
                    <a:pt x="942" y="1608"/>
                  </a:lnTo>
                  <a:lnTo>
                    <a:pt x="942" y="1616"/>
                  </a:lnTo>
                  <a:lnTo>
                    <a:pt x="970" y="1616"/>
                  </a:lnTo>
                  <a:lnTo>
                    <a:pt x="970" y="1625"/>
                  </a:lnTo>
                  <a:lnTo>
                    <a:pt x="1006" y="1625"/>
                  </a:lnTo>
                  <a:lnTo>
                    <a:pt x="1006" y="1639"/>
                  </a:lnTo>
                  <a:lnTo>
                    <a:pt x="1057" y="1639"/>
                  </a:lnTo>
                  <a:lnTo>
                    <a:pt x="1057" y="1645"/>
                  </a:lnTo>
                  <a:lnTo>
                    <a:pt x="1088" y="1645"/>
                  </a:lnTo>
                  <a:lnTo>
                    <a:pt x="1088" y="1653"/>
                  </a:lnTo>
                  <a:lnTo>
                    <a:pt x="1123" y="1653"/>
                  </a:lnTo>
                  <a:lnTo>
                    <a:pt x="1123" y="1661"/>
                  </a:lnTo>
                  <a:lnTo>
                    <a:pt x="1160" y="1661"/>
                  </a:lnTo>
                  <a:lnTo>
                    <a:pt x="1160" y="1676"/>
                  </a:lnTo>
                  <a:lnTo>
                    <a:pt x="1203" y="1676"/>
                  </a:lnTo>
                  <a:lnTo>
                    <a:pt x="1203" y="1682"/>
                  </a:lnTo>
                  <a:lnTo>
                    <a:pt x="1239" y="1682"/>
                  </a:lnTo>
                  <a:lnTo>
                    <a:pt x="1239" y="1698"/>
                  </a:lnTo>
                  <a:lnTo>
                    <a:pt x="1312" y="1698"/>
                  </a:lnTo>
                  <a:lnTo>
                    <a:pt x="1312" y="1704"/>
                  </a:lnTo>
                  <a:lnTo>
                    <a:pt x="1356" y="1704"/>
                  </a:lnTo>
                  <a:lnTo>
                    <a:pt x="1356" y="1713"/>
                  </a:lnTo>
                  <a:lnTo>
                    <a:pt x="1393" y="1713"/>
                  </a:lnTo>
                  <a:lnTo>
                    <a:pt x="1393" y="1727"/>
                  </a:lnTo>
                  <a:lnTo>
                    <a:pt x="1430" y="1727"/>
                  </a:lnTo>
                  <a:lnTo>
                    <a:pt x="1430" y="1735"/>
                  </a:lnTo>
                  <a:lnTo>
                    <a:pt x="1471" y="1735"/>
                  </a:lnTo>
                  <a:lnTo>
                    <a:pt x="1471" y="1741"/>
                  </a:lnTo>
                  <a:lnTo>
                    <a:pt x="1721" y="1741"/>
                  </a:lnTo>
                  <a:lnTo>
                    <a:pt x="1721" y="1713"/>
                  </a:lnTo>
                  <a:lnTo>
                    <a:pt x="1726" y="1713"/>
                  </a:lnTo>
                  <a:lnTo>
                    <a:pt x="1726" y="325"/>
                  </a:lnTo>
                  <a:lnTo>
                    <a:pt x="1706" y="325"/>
                  </a:lnTo>
                  <a:lnTo>
                    <a:pt x="1706" y="316"/>
                  </a:lnTo>
                  <a:lnTo>
                    <a:pt x="1654" y="316"/>
                  </a:lnTo>
                  <a:lnTo>
                    <a:pt x="1654" y="310"/>
                  </a:lnTo>
                  <a:lnTo>
                    <a:pt x="1626" y="310"/>
                  </a:lnTo>
                  <a:lnTo>
                    <a:pt x="1626" y="296"/>
                  </a:lnTo>
                  <a:lnTo>
                    <a:pt x="1575" y="296"/>
                  </a:lnTo>
                  <a:lnTo>
                    <a:pt x="1575" y="288"/>
                  </a:lnTo>
                  <a:lnTo>
                    <a:pt x="1539" y="288"/>
                  </a:lnTo>
                  <a:lnTo>
                    <a:pt x="1539" y="279"/>
                  </a:lnTo>
                  <a:lnTo>
                    <a:pt x="1493" y="279"/>
                  </a:lnTo>
                  <a:lnTo>
                    <a:pt x="1493" y="273"/>
                  </a:lnTo>
                  <a:lnTo>
                    <a:pt x="1458" y="273"/>
                  </a:lnTo>
                  <a:lnTo>
                    <a:pt x="1458" y="265"/>
                  </a:lnTo>
                  <a:lnTo>
                    <a:pt x="1415" y="265"/>
                  </a:lnTo>
                  <a:lnTo>
                    <a:pt x="1415" y="259"/>
                  </a:lnTo>
                  <a:lnTo>
                    <a:pt x="1378" y="259"/>
                  </a:lnTo>
                  <a:lnTo>
                    <a:pt x="1378" y="251"/>
                  </a:lnTo>
                  <a:lnTo>
                    <a:pt x="1334" y="251"/>
                  </a:lnTo>
                  <a:lnTo>
                    <a:pt x="1334" y="237"/>
                  </a:lnTo>
                  <a:lnTo>
                    <a:pt x="1297" y="237"/>
                  </a:lnTo>
                  <a:lnTo>
                    <a:pt x="1297" y="228"/>
                  </a:lnTo>
                  <a:lnTo>
                    <a:pt x="1253" y="228"/>
                  </a:lnTo>
                  <a:lnTo>
                    <a:pt x="1253" y="213"/>
                  </a:lnTo>
                  <a:lnTo>
                    <a:pt x="1175" y="213"/>
                  </a:lnTo>
                  <a:lnTo>
                    <a:pt x="1175" y="200"/>
                  </a:lnTo>
                  <a:lnTo>
                    <a:pt x="1138" y="200"/>
                  </a:lnTo>
                  <a:lnTo>
                    <a:pt x="1138" y="191"/>
                  </a:lnTo>
                  <a:lnTo>
                    <a:pt x="1101" y="191"/>
                  </a:lnTo>
                  <a:lnTo>
                    <a:pt x="1101" y="177"/>
                  </a:lnTo>
                  <a:lnTo>
                    <a:pt x="1057" y="177"/>
                  </a:lnTo>
                  <a:lnTo>
                    <a:pt x="1057" y="169"/>
                  </a:lnTo>
                  <a:lnTo>
                    <a:pt x="1020" y="169"/>
                  </a:lnTo>
                  <a:lnTo>
                    <a:pt x="1020" y="163"/>
                  </a:lnTo>
                  <a:lnTo>
                    <a:pt x="970" y="163"/>
                  </a:lnTo>
                  <a:lnTo>
                    <a:pt x="970" y="154"/>
                  </a:lnTo>
                  <a:lnTo>
                    <a:pt x="942" y="154"/>
                  </a:lnTo>
                  <a:lnTo>
                    <a:pt x="942" y="149"/>
                  </a:lnTo>
                  <a:lnTo>
                    <a:pt x="888" y="149"/>
                  </a:lnTo>
                  <a:lnTo>
                    <a:pt x="888" y="140"/>
                  </a:lnTo>
                  <a:lnTo>
                    <a:pt x="853" y="140"/>
                  </a:lnTo>
                  <a:lnTo>
                    <a:pt x="853" y="125"/>
                  </a:lnTo>
                  <a:lnTo>
                    <a:pt x="810" y="125"/>
                  </a:lnTo>
                  <a:lnTo>
                    <a:pt x="810" y="118"/>
                  </a:lnTo>
                  <a:lnTo>
                    <a:pt x="773" y="118"/>
                  </a:lnTo>
                  <a:lnTo>
                    <a:pt x="773" y="112"/>
                  </a:lnTo>
                  <a:lnTo>
                    <a:pt x="729" y="112"/>
                  </a:lnTo>
                  <a:lnTo>
                    <a:pt x="729" y="95"/>
                  </a:lnTo>
                  <a:lnTo>
                    <a:pt x="692" y="95"/>
                  </a:lnTo>
                  <a:lnTo>
                    <a:pt x="692" y="89"/>
                  </a:lnTo>
                  <a:lnTo>
                    <a:pt x="650" y="89"/>
                  </a:lnTo>
                  <a:lnTo>
                    <a:pt x="650" y="81"/>
                  </a:lnTo>
                  <a:lnTo>
                    <a:pt x="613" y="81"/>
                  </a:lnTo>
                  <a:lnTo>
                    <a:pt x="613" y="74"/>
                  </a:lnTo>
                  <a:lnTo>
                    <a:pt x="568" y="74"/>
                  </a:lnTo>
                  <a:lnTo>
                    <a:pt x="568" y="59"/>
                  </a:lnTo>
                  <a:lnTo>
                    <a:pt x="533" y="59"/>
                  </a:lnTo>
                  <a:lnTo>
                    <a:pt x="533" y="52"/>
                  </a:lnTo>
                  <a:lnTo>
                    <a:pt x="453" y="52"/>
                  </a:lnTo>
                  <a:lnTo>
                    <a:pt x="453" y="37"/>
                  </a:lnTo>
                  <a:lnTo>
                    <a:pt x="401" y="37"/>
                  </a:lnTo>
                  <a:lnTo>
                    <a:pt x="401" y="30"/>
                  </a:lnTo>
                  <a:lnTo>
                    <a:pt x="372" y="30"/>
                  </a:lnTo>
                  <a:lnTo>
                    <a:pt x="372" y="21"/>
                  </a:lnTo>
                  <a:lnTo>
                    <a:pt x="322" y="21"/>
                  </a:lnTo>
                  <a:lnTo>
                    <a:pt x="322" y="7"/>
                  </a:lnTo>
                  <a:lnTo>
                    <a:pt x="291" y="7"/>
                  </a:lnTo>
                  <a:lnTo>
                    <a:pt x="291" y="0"/>
                  </a:lnTo>
                  <a:lnTo>
                    <a:pt x="0" y="0"/>
                  </a:lnTo>
                  <a:close/>
                </a:path>
              </a:pathLst>
            </a:custGeom>
            <a:solidFill>
              <a:srgbClr val="0202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52" name="Freeform 785"/>
            <p:cNvSpPr>
              <a:spLocks/>
            </p:cNvSpPr>
            <p:nvPr/>
          </p:nvSpPr>
          <p:spPr bwMode="auto">
            <a:xfrm>
              <a:off x="3939" y="1916"/>
              <a:ext cx="158" cy="125"/>
            </a:xfrm>
            <a:custGeom>
              <a:avLst/>
              <a:gdLst>
                <a:gd name="T0" fmla="*/ 0 w 1587"/>
                <a:gd name="T1" fmla="*/ 0 h 1617"/>
                <a:gd name="T2" fmla="*/ 0 w 1587"/>
                <a:gd name="T3" fmla="*/ 0 h 1617"/>
                <a:gd name="T4" fmla="*/ 0 w 1587"/>
                <a:gd name="T5" fmla="*/ 0 h 1617"/>
                <a:gd name="T6" fmla="*/ 0 w 1587"/>
                <a:gd name="T7" fmla="*/ 0 h 1617"/>
                <a:gd name="T8" fmla="*/ 0 w 1587"/>
                <a:gd name="T9" fmla="*/ 0 h 1617"/>
                <a:gd name="T10" fmla="*/ 0 w 1587"/>
                <a:gd name="T11" fmla="*/ 0 h 1617"/>
                <a:gd name="T12" fmla="*/ 0 w 1587"/>
                <a:gd name="T13" fmla="*/ 0 h 1617"/>
                <a:gd name="T14" fmla="*/ 0 w 1587"/>
                <a:gd name="T15" fmla="*/ 0 h 1617"/>
                <a:gd name="T16" fmla="*/ 0 w 1587"/>
                <a:gd name="T17" fmla="*/ 0 h 1617"/>
                <a:gd name="T18" fmla="*/ 0 w 1587"/>
                <a:gd name="T19" fmla="*/ 0 h 1617"/>
                <a:gd name="T20" fmla="*/ 0 w 1587"/>
                <a:gd name="T21" fmla="*/ 0 h 1617"/>
                <a:gd name="T22" fmla="*/ 0 w 1587"/>
                <a:gd name="T23" fmla="*/ 0 h 1617"/>
                <a:gd name="T24" fmla="*/ 0 w 1587"/>
                <a:gd name="T25" fmla="*/ 0 h 1617"/>
                <a:gd name="T26" fmla="*/ 0 w 1587"/>
                <a:gd name="T27" fmla="*/ 0 h 1617"/>
                <a:gd name="T28" fmla="*/ 0 w 1587"/>
                <a:gd name="T29" fmla="*/ 0 h 1617"/>
                <a:gd name="T30" fmla="*/ 0 w 1587"/>
                <a:gd name="T31" fmla="*/ 0 h 1617"/>
                <a:gd name="T32" fmla="*/ 0 w 1587"/>
                <a:gd name="T33" fmla="*/ 0 h 1617"/>
                <a:gd name="T34" fmla="*/ 0 w 1587"/>
                <a:gd name="T35" fmla="*/ 0 h 1617"/>
                <a:gd name="T36" fmla="*/ 0 w 1587"/>
                <a:gd name="T37" fmla="*/ 0 h 1617"/>
                <a:gd name="T38" fmla="*/ 0 w 1587"/>
                <a:gd name="T39" fmla="*/ 0 h 1617"/>
                <a:gd name="T40" fmla="*/ 0 w 1587"/>
                <a:gd name="T41" fmla="*/ 0 h 1617"/>
                <a:gd name="T42" fmla="*/ 0 w 1587"/>
                <a:gd name="T43" fmla="*/ 0 h 1617"/>
                <a:gd name="T44" fmla="*/ 0 w 1587"/>
                <a:gd name="T45" fmla="*/ 0 h 1617"/>
                <a:gd name="T46" fmla="*/ 0 w 1587"/>
                <a:gd name="T47" fmla="*/ 0 h 1617"/>
                <a:gd name="T48" fmla="*/ 0 w 1587"/>
                <a:gd name="T49" fmla="*/ 0 h 1617"/>
                <a:gd name="T50" fmla="*/ 0 w 1587"/>
                <a:gd name="T51" fmla="*/ 0 h 1617"/>
                <a:gd name="T52" fmla="*/ 0 w 1587"/>
                <a:gd name="T53" fmla="*/ 0 h 1617"/>
                <a:gd name="T54" fmla="*/ 0 w 1587"/>
                <a:gd name="T55" fmla="*/ 0 h 1617"/>
                <a:gd name="T56" fmla="*/ 0 w 1587"/>
                <a:gd name="T57" fmla="*/ 0 h 1617"/>
                <a:gd name="T58" fmla="*/ 0 w 1587"/>
                <a:gd name="T59" fmla="*/ 0 h 1617"/>
                <a:gd name="T60" fmla="*/ 0 w 1587"/>
                <a:gd name="T61" fmla="*/ 0 h 1617"/>
                <a:gd name="T62" fmla="*/ 0 w 1587"/>
                <a:gd name="T63" fmla="*/ 0 h 1617"/>
                <a:gd name="T64" fmla="*/ 0 w 1587"/>
                <a:gd name="T65" fmla="*/ 0 h 1617"/>
                <a:gd name="T66" fmla="*/ 0 w 1587"/>
                <a:gd name="T67" fmla="*/ 0 h 1617"/>
                <a:gd name="T68" fmla="*/ 0 w 1587"/>
                <a:gd name="T69" fmla="*/ 0 h 1617"/>
                <a:gd name="T70" fmla="*/ 0 w 1587"/>
                <a:gd name="T71" fmla="*/ 0 h 1617"/>
                <a:gd name="T72" fmla="*/ 0 w 1587"/>
                <a:gd name="T73" fmla="*/ 0 h 1617"/>
                <a:gd name="T74" fmla="*/ 0 w 1587"/>
                <a:gd name="T75" fmla="*/ 0 h 1617"/>
                <a:gd name="T76" fmla="*/ 0 w 1587"/>
                <a:gd name="T77" fmla="*/ 0 h 1617"/>
                <a:gd name="T78" fmla="*/ 0 w 1587"/>
                <a:gd name="T79" fmla="*/ 0 h 1617"/>
                <a:gd name="T80" fmla="*/ 0 w 1587"/>
                <a:gd name="T81" fmla="*/ 0 h 1617"/>
                <a:gd name="T82" fmla="*/ 0 w 1587"/>
                <a:gd name="T83" fmla="*/ 0 h 1617"/>
                <a:gd name="T84" fmla="*/ 0 w 1587"/>
                <a:gd name="T85" fmla="*/ 0 h 1617"/>
                <a:gd name="T86" fmla="*/ 0 w 1587"/>
                <a:gd name="T87" fmla="*/ 0 h 1617"/>
                <a:gd name="T88" fmla="*/ 0 w 1587"/>
                <a:gd name="T89" fmla="*/ 0 h 1617"/>
                <a:gd name="T90" fmla="*/ 0 w 1587"/>
                <a:gd name="T91" fmla="*/ 0 h 1617"/>
                <a:gd name="T92" fmla="*/ 0 w 1587"/>
                <a:gd name="T93" fmla="*/ 0 h 1617"/>
                <a:gd name="T94" fmla="*/ 0 w 1587"/>
                <a:gd name="T95" fmla="*/ 0 h 1617"/>
                <a:gd name="T96" fmla="*/ 0 w 1587"/>
                <a:gd name="T97" fmla="*/ 0 h 1617"/>
                <a:gd name="T98" fmla="*/ 0 w 1587"/>
                <a:gd name="T99" fmla="*/ 0 h 1617"/>
                <a:gd name="T100" fmla="*/ 0 w 1587"/>
                <a:gd name="T101" fmla="*/ 0 h 1617"/>
                <a:gd name="T102" fmla="*/ 0 w 1587"/>
                <a:gd name="T103" fmla="*/ 0 h 1617"/>
                <a:gd name="T104" fmla="*/ 0 w 1587"/>
                <a:gd name="T105" fmla="*/ 0 h 1617"/>
                <a:gd name="T106" fmla="*/ 0 w 1587"/>
                <a:gd name="T107" fmla="*/ 0 h 1617"/>
                <a:gd name="T108" fmla="*/ 0 w 1587"/>
                <a:gd name="T109" fmla="*/ 0 h 1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87"/>
                <a:gd name="T166" fmla="*/ 0 h 1617"/>
                <a:gd name="T167" fmla="*/ 1587 w 1587"/>
                <a:gd name="T168" fmla="*/ 1617 h 1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87" h="1617">
                  <a:moveTo>
                    <a:pt x="0" y="0"/>
                  </a:moveTo>
                  <a:lnTo>
                    <a:pt x="0" y="1350"/>
                  </a:lnTo>
                  <a:lnTo>
                    <a:pt x="36" y="1350"/>
                  </a:lnTo>
                  <a:lnTo>
                    <a:pt x="36" y="1359"/>
                  </a:lnTo>
                  <a:lnTo>
                    <a:pt x="72" y="1359"/>
                  </a:lnTo>
                  <a:lnTo>
                    <a:pt x="72" y="1364"/>
                  </a:lnTo>
                  <a:lnTo>
                    <a:pt x="109" y="1364"/>
                  </a:lnTo>
                  <a:lnTo>
                    <a:pt x="109" y="1381"/>
                  </a:lnTo>
                  <a:lnTo>
                    <a:pt x="151" y="1381"/>
                  </a:lnTo>
                  <a:lnTo>
                    <a:pt x="151" y="1387"/>
                  </a:lnTo>
                  <a:lnTo>
                    <a:pt x="188" y="1387"/>
                  </a:lnTo>
                  <a:lnTo>
                    <a:pt x="188" y="1395"/>
                  </a:lnTo>
                  <a:lnTo>
                    <a:pt x="224" y="1395"/>
                  </a:lnTo>
                  <a:lnTo>
                    <a:pt x="224" y="1401"/>
                  </a:lnTo>
                  <a:lnTo>
                    <a:pt x="255" y="1401"/>
                  </a:lnTo>
                  <a:lnTo>
                    <a:pt x="255" y="1418"/>
                  </a:lnTo>
                  <a:lnTo>
                    <a:pt x="334" y="1418"/>
                  </a:lnTo>
                  <a:lnTo>
                    <a:pt x="334" y="1432"/>
                  </a:lnTo>
                  <a:lnTo>
                    <a:pt x="370" y="1432"/>
                  </a:lnTo>
                  <a:lnTo>
                    <a:pt x="370" y="1438"/>
                  </a:lnTo>
                  <a:lnTo>
                    <a:pt x="407" y="1438"/>
                  </a:lnTo>
                  <a:lnTo>
                    <a:pt x="407" y="1447"/>
                  </a:lnTo>
                  <a:lnTo>
                    <a:pt x="451" y="1447"/>
                  </a:lnTo>
                  <a:lnTo>
                    <a:pt x="451" y="1461"/>
                  </a:lnTo>
                  <a:lnTo>
                    <a:pt x="496" y="1461"/>
                  </a:lnTo>
                  <a:lnTo>
                    <a:pt x="496" y="1469"/>
                  </a:lnTo>
                  <a:lnTo>
                    <a:pt x="532" y="1469"/>
                  </a:lnTo>
                  <a:lnTo>
                    <a:pt x="532" y="1476"/>
                  </a:lnTo>
                  <a:lnTo>
                    <a:pt x="569" y="1476"/>
                  </a:lnTo>
                  <a:lnTo>
                    <a:pt x="569" y="1483"/>
                  </a:lnTo>
                  <a:lnTo>
                    <a:pt x="605" y="1483"/>
                  </a:lnTo>
                  <a:lnTo>
                    <a:pt x="605" y="1498"/>
                  </a:lnTo>
                  <a:lnTo>
                    <a:pt x="647" y="1498"/>
                  </a:lnTo>
                  <a:lnTo>
                    <a:pt x="647" y="1506"/>
                  </a:lnTo>
                  <a:lnTo>
                    <a:pt x="684" y="1506"/>
                  </a:lnTo>
                  <a:lnTo>
                    <a:pt x="684" y="1520"/>
                  </a:lnTo>
                  <a:lnTo>
                    <a:pt x="757" y="1520"/>
                  </a:lnTo>
                  <a:lnTo>
                    <a:pt x="757" y="1529"/>
                  </a:lnTo>
                  <a:lnTo>
                    <a:pt x="786" y="1529"/>
                  </a:lnTo>
                  <a:lnTo>
                    <a:pt x="786" y="1535"/>
                  </a:lnTo>
                  <a:lnTo>
                    <a:pt x="838" y="1535"/>
                  </a:lnTo>
                  <a:lnTo>
                    <a:pt x="838" y="1549"/>
                  </a:lnTo>
                  <a:lnTo>
                    <a:pt x="875" y="1549"/>
                  </a:lnTo>
                  <a:lnTo>
                    <a:pt x="875" y="1557"/>
                  </a:lnTo>
                  <a:lnTo>
                    <a:pt x="903" y="1557"/>
                  </a:lnTo>
                  <a:lnTo>
                    <a:pt x="903" y="1566"/>
                  </a:lnTo>
                  <a:lnTo>
                    <a:pt x="939" y="1566"/>
                  </a:lnTo>
                  <a:lnTo>
                    <a:pt x="939" y="1580"/>
                  </a:lnTo>
                  <a:lnTo>
                    <a:pt x="990" y="1580"/>
                  </a:lnTo>
                  <a:lnTo>
                    <a:pt x="990" y="1586"/>
                  </a:lnTo>
                  <a:lnTo>
                    <a:pt x="1021" y="1586"/>
                  </a:lnTo>
                  <a:lnTo>
                    <a:pt x="1021" y="1594"/>
                  </a:lnTo>
                  <a:lnTo>
                    <a:pt x="1056" y="1594"/>
                  </a:lnTo>
                  <a:lnTo>
                    <a:pt x="1056" y="1602"/>
                  </a:lnTo>
                  <a:lnTo>
                    <a:pt x="1093" y="1602"/>
                  </a:lnTo>
                  <a:lnTo>
                    <a:pt x="1093" y="1617"/>
                  </a:lnTo>
                  <a:lnTo>
                    <a:pt x="1587" y="1617"/>
                  </a:lnTo>
                  <a:lnTo>
                    <a:pt x="1587" y="251"/>
                  </a:lnTo>
                  <a:lnTo>
                    <a:pt x="1559" y="251"/>
                  </a:lnTo>
                  <a:lnTo>
                    <a:pt x="1559" y="237"/>
                  </a:lnTo>
                  <a:lnTo>
                    <a:pt x="1508" y="237"/>
                  </a:lnTo>
                  <a:lnTo>
                    <a:pt x="1508" y="229"/>
                  </a:lnTo>
                  <a:lnTo>
                    <a:pt x="1472" y="229"/>
                  </a:lnTo>
                  <a:lnTo>
                    <a:pt x="1472" y="220"/>
                  </a:lnTo>
                  <a:lnTo>
                    <a:pt x="1426" y="220"/>
                  </a:lnTo>
                  <a:lnTo>
                    <a:pt x="1426" y="214"/>
                  </a:lnTo>
                  <a:lnTo>
                    <a:pt x="1391" y="214"/>
                  </a:lnTo>
                  <a:lnTo>
                    <a:pt x="1391" y="206"/>
                  </a:lnTo>
                  <a:lnTo>
                    <a:pt x="1348" y="206"/>
                  </a:lnTo>
                  <a:lnTo>
                    <a:pt x="1348" y="200"/>
                  </a:lnTo>
                  <a:lnTo>
                    <a:pt x="1311" y="200"/>
                  </a:lnTo>
                  <a:lnTo>
                    <a:pt x="1311" y="192"/>
                  </a:lnTo>
                  <a:lnTo>
                    <a:pt x="1267" y="192"/>
                  </a:lnTo>
                  <a:lnTo>
                    <a:pt x="1267" y="178"/>
                  </a:lnTo>
                  <a:lnTo>
                    <a:pt x="1230" y="178"/>
                  </a:lnTo>
                  <a:lnTo>
                    <a:pt x="1230" y="169"/>
                  </a:lnTo>
                  <a:lnTo>
                    <a:pt x="1186" y="169"/>
                  </a:lnTo>
                  <a:lnTo>
                    <a:pt x="1186" y="154"/>
                  </a:lnTo>
                  <a:lnTo>
                    <a:pt x="1108" y="154"/>
                  </a:lnTo>
                  <a:lnTo>
                    <a:pt x="1108" y="141"/>
                  </a:lnTo>
                  <a:lnTo>
                    <a:pt x="1071" y="141"/>
                  </a:lnTo>
                  <a:lnTo>
                    <a:pt x="1071" y="132"/>
                  </a:lnTo>
                  <a:lnTo>
                    <a:pt x="1034" y="132"/>
                  </a:lnTo>
                  <a:lnTo>
                    <a:pt x="1034" y="118"/>
                  </a:lnTo>
                  <a:lnTo>
                    <a:pt x="990" y="118"/>
                  </a:lnTo>
                  <a:lnTo>
                    <a:pt x="990" y="110"/>
                  </a:lnTo>
                  <a:lnTo>
                    <a:pt x="953" y="110"/>
                  </a:lnTo>
                  <a:lnTo>
                    <a:pt x="953" y="104"/>
                  </a:lnTo>
                  <a:lnTo>
                    <a:pt x="903" y="104"/>
                  </a:lnTo>
                  <a:lnTo>
                    <a:pt x="903" y="95"/>
                  </a:lnTo>
                  <a:lnTo>
                    <a:pt x="875" y="95"/>
                  </a:lnTo>
                  <a:lnTo>
                    <a:pt x="875" y="90"/>
                  </a:lnTo>
                  <a:lnTo>
                    <a:pt x="821" y="90"/>
                  </a:lnTo>
                  <a:lnTo>
                    <a:pt x="821" y="81"/>
                  </a:lnTo>
                  <a:lnTo>
                    <a:pt x="786" y="81"/>
                  </a:lnTo>
                  <a:lnTo>
                    <a:pt x="786" y="66"/>
                  </a:lnTo>
                  <a:lnTo>
                    <a:pt x="743" y="66"/>
                  </a:lnTo>
                  <a:lnTo>
                    <a:pt x="743" y="59"/>
                  </a:lnTo>
                  <a:lnTo>
                    <a:pt x="706" y="59"/>
                  </a:lnTo>
                  <a:lnTo>
                    <a:pt x="706" y="53"/>
                  </a:lnTo>
                  <a:lnTo>
                    <a:pt x="662" y="53"/>
                  </a:lnTo>
                  <a:lnTo>
                    <a:pt x="662" y="36"/>
                  </a:lnTo>
                  <a:lnTo>
                    <a:pt x="625" y="36"/>
                  </a:lnTo>
                  <a:lnTo>
                    <a:pt x="625" y="30"/>
                  </a:lnTo>
                  <a:lnTo>
                    <a:pt x="583" y="30"/>
                  </a:lnTo>
                  <a:lnTo>
                    <a:pt x="583" y="22"/>
                  </a:lnTo>
                  <a:lnTo>
                    <a:pt x="546" y="22"/>
                  </a:lnTo>
                  <a:lnTo>
                    <a:pt x="546" y="15"/>
                  </a:lnTo>
                  <a:lnTo>
                    <a:pt x="501" y="15"/>
                  </a:lnTo>
                  <a:lnTo>
                    <a:pt x="501" y="0"/>
                  </a:lnTo>
                  <a:lnTo>
                    <a:pt x="0" y="0"/>
                  </a:lnTo>
                  <a:close/>
                </a:path>
              </a:pathLst>
            </a:custGeom>
            <a:solidFill>
              <a:srgbClr val="0202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53" name="Freeform 786"/>
            <p:cNvSpPr>
              <a:spLocks/>
            </p:cNvSpPr>
            <p:nvPr/>
          </p:nvSpPr>
          <p:spPr bwMode="auto">
            <a:xfrm>
              <a:off x="3946" y="1922"/>
              <a:ext cx="145" cy="113"/>
            </a:xfrm>
            <a:custGeom>
              <a:avLst/>
              <a:gdLst>
                <a:gd name="T0" fmla="*/ 0 w 1450"/>
                <a:gd name="T1" fmla="*/ 0 h 1468"/>
                <a:gd name="T2" fmla="*/ 0 w 1450"/>
                <a:gd name="T3" fmla="*/ 0 h 1468"/>
                <a:gd name="T4" fmla="*/ 0 w 1450"/>
                <a:gd name="T5" fmla="*/ 0 h 1468"/>
                <a:gd name="T6" fmla="*/ 0 w 1450"/>
                <a:gd name="T7" fmla="*/ 0 h 1468"/>
                <a:gd name="T8" fmla="*/ 0 w 1450"/>
                <a:gd name="T9" fmla="*/ 0 h 1468"/>
                <a:gd name="T10" fmla="*/ 0 w 1450"/>
                <a:gd name="T11" fmla="*/ 0 h 1468"/>
                <a:gd name="T12" fmla="*/ 0 w 1450"/>
                <a:gd name="T13" fmla="*/ 0 h 1468"/>
                <a:gd name="T14" fmla="*/ 0 w 1450"/>
                <a:gd name="T15" fmla="*/ 0 h 1468"/>
                <a:gd name="T16" fmla="*/ 0 w 1450"/>
                <a:gd name="T17" fmla="*/ 0 h 1468"/>
                <a:gd name="T18" fmla="*/ 0 w 1450"/>
                <a:gd name="T19" fmla="*/ 0 h 1468"/>
                <a:gd name="T20" fmla="*/ 0 w 1450"/>
                <a:gd name="T21" fmla="*/ 0 h 1468"/>
                <a:gd name="T22" fmla="*/ 0 w 1450"/>
                <a:gd name="T23" fmla="*/ 0 h 1468"/>
                <a:gd name="T24" fmla="*/ 0 w 1450"/>
                <a:gd name="T25" fmla="*/ 0 h 1468"/>
                <a:gd name="T26" fmla="*/ 0 w 1450"/>
                <a:gd name="T27" fmla="*/ 0 h 1468"/>
                <a:gd name="T28" fmla="*/ 0 w 1450"/>
                <a:gd name="T29" fmla="*/ 0 h 1468"/>
                <a:gd name="T30" fmla="*/ 0 w 1450"/>
                <a:gd name="T31" fmla="*/ 0 h 1468"/>
                <a:gd name="T32" fmla="*/ 0 w 1450"/>
                <a:gd name="T33" fmla="*/ 0 h 1468"/>
                <a:gd name="T34" fmla="*/ 0 w 1450"/>
                <a:gd name="T35" fmla="*/ 0 h 1468"/>
                <a:gd name="T36" fmla="*/ 0 w 1450"/>
                <a:gd name="T37" fmla="*/ 0 h 1468"/>
                <a:gd name="T38" fmla="*/ 0 w 1450"/>
                <a:gd name="T39" fmla="*/ 0 h 1468"/>
                <a:gd name="T40" fmla="*/ 0 w 1450"/>
                <a:gd name="T41" fmla="*/ 0 h 1468"/>
                <a:gd name="T42" fmla="*/ 0 w 1450"/>
                <a:gd name="T43" fmla="*/ 0 h 1468"/>
                <a:gd name="T44" fmla="*/ 0 w 1450"/>
                <a:gd name="T45" fmla="*/ 0 h 1468"/>
                <a:gd name="T46" fmla="*/ 0 w 1450"/>
                <a:gd name="T47" fmla="*/ 0 h 1468"/>
                <a:gd name="T48" fmla="*/ 0 w 1450"/>
                <a:gd name="T49" fmla="*/ 0 h 1468"/>
                <a:gd name="T50" fmla="*/ 0 w 1450"/>
                <a:gd name="T51" fmla="*/ 0 h 1468"/>
                <a:gd name="T52" fmla="*/ 0 w 1450"/>
                <a:gd name="T53" fmla="*/ 0 h 1468"/>
                <a:gd name="T54" fmla="*/ 0 w 1450"/>
                <a:gd name="T55" fmla="*/ 0 h 1468"/>
                <a:gd name="T56" fmla="*/ 0 w 1450"/>
                <a:gd name="T57" fmla="*/ 0 h 1468"/>
                <a:gd name="T58" fmla="*/ 0 w 1450"/>
                <a:gd name="T59" fmla="*/ 0 h 1468"/>
                <a:gd name="T60" fmla="*/ 0 w 1450"/>
                <a:gd name="T61" fmla="*/ 0 h 1468"/>
                <a:gd name="T62" fmla="*/ 0 w 1450"/>
                <a:gd name="T63" fmla="*/ 0 h 1468"/>
                <a:gd name="T64" fmla="*/ 0 w 1450"/>
                <a:gd name="T65" fmla="*/ 0 h 1468"/>
                <a:gd name="T66" fmla="*/ 0 w 1450"/>
                <a:gd name="T67" fmla="*/ 0 h 1468"/>
                <a:gd name="T68" fmla="*/ 0 w 1450"/>
                <a:gd name="T69" fmla="*/ 0 h 1468"/>
                <a:gd name="T70" fmla="*/ 0 w 1450"/>
                <a:gd name="T71" fmla="*/ 0 h 1468"/>
                <a:gd name="T72" fmla="*/ 0 w 1450"/>
                <a:gd name="T73" fmla="*/ 0 h 14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0"/>
                <a:gd name="T112" fmla="*/ 0 h 1468"/>
                <a:gd name="T113" fmla="*/ 1450 w 1450"/>
                <a:gd name="T114" fmla="*/ 1468 h 14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0" h="1468">
                  <a:moveTo>
                    <a:pt x="0" y="0"/>
                  </a:moveTo>
                  <a:lnTo>
                    <a:pt x="0" y="1283"/>
                  </a:lnTo>
                  <a:lnTo>
                    <a:pt x="37" y="1283"/>
                  </a:lnTo>
                  <a:lnTo>
                    <a:pt x="37" y="1300"/>
                  </a:lnTo>
                  <a:lnTo>
                    <a:pt x="79" y="1300"/>
                  </a:lnTo>
                  <a:lnTo>
                    <a:pt x="79" y="1306"/>
                  </a:lnTo>
                  <a:lnTo>
                    <a:pt x="116" y="1306"/>
                  </a:lnTo>
                  <a:lnTo>
                    <a:pt x="116" y="1314"/>
                  </a:lnTo>
                  <a:lnTo>
                    <a:pt x="152" y="1314"/>
                  </a:lnTo>
                  <a:lnTo>
                    <a:pt x="152" y="1320"/>
                  </a:lnTo>
                  <a:lnTo>
                    <a:pt x="183" y="1320"/>
                  </a:lnTo>
                  <a:lnTo>
                    <a:pt x="183" y="1337"/>
                  </a:lnTo>
                  <a:lnTo>
                    <a:pt x="262" y="1337"/>
                  </a:lnTo>
                  <a:lnTo>
                    <a:pt x="262" y="1351"/>
                  </a:lnTo>
                  <a:lnTo>
                    <a:pt x="298" y="1351"/>
                  </a:lnTo>
                  <a:lnTo>
                    <a:pt x="298" y="1357"/>
                  </a:lnTo>
                  <a:lnTo>
                    <a:pt x="335" y="1357"/>
                  </a:lnTo>
                  <a:lnTo>
                    <a:pt x="335" y="1366"/>
                  </a:lnTo>
                  <a:lnTo>
                    <a:pt x="379" y="1366"/>
                  </a:lnTo>
                  <a:lnTo>
                    <a:pt x="379" y="1380"/>
                  </a:lnTo>
                  <a:lnTo>
                    <a:pt x="424" y="1380"/>
                  </a:lnTo>
                  <a:lnTo>
                    <a:pt x="424" y="1388"/>
                  </a:lnTo>
                  <a:lnTo>
                    <a:pt x="460" y="1388"/>
                  </a:lnTo>
                  <a:lnTo>
                    <a:pt x="460" y="1395"/>
                  </a:lnTo>
                  <a:lnTo>
                    <a:pt x="497" y="1395"/>
                  </a:lnTo>
                  <a:lnTo>
                    <a:pt x="497" y="1402"/>
                  </a:lnTo>
                  <a:lnTo>
                    <a:pt x="533" y="1402"/>
                  </a:lnTo>
                  <a:lnTo>
                    <a:pt x="533" y="1417"/>
                  </a:lnTo>
                  <a:lnTo>
                    <a:pt x="575" y="1417"/>
                  </a:lnTo>
                  <a:lnTo>
                    <a:pt x="575" y="1425"/>
                  </a:lnTo>
                  <a:lnTo>
                    <a:pt x="612" y="1425"/>
                  </a:lnTo>
                  <a:lnTo>
                    <a:pt x="612" y="1439"/>
                  </a:lnTo>
                  <a:lnTo>
                    <a:pt x="685" y="1439"/>
                  </a:lnTo>
                  <a:lnTo>
                    <a:pt x="685" y="1448"/>
                  </a:lnTo>
                  <a:lnTo>
                    <a:pt x="714" y="1448"/>
                  </a:lnTo>
                  <a:lnTo>
                    <a:pt x="714" y="1454"/>
                  </a:lnTo>
                  <a:lnTo>
                    <a:pt x="766" y="1454"/>
                  </a:lnTo>
                  <a:lnTo>
                    <a:pt x="766" y="1468"/>
                  </a:lnTo>
                  <a:lnTo>
                    <a:pt x="1450" y="1468"/>
                  </a:lnTo>
                  <a:lnTo>
                    <a:pt x="1450" y="156"/>
                  </a:lnTo>
                  <a:lnTo>
                    <a:pt x="1436" y="156"/>
                  </a:lnTo>
                  <a:lnTo>
                    <a:pt x="1436" y="148"/>
                  </a:lnTo>
                  <a:lnTo>
                    <a:pt x="1400" y="148"/>
                  </a:lnTo>
                  <a:lnTo>
                    <a:pt x="1400" y="139"/>
                  </a:lnTo>
                  <a:lnTo>
                    <a:pt x="1354" y="139"/>
                  </a:lnTo>
                  <a:lnTo>
                    <a:pt x="1354" y="133"/>
                  </a:lnTo>
                  <a:lnTo>
                    <a:pt x="1319" y="133"/>
                  </a:lnTo>
                  <a:lnTo>
                    <a:pt x="1319" y="125"/>
                  </a:lnTo>
                  <a:lnTo>
                    <a:pt x="1276" y="125"/>
                  </a:lnTo>
                  <a:lnTo>
                    <a:pt x="1276" y="119"/>
                  </a:lnTo>
                  <a:lnTo>
                    <a:pt x="1239" y="119"/>
                  </a:lnTo>
                  <a:lnTo>
                    <a:pt x="1239" y="111"/>
                  </a:lnTo>
                  <a:lnTo>
                    <a:pt x="1195" y="111"/>
                  </a:lnTo>
                  <a:lnTo>
                    <a:pt x="1195" y="97"/>
                  </a:lnTo>
                  <a:lnTo>
                    <a:pt x="1158" y="97"/>
                  </a:lnTo>
                  <a:lnTo>
                    <a:pt x="1158" y="88"/>
                  </a:lnTo>
                  <a:lnTo>
                    <a:pt x="1114" y="88"/>
                  </a:lnTo>
                  <a:lnTo>
                    <a:pt x="1114" y="73"/>
                  </a:lnTo>
                  <a:lnTo>
                    <a:pt x="1036" y="73"/>
                  </a:lnTo>
                  <a:lnTo>
                    <a:pt x="1036" y="60"/>
                  </a:lnTo>
                  <a:lnTo>
                    <a:pt x="999" y="60"/>
                  </a:lnTo>
                  <a:lnTo>
                    <a:pt x="999" y="51"/>
                  </a:lnTo>
                  <a:lnTo>
                    <a:pt x="962" y="51"/>
                  </a:lnTo>
                  <a:lnTo>
                    <a:pt x="962" y="37"/>
                  </a:lnTo>
                  <a:lnTo>
                    <a:pt x="918" y="37"/>
                  </a:lnTo>
                  <a:lnTo>
                    <a:pt x="918" y="29"/>
                  </a:lnTo>
                  <a:lnTo>
                    <a:pt x="881" y="29"/>
                  </a:lnTo>
                  <a:lnTo>
                    <a:pt x="881" y="23"/>
                  </a:lnTo>
                  <a:lnTo>
                    <a:pt x="831" y="23"/>
                  </a:lnTo>
                  <a:lnTo>
                    <a:pt x="831" y="14"/>
                  </a:lnTo>
                  <a:lnTo>
                    <a:pt x="803" y="14"/>
                  </a:lnTo>
                  <a:lnTo>
                    <a:pt x="803" y="9"/>
                  </a:lnTo>
                  <a:lnTo>
                    <a:pt x="749" y="9"/>
                  </a:lnTo>
                  <a:lnTo>
                    <a:pt x="749" y="0"/>
                  </a:lnTo>
                  <a:lnTo>
                    <a:pt x="0" y="0"/>
                  </a:lnTo>
                  <a:close/>
                </a:path>
              </a:pathLst>
            </a:custGeom>
            <a:solidFill>
              <a:srgbClr val="0202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54" name="Freeform 787"/>
            <p:cNvSpPr>
              <a:spLocks/>
            </p:cNvSpPr>
            <p:nvPr/>
          </p:nvSpPr>
          <p:spPr bwMode="auto">
            <a:xfrm>
              <a:off x="3952" y="1927"/>
              <a:ext cx="132" cy="103"/>
            </a:xfrm>
            <a:custGeom>
              <a:avLst/>
              <a:gdLst>
                <a:gd name="T0" fmla="*/ 0 w 1319"/>
                <a:gd name="T1" fmla="*/ 0 h 1335"/>
                <a:gd name="T2" fmla="*/ 0 w 1319"/>
                <a:gd name="T3" fmla="*/ 0 h 1335"/>
                <a:gd name="T4" fmla="*/ 0 w 1319"/>
                <a:gd name="T5" fmla="*/ 0 h 1335"/>
                <a:gd name="T6" fmla="*/ 0 w 1319"/>
                <a:gd name="T7" fmla="*/ 0 h 1335"/>
                <a:gd name="T8" fmla="*/ 0 w 1319"/>
                <a:gd name="T9" fmla="*/ 0 h 1335"/>
                <a:gd name="T10" fmla="*/ 0 w 1319"/>
                <a:gd name="T11" fmla="*/ 0 h 1335"/>
                <a:gd name="T12" fmla="*/ 0 w 1319"/>
                <a:gd name="T13" fmla="*/ 0 h 1335"/>
                <a:gd name="T14" fmla="*/ 0 w 1319"/>
                <a:gd name="T15" fmla="*/ 0 h 1335"/>
                <a:gd name="T16" fmla="*/ 0 w 1319"/>
                <a:gd name="T17" fmla="*/ 0 h 1335"/>
                <a:gd name="T18" fmla="*/ 0 w 1319"/>
                <a:gd name="T19" fmla="*/ 0 h 1335"/>
                <a:gd name="T20" fmla="*/ 0 w 1319"/>
                <a:gd name="T21" fmla="*/ 0 h 1335"/>
                <a:gd name="T22" fmla="*/ 0 w 1319"/>
                <a:gd name="T23" fmla="*/ 0 h 1335"/>
                <a:gd name="T24" fmla="*/ 0 w 1319"/>
                <a:gd name="T25" fmla="*/ 0 h 1335"/>
                <a:gd name="T26" fmla="*/ 0 w 1319"/>
                <a:gd name="T27" fmla="*/ 0 h 1335"/>
                <a:gd name="T28" fmla="*/ 0 w 1319"/>
                <a:gd name="T29" fmla="*/ 0 h 1335"/>
                <a:gd name="T30" fmla="*/ 0 w 1319"/>
                <a:gd name="T31" fmla="*/ 0 h 1335"/>
                <a:gd name="T32" fmla="*/ 0 w 1319"/>
                <a:gd name="T33" fmla="*/ 0 h 1335"/>
                <a:gd name="T34" fmla="*/ 0 w 1319"/>
                <a:gd name="T35" fmla="*/ 0 h 1335"/>
                <a:gd name="T36" fmla="*/ 0 w 1319"/>
                <a:gd name="T37" fmla="*/ 0 h 1335"/>
                <a:gd name="T38" fmla="*/ 0 w 1319"/>
                <a:gd name="T39" fmla="*/ 0 h 1335"/>
                <a:gd name="T40" fmla="*/ 0 w 1319"/>
                <a:gd name="T41" fmla="*/ 0 h 1335"/>
                <a:gd name="T42" fmla="*/ 0 w 1319"/>
                <a:gd name="T43" fmla="*/ 0 h 1335"/>
                <a:gd name="T44" fmla="*/ 0 w 1319"/>
                <a:gd name="T45" fmla="*/ 0 h 1335"/>
                <a:gd name="T46" fmla="*/ 0 w 1319"/>
                <a:gd name="T47" fmla="*/ 0 h 1335"/>
                <a:gd name="T48" fmla="*/ 0 w 1319"/>
                <a:gd name="T49" fmla="*/ 0 h 1335"/>
                <a:gd name="T50" fmla="*/ 0 w 1319"/>
                <a:gd name="T51" fmla="*/ 0 h 1335"/>
                <a:gd name="T52" fmla="*/ 0 w 1319"/>
                <a:gd name="T53" fmla="*/ 0 h 1335"/>
                <a:gd name="T54" fmla="*/ 0 w 1319"/>
                <a:gd name="T55" fmla="*/ 0 h 1335"/>
                <a:gd name="T56" fmla="*/ 0 w 1319"/>
                <a:gd name="T57" fmla="*/ 0 h 1335"/>
                <a:gd name="T58" fmla="*/ 0 w 1319"/>
                <a:gd name="T59" fmla="*/ 0 h 1335"/>
                <a:gd name="T60" fmla="*/ 0 w 1319"/>
                <a:gd name="T61" fmla="*/ 0 h 1335"/>
                <a:gd name="T62" fmla="*/ 0 w 1319"/>
                <a:gd name="T63" fmla="*/ 0 h 1335"/>
                <a:gd name="T64" fmla="*/ 0 w 1319"/>
                <a:gd name="T65" fmla="*/ 0 h 1335"/>
                <a:gd name="T66" fmla="*/ 0 w 1319"/>
                <a:gd name="T67" fmla="*/ 0 h 1335"/>
                <a:gd name="T68" fmla="*/ 0 w 1319"/>
                <a:gd name="T69" fmla="*/ 0 h 1335"/>
                <a:gd name="T70" fmla="*/ 0 w 1319"/>
                <a:gd name="T71" fmla="*/ 0 h 1335"/>
                <a:gd name="T72" fmla="*/ 0 w 1319"/>
                <a:gd name="T73" fmla="*/ 0 h 1335"/>
                <a:gd name="T74" fmla="*/ 0 w 1319"/>
                <a:gd name="T75" fmla="*/ 0 h 1335"/>
                <a:gd name="T76" fmla="*/ 0 w 1319"/>
                <a:gd name="T77" fmla="*/ 0 h 1335"/>
                <a:gd name="T78" fmla="*/ 0 w 1319"/>
                <a:gd name="T79" fmla="*/ 0 h 1335"/>
                <a:gd name="T80" fmla="*/ 0 w 1319"/>
                <a:gd name="T81" fmla="*/ 0 h 13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19"/>
                <a:gd name="T124" fmla="*/ 0 h 1335"/>
                <a:gd name="T125" fmla="*/ 1319 w 1319"/>
                <a:gd name="T126" fmla="*/ 1335 h 13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19" h="1335">
                  <a:moveTo>
                    <a:pt x="0" y="0"/>
                  </a:moveTo>
                  <a:lnTo>
                    <a:pt x="0" y="1240"/>
                  </a:lnTo>
                  <a:lnTo>
                    <a:pt x="20" y="1240"/>
                  </a:lnTo>
                  <a:lnTo>
                    <a:pt x="20" y="1246"/>
                  </a:lnTo>
                  <a:lnTo>
                    <a:pt x="57" y="1246"/>
                  </a:lnTo>
                  <a:lnTo>
                    <a:pt x="57" y="1254"/>
                  </a:lnTo>
                  <a:lnTo>
                    <a:pt x="93" y="1254"/>
                  </a:lnTo>
                  <a:lnTo>
                    <a:pt x="93" y="1260"/>
                  </a:lnTo>
                  <a:lnTo>
                    <a:pt x="124" y="1260"/>
                  </a:lnTo>
                  <a:lnTo>
                    <a:pt x="124" y="1277"/>
                  </a:lnTo>
                  <a:lnTo>
                    <a:pt x="203" y="1277"/>
                  </a:lnTo>
                  <a:lnTo>
                    <a:pt x="203" y="1291"/>
                  </a:lnTo>
                  <a:lnTo>
                    <a:pt x="239" y="1291"/>
                  </a:lnTo>
                  <a:lnTo>
                    <a:pt x="239" y="1297"/>
                  </a:lnTo>
                  <a:lnTo>
                    <a:pt x="276" y="1297"/>
                  </a:lnTo>
                  <a:lnTo>
                    <a:pt x="276" y="1306"/>
                  </a:lnTo>
                  <a:lnTo>
                    <a:pt x="320" y="1306"/>
                  </a:lnTo>
                  <a:lnTo>
                    <a:pt x="320" y="1320"/>
                  </a:lnTo>
                  <a:lnTo>
                    <a:pt x="365" y="1320"/>
                  </a:lnTo>
                  <a:lnTo>
                    <a:pt x="365" y="1328"/>
                  </a:lnTo>
                  <a:lnTo>
                    <a:pt x="401" y="1328"/>
                  </a:lnTo>
                  <a:lnTo>
                    <a:pt x="401" y="1335"/>
                  </a:lnTo>
                  <a:lnTo>
                    <a:pt x="1319" y="1335"/>
                  </a:lnTo>
                  <a:lnTo>
                    <a:pt x="1319" y="79"/>
                  </a:lnTo>
                  <a:lnTo>
                    <a:pt x="1295" y="79"/>
                  </a:lnTo>
                  <a:lnTo>
                    <a:pt x="1295" y="73"/>
                  </a:lnTo>
                  <a:lnTo>
                    <a:pt x="1260" y="73"/>
                  </a:lnTo>
                  <a:lnTo>
                    <a:pt x="1260" y="65"/>
                  </a:lnTo>
                  <a:lnTo>
                    <a:pt x="1217" y="65"/>
                  </a:lnTo>
                  <a:lnTo>
                    <a:pt x="1217" y="59"/>
                  </a:lnTo>
                  <a:lnTo>
                    <a:pt x="1180" y="59"/>
                  </a:lnTo>
                  <a:lnTo>
                    <a:pt x="1180" y="51"/>
                  </a:lnTo>
                  <a:lnTo>
                    <a:pt x="1136" y="51"/>
                  </a:lnTo>
                  <a:lnTo>
                    <a:pt x="1136" y="37"/>
                  </a:lnTo>
                  <a:lnTo>
                    <a:pt x="1099" y="37"/>
                  </a:lnTo>
                  <a:lnTo>
                    <a:pt x="1099" y="28"/>
                  </a:lnTo>
                  <a:lnTo>
                    <a:pt x="1055" y="28"/>
                  </a:lnTo>
                  <a:lnTo>
                    <a:pt x="1055" y="13"/>
                  </a:lnTo>
                  <a:lnTo>
                    <a:pt x="977" y="13"/>
                  </a:lnTo>
                  <a:lnTo>
                    <a:pt x="977" y="0"/>
                  </a:lnTo>
                  <a:lnTo>
                    <a:pt x="0" y="0"/>
                  </a:lnTo>
                  <a:close/>
                </a:path>
              </a:pathLst>
            </a:custGeom>
            <a:solidFill>
              <a:srgbClr val="0202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55" name="Freeform 788"/>
            <p:cNvSpPr>
              <a:spLocks/>
            </p:cNvSpPr>
            <p:nvPr/>
          </p:nvSpPr>
          <p:spPr bwMode="auto">
            <a:xfrm>
              <a:off x="3960" y="1933"/>
              <a:ext cx="118" cy="92"/>
            </a:xfrm>
            <a:custGeom>
              <a:avLst/>
              <a:gdLst>
                <a:gd name="T0" fmla="*/ 0 w 1181"/>
                <a:gd name="T1" fmla="*/ 0 h 1204"/>
                <a:gd name="T2" fmla="*/ 0 w 1181"/>
                <a:gd name="T3" fmla="*/ 0 h 1204"/>
                <a:gd name="T4" fmla="*/ 0 w 1181"/>
                <a:gd name="T5" fmla="*/ 0 h 1204"/>
                <a:gd name="T6" fmla="*/ 0 w 1181"/>
                <a:gd name="T7" fmla="*/ 0 h 1204"/>
                <a:gd name="T8" fmla="*/ 0 w 1181"/>
                <a:gd name="T9" fmla="*/ 0 h 1204"/>
                <a:gd name="T10" fmla="*/ 0 w 1181"/>
                <a:gd name="T11" fmla="*/ 0 h 1204"/>
                <a:gd name="T12" fmla="*/ 0 w 1181"/>
                <a:gd name="T13" fmla="*/ 0 h 1204"/>
                <a:gd name="T14" fmla="*/ 0 w 1181"/>
                <a:gd name="T15" fmla="*/ 0 h 1204"/>
                <a:gd name="T16" fmla="*/ 0 w 1181"/>
                <a:gd name="T17" fmla="*/ 0 h 1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1"/>
                <a:gd name="T28" fmla="*/ 0 h 1204"/>
                <a:gd name="T29" fmla="*/ 1181 w 1181"/>
                <a:gd name="T30" fmla="*/ 1204 h 1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1" h="1204">
                  <a:moveTo>
                    <a:pt x="0" y="0"/>
                  </a:moveTo>
                  <a:lnTo>
                    <a:pt x="0" y="1181"/>
                  </a:lnTo>
                  <a:lnTo>
                    <a:pt x="14" y="1181"/>
                  </a:lnTo>
                  <a:lnTo>
                    <a:pt x="14" y="1187"/>
                  </a:lnTo>
                  <a:lnTo>
                    <a:pt x="45" y="1187"/>
                  </a:lnTo>
                  <a:lnTo>
                    <a:pt x="45" y="1204"/>
                  </a:lnTo>
                  <a:lnTo>
                    <a:pt x="1181" y="1204"/>
                  </a:lnTo>
                  <a:lnTo>
                    <a:pt x="1181" y="0"/>
                  </a:lnTo>
                  <a:lnTo>
                    <a:pt x="0" y="0"/>
                  </a:lnTo>
                  <a:close/>
                </a:path>
              </a:pathLst>
            </a:custGeom>
            <a:solidFill>
              <a:srgbClr val="0202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56" name="Rectangle 789"/>
            <p:cNvSpPr>
              <a:spLocks noChangeArrowheads="1"/>
            </p:cNvSpPr>
            <p:nvPr/>
          </p:nvSpPr>
          <p:spPr bwMode="auto">
            <a:xfrm>
              <a:off x="3965" y="1937"/>
              <a:ext cx="104" cy="81"/>
            </a:xfrm>
            <a:prstGeom prst="rect">
              <a:avLst/>
            </a:prstGeom>
            <a:solidFill>
              <a:srgbClr val="0202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57" name="Rectangle 790"/>
            <p:cNvSpPr>
              <a:spLocks noChangeArrowheads="1"/>
            </p:cNvSpPr>
            <p:nvPr/>
          </p:nvSpPr>
          <p:spPr bwMode="auto">
            <a:xfrm>
              <a:off x="3972" y="1943"/>
              <a:ext cx="90" cy="70"/>
            </a:xfrm>
            <a:prstGeom prst="rect">
              <a:avLst/>
            </a:prstGeom>
            <a:solidFill>
              <a:srgbClr val="0202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58" name="Rectangle 791"/>
            <p:cNvSpPr>
              <a:spLocks noChangeArrowheads="1"/>
            </p:cNvSpPr>
            <p:nvPr/>
          </p:nvSpPr>
          <p:spPr bwMode="auto">
            <a:xfrm>
              <a:off x="3979" y="1948"/>
              <a:ext cx="77" cy="60"/>
            </a:xfrm>
            <a:prstGeom prst="rect">
              <a:avLst/>
            </a:prstGeom>
            <a:solidFill>
              <a:srgbClr val="0202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59" name="Rectangle 792"/>
            <p:cNvSpPr>
              <a:spLocks noChangeArrowheads="1"/>
            </p:cNvSpPr>
            <p:nvPr/>
          </p:nvSpPr>
          <p:spPr bwMode="auto">
            <a:xfrm>
              <a:off x="3986" y="1954"/>
              <a:ext cx="63" cy="48"/>
            </a:xfrm>
            <a:prstGeom prst="rect">
              <a:avLst/>
            </a:prstGeom>
            <a:solidFill>
              <a:srgbClr val="0202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60" name="Rectangle 793"/>
            <p:cNvSpPr>
              <a:spLocks noChangeArrowheads="1"/>
            </p:cNvSpPr>
            <p:nvPr/>
          </p:nvSpPr>
          <p:spPr bwMode="auto">
            <a:xfrm>
              <a:off x="3992" y="1959"/>
              <a:ext cx="50" cy="38"/>
            </a:xfrm>
            <a:prstGeom prst="rect">
              <a:avLst/>
            </a:prstGeom>
            <a:solidFill>
              <a:srgbClr val="0202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61" name="Rectangle 794"/>
            <p:cNvSpPr>
              <a:spLocks noChangeArrowheads="1"/>
            </p:cNvSpPr>
            <p:nvPr/>
          </p:nvSpPr>
          <p:spPr bwMode="auto">
            <a:xfrm>
              <a:off x="3999" y="1964"/>
              <a:ext cx="37" cy="28"/>
            </a:xfrm>
            <a:prstGeom prst="rect">
              <a:avLst/>
            </a:prstGeom>
            <a:solidFill>
              <a:srgbClr val="0202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62" name="Rectangle 795"/>
            <p:cNvSpPr>
              <a:spLocks noChangeArrowheads="1"/>
            </p:cNvSpPr>
            <p:nvPr/>
          </p:nvSpPr>
          <p:spPr bwMode="auto">
            <a:xfrm>
              <a:off x="4006" y="1969"/>
              <a:ext cx="22"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63" name="Freeform 796"/>
            <p:cNvSpPr>
              <a:spLocks/>
            </p:cNvSpPr>
            <p:nvPr/>
          </p:nvSpPr>
          <p:spPr bwMode="auto">
            <a:xfrm>
              <a:off x="3885" y="1907"/>
              <a:ext cx="265" cy="142"/>
            </a:xfrm>
            <a:custGeom>
              <a:avLst/>
              <a:gdLst>
                <a:gd name="T0" fmla="*/ 0 w 2644"/>
                <a:gd name="T1" fmla="*/ 0 h 1845"/>
                <a:gd name="T2" fmla="*/ 0 w 2644"/>
                <a:gd name="T3" fmla="*/ 0 h 1845"/>
                <a:gd name="T4" fmla="*/ 0 w 2644"/>
                <a:gd name="T5" fmla="*/ 0 h 1845"/>
                <a:gd name="T6" fmla="*/ 0 w 2644"/>
                <a:gd name="T7" fmla="*/ 0 h 1845"/>
                <a:gd name="T8" fmla="*/ 0 w 2644"/>
                <a:gd name="T9" fmla="*/ 0 h 1845"/>
                <a:gd name="T10" fmla="*/ 0 w 2644"/>
                <a:gd name="T11" fmla="*/ 0 h 1845"/>
                <a:gd name="T12" fmla="*/ 0 w 2644"/>
                <a:gd name="T13" fmla="*/ 0 h 1845"/>
                <a:gd name="T14" fmla="*/ 0 w 2644"/>
                <a:gd name="T15" fmla="*/ 0 h 1845"/>
                <a:gd name="T16" fmla="*/ 0 w 2644"/>
                <a:gd name="T17" fmla="*/ 0 h 1845"/>
                <a:gd name="T18" fmla="*/ 0 w 2644"/>
                <a:gd name="T19" fmla="*/ 0 h 1845"/>
                <a:gd name="T20" fmla="*/ 0 w 2644"/>
                <a:gd name="T21" fmla="*/ 0 h 1845"/>
                <a:gd name="T22" fmla="*/ 0 w 2644"/>
                <a:gd name="T23" fmla="*/ 0 h 1845"/>
                <a:gd name="T24" fmla="*/ 0 w 2644"/>
                <a:gd name="T25" fmla="*/ 0 h 1845"/>
                <a:gd name="T26" fmla="*/ 0 w 2644"/>
                <a:gd name="T27" fmla="*/ 0 h 1845"/>
                <a:gd name="T28" fmla="*/ 0 w 2644"/>
                <a:gd name="T29" fmla="*/ 0 h 1845"/>
                <a:gd name="T30" fmla="*/ 0 w 2644"/>
                <a:gd name="T31" fmla="*/ 0 h 1845"/>
                <a:gd name="T32" fmla="*/ 0 w 2644"/>
                <a:gd name="T33" fmla="*/ 0 h 1845"/>
                <a:gd name="T34" fmla="*/ 0 w 2644"/>
                <a:gd name="T35" fmla="*/ 0 h 1845"/>
                <a:gd name="T36" fmla="*/ 0 w 2644"/>
                <a:gd name="T37" fmla="*/ 0 h 1845"/>
                <a:gd name="T38" fmla="*/ 0 w 2644"/>
                <a:gd name="T39" fmla="*/ 0 h 1845"/>
                <a:gd name="T40" fmla="*/ 0 w 2644"/>
                <a:gd name="T41" fmla="*/ 0 h 1845"/>
                <a:gd name="T42" fmla="*/ 0 w 2644"/>
                <a:gd name="T43" fmla="*/ 0 h 1845"/>
                <a:gd name="T44" fmla="*/ 0 w 2644"/>
                <a:gd name="T45" fmla="*/ 0 h 1845"/>
                <a:gd name="T46" fmla="*/ 0 w 2644"/>
                <a:gd name="T47" fmla="*/ 0 h 1845"/>
                <a:gd name="T48" fmla="*/ 0 w 2644"/>
                <a:gd name="T49" fmla="*/ 0 h 1845"/>
                <a:gd name="T50" fmla="*/ 0 w 2644"/>
                <a:gd name="T51" fmla="*/ 0 h 1845"/>
                <a:gd name="T52" fmla="*/ 0 w 2644"/>
                <a:gd name="T53" fmla="*/ 0 h 1845"/>
                <a:gd name="T54" fmla="*/ 0 w 2644"/>
                <a:gd name="T55" fmla="*/ 0 h 1845"/>
                <a:gd name="T56" fmla="*/ 0 w 2644"/>
                <a:gd name="T57" fmla="*/ 0 h 1845"/>
                <a:gd name="T58" fmla="*/ 0 w 2644"/>
                <a:gd name="T59" fmla="*/ 0 h 1845"/>
                <a:gd name="T60" fmla="*/ 0 w 2644"/>
                <a:gd name="T61" fmla="*/ 0 h 1845"/>
                <a:gd name="T62" fmla="*/ 0 w 2644"/>
                <a:gd name="T63" fmla="*/ 0 h 1845"/>
                <a:gd name="T64" fmla="*/ 0 w 2644"/>
                <a:gd name="T65" fmla="*/ 0 h 1845"/>
                <a:gd name="T66" fmla="*/ 0 w 2644"/>
                <a:gd name="T67" fmla="*/ 0 h 1845"/>
                <a:gd name="T68" fmla="*/ 0 w 2644"/>
                <a:gd name="T69" fmla="*/ 0 h 18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44"/>
                <a:gd name="T106" fmla="*/ 0 h 1845"/>
                <a:gd name="T107" fmla="*/ 2644 w 2644"/>
                <a:gd name="T108" fmla="*/ 1845 h 18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44" h="1845">
                  <a:moveTo>
                    <a:pt x="474" y="0"/>
                  </a:moveTo>
                  <a:lnTo>
                    <a:pt x="0" y="1328"/>
                  </a:lnTo>
                  <a:lnTo>
                    <a:pt x="2157" y="1845"/>
                  </a:lnTo>
                  <a:lnTo>
                    <a:pt x="2172" y="1823"/>
                  </a:lnTo>
                  <a:lnTo>
                    <a:pt x="2172" y="1814"/>
                  </a:lnTo>
                  <a:lnTo>
                    <a:pt x="2179" y="1786"/>
                  </a:lnTo>
                  <a:lnTo>
                    <a:pt x="2187" y="1757"/>
                  </a:lnTo>
                  <a:lnTo>
                    <a:pt x="2209" y="1720"/>
                  </a:lnTo>
                  <a:lnTo>
                    <a:pt x="2209" y="1684"/>
                  </a:lnTo>
                  <a:lnTo>
                    <a:pt x="2229" y="1647"/>
                  </a:lnTo>
                  <a:lnTo>
                    <a:pt x="2246" y="1594"/>
                  </a:lnTo>
                  <a:lnTo>
                    <a:pt x="2266" y="1550"/>
                  </a:lnTo>
                  <a:lnTo>
                    <a:pt x="2288" y="1499"/>
                  </a:lnTo>
                  <a:lnTo>
                    <a:pt x="2302" y="1440"/>
                  </a:lnTo>
                  <a:lnTo>
                    <a:pt x="2324" y="1388"/>
                  </a:lnTo>
                  <a:lnTo>
                    <a:pt x="2347" y="1328"/>
                  </a:lnTo>
                  <a:lnTo>
                    <a:pt x="2369" y="1269"/>
                  </a:lnTo>
                  <a:lnTo>
                    <a:pt x="2390" y="1204"/>
                  </a:lnTo>
                  <a:lnTo>
                    <a:pt x="2412" y="1150"/>
                  </a:lnTo>
                  <a:lnTo>
                    <a:pt x="2434" y="1085"/>
                  </a:lnTo>
                  <a:lnTo>
                    <a:pt x="2448" y="1025"/>
                  </a:lnTo>
                  <a:lnTo>
                    <a:pt x="2484" y="965"/>
                  </a:lnTo>
                  <a:lnTo>
                    <a:pt x="2499" y="908"/>
                  </a:lnTo>
                  <a:lnTo>
                    <a:pt x="2521" y="849"/>
                  </a:lnTo>
                  <a:lnTo>
                    <a:pt x="2535" y="789"/>
                  </a:lnTo>
                  <a:lnTo>
                    <a:pt x="2551" y="753"/>
                  </a:lnTo>
                  <a:lnTo>
                    <a:pt x="2571" y="693"/>
                  </a:lnTo>
                  <a:lnTo>
                    <a:pt x="2588" y="657"/>
                  </a:lnTo>
                  <a:lnTo>
                    <a:pt x="2601" y="613"/>
                  </a:lnTo>
                  <a:lnTo>
                    <a:pt x="2616" y="576"/>
                  </a:lnTo>
                  <a:lnTo>
                    <a:pt x="2624" y="545"/>
                  </a:lnTo>
                  <a:lnTo>
                    <a:pt x="2638" y="523"/>
                  </a:lnTo>
                  <a:lnTo>
                    <a:pt x="2644" y="509"/>
                  </a:lnTo>
                  <a:lnTo>
                    <a:pt x="2644" y="486"/>
                  </a:lnTo>
                  <a:lnTo>
                    <a:pt x="47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64" name="Freeform 797"/>
            <p:cNvSpPr>
              <a:spLocks/>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65" name="Freeform 798"/>
            <p:cNvSpPr>
              <a:spLocks/>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66" name="Freeform 799"/>
            <p:cNvSpPr>
              <a:spLocks/>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67" name="Freeform 800"/>
            <p:cNvSpPr>
              <a:spLocks/>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68" name="Freeform 801"/>
            <p:cNvSpPr>
              <a:spLocks/>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69" name="Freeform 802"/>
            <p:cNvSpPr>
              <a:spLocks/>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70" name="Line 803"/>
            <p:cNvSpPr>
              <a:spLocks noChangeShapeType="1"/>
            </p:cNvSpPr>
            <p:nvPr/>
          </p:nvSpPr>
          <p:spPr bwMode="auto">
            <a:xfrm flipH="1">
              <a:off x="3894" y="1728"/>
              <a:ext cx="33" cy="1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88067"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D715A8DE-73BE-409D-A4B4-6CAF2475AEB7}" type="slidenum">
              <a:rPr lang="en-US" altLang="zh-CN" sz="1400" smtClean="0"/>
              <a:pPr>
                <a:spcBef>
                  <a:spcPct val="0"/>
                </a:spcBef>
                <a:buClrTx/>
                <a:buFontTx/>
                <a:buNone/>
              </a:pPr>
              <a:t>43</a:t>
            </a:fld>
            <a:endParaRPr lang="en-US" altLang="zh-CN" sz="1400" smtClean="0"/>
          </a:p>
        </p:txBody>
      </p:sp>
      <p:sp>
        <p:nvSpPr>
          <p:cNvPr id="88068" name="Rectangle 2"/>
          <p:cNvSpPr>
            <a:spLocks noGrp="1" noChangeArrowheads="1"/>
          </p:cNvSpPr>
          <p:nvPr>
            <p:ph type="title"/>
          </p:nvPr>
        </p:nvSpPr>
        <p:spPr>
          <a:xfrm>
            <a:off x="987425" y="134938"/>
            <a:ext cx="7170738" cy="627062"/>
          </a:xfrm>
        </p:spPr>
        <p:txBody>
          <a:bodyPr/>
          <a:lstStyle/>
          <a:p>
            <a:pPr eaLnBrk="1" hangingPunct="1"/>
            <a:r>
              <a:rPr lang="zh-CN" altLang="en-US" sz="2800" dirty="0">
                <a:ea typeface="宋体" panose="02010600030101010101" pitchFamily="2" charset="-122"/>
              </a:rPr>
              <a:t>什么是移动</a:t>
            </a:r>
            <a:r>
              <a:rPr lang="en-US" altLang="zh-CN" sz="2800" dirty="0">
                <a:ea typeface="宋体" panose="02010600030101010101" pitchFamily="2" charset="-122"/>
              </a:rPr>
              <a:t>Ad hoc</a:t>
            </a:r>
            <a:r>
              <a:rPr lang="zh-CN" altLang="en-US" sz="2800" dirty="0">
                <a:ea typeface="宋体" panose="02010600030101010101" pitchFamily="2" charset="-122"/>
              </a:rPr>
              <a:t>网络（</a:t>
            </a:r>
            <a:r>
              <a:rPr lang="en-US" altLang="zh-CN" sz="2800" dirty="0">
                <a:ea typeface="宋体" panose="02010600030101010101" pitchFamily="2" charset="-122"/>
              </a:rPr>
              <a:t>MANET</a:t>
            </a:r>
            <a:r>
              <a:rPr lang="zh-CN" altLang="en-US" sz="2800" dirty="0">
                <a:ea typeface="宋体" panose="02010600030101010101" pitchFamily="2" charset="-122"/>
              </a:rPr>
              <a:t>）？</a:t>
            </a:r>
            <a:endParaRPr lang="en-US" altLang="zh-CN" dirty="0" smtClean="0">
              <a:ea typeface="宋体" panose="02010600030101010101" pitchFamily="2" charset="-122"/>
            </a:endParaRPr>
          </a:p>
        </p:txBody>
      </p:sp>
      <p:sp>
        <p:nvSpPr>
          <p:cNvPr id="88069" name="Rectangle 3"/>
          <p:cNvSpPr>
            <a:spLocks noGrp="1" noChangeArrowheads="1"/>
          </p:cNvSpPr>
          <p:nvPr>
            <p:ph type="body" idx="1"/>
          </p:nvPr>
        </p:nvSpPr>
        <p:spPr>
          <a:xfrm>
            <a:off x="344488" y="1257300"/>
            <a:ext cx="8256587" cy="3438525"/>
          </a:xfrm>
        </p:spPr>
        <p:txBody>
          <a:bodyPr/>
          <a:lstStyle/>
          <a:p>
            <a:pPr eaLnBrk="1" hangingPunct="1">
              <a:lnSpc>
                <a:spcPct val="90000"/>
              </a:lnSpc>
            </a:pPr>
            <a:r>
              <a:rPr lang="zh-CN" altLang="en-US" sz="2800" dirty="0" smtClean="0">
                <a:ea typeface="宋体" panose="02010600030101010101" pitchFamily="2" charset="-122"/>
              </a:rPr>
              <a:t>允许移动设备用户使用（兼容的）无线通信设备为了特定的需求或目的，建立一个短时的网络</a:t>
            </a:r>
            <a:r>
              <a:rPr lang="en-US" altLang="zh-CN" sz="2800" dirty="0" smtClean="0">
                <a:ea typeface="宋体" panose="02010600030101010101" pitchFamily="2" charset="-122"/>
              </a:rPr>
              <a:t>!</a:t>
            </a:r>
          </a:p>
          <a:p>
            <a:pPr eaLnBrk="1" hangingPunct="1">
              <a:lnSpc>
                <a:spcPct val="90000"/>
              </a:lnSpc>
            </a:pPr>
            <a:r>
              <a:rPr lang="zh-CN" altLang="en-US" sz="2800" dirty="0">
                <a:ea typeface="宋体" panose="02010600030101010101" pitchFamily="2" charset="-122"/>
              </a:rPr>
              <a:t>无需</a:t>
            </a:r>
            <a:r>
              <a:rPr lang="zh-CN" altLang="en-US" sz="2800" dirty="0" smtClean="0">
                <a:ea typeface="宋体" panose="02010600030101010101" pitchFamily="2" charset="-122"/>
              </a:rPr>
              <a:t>使用</a:t>
            </a:r>
            <a:r>
              <a:rPr lang="zh-CN" altLang="en-US" sz="2800" dirty="0">
                <a:ea typeface="宋体" panose="02010600030101010101" pitchFamily="2" charset="-122"/>
              </a:rPr>
              <a:t>预先存在的基础</a:t>
            </a:r>
            <a:r>
              <a:rPr lang="zh-CN" altLang="en-US" sz="2800" dirty="0" smtClean="0">
                <a:ea typeface="宋体" panose="02010600030101010101" pitchFamily="2" charset="-122"/>
              </a:rPr>
              <a:t>设施</a:t>
            </a:r>
            <a:endParaRPr lang="en-US" altLang="zh-CN" sz="2800" dirty="0" smtClean="0">
              <a:ea typeface="宋体" panose="02010600030101010101" pitchFamily="2" charset="-122"/>
            </a:endParaRPr>
          </a:p>
          <a:p>
            <a:pPr eaLnBrk="1" hangingPunct="1">
              <a:lnSpc>
                <a:spcPct val="90000"/>
              </a:lnSpc>
            </a:pPr>
            <a:r>
              <a:rPr lang="zh-CN" altLang="en-US" sz="2800" dirty="0">
                <a:ea typeface="宋体" panose="02010600030101010101" pitchFamily="2" charset="-122"/>
              </a:rPr>
              <a:t>节点之间的路由可能</a:t>
            </a:r>
            <a:r>
              <a:rPr lang="zh-CN" altLang="en-US" sz="2800" dirty="0" smtClean="0">
                <a:ea typeface="宋体" panose="02010600030101010101" pitchFamily="2" charset="-122"/>
              </a:rPr>
              <a:t>潜在包含</a:t>
            </a:r>
            <a:r>
              <a:rPr lang="zh-CN" altLang="en-US" sz="2800" dirty="0">
                <a:ea typeface="宋体" panose="02010600030101010101" pitchFamily="2" charset="-122"/>
              </a:rPr>
              <a:t>多跳</a:t>
            </a:r>
            <a:endParaRPr lang="en-US" altLang="zh-CN" sz="2800" dirty="0" smtClean="0">
              <a:ea typeface="宋体" panose="02010600030101010101" pitchFamily="2" charset="-122"/>
            </a:endParaRPr>
          </a:p>
          <a:p>
            <a:pPr eaLnBrk="1" hangingPunct="1">
              <a:lnSpc>
                <a:spcPct val="90000"/>
              </a:lnSpc>
            </a:pPr>
            <a:endParaRPr lang="en-US" altLang="zh-CN" sz="28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9011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CFAEBFF2-F733-4175-A2C3-1AAC6E79D6E2}" type="slidenum">
              <a:rPr lang="en-US" altLang="zh-CN" sz="1400" smtClean="0"/>
              <a:pPr>
                <a:spcBef>
                  <a:spcPct val="0"/>
                </a:spcBef>
                <a:buClrTx/>
                <a:buFontTx/>
                <a:buNone/>
              </a:pPr>
              <a:t>44</a:t>
            </a:fld>
            <a:endParaRPr lang="en-US" altLang="zh-CN" sz="1400" smtClean="0"/>
          </a:p>
        </p:txBody>
      </p:sp>
      <p:sp>
        <p:nvSpPr>
          <p:cNvPr id="90116" name="Rectangle 2"/>
          <p:cNvSpPr>
            <a:spLocks noGrp="1" noChangeArrowheads="1"/>
          </p:cNvSpPr>
          <p:nvPr>
            <p:ph type="title"/>
          </p:nvPr>
        </p:nvSpPr>
        <p:spPr/>
        <p:txBody>
          <a:bodyPr/>
          <a:lstStyle/>
          <a:p>
            <a:pPr eaLnBrk="1" hangingPunct="1"/>
            <a:r>
              <a:rPr lang="zh-CN" altLang="en-US" dirty="0" smtClean="0">
                <a:ea typeface="宋体" panose="02010600030101010101" pitchFamily="2" charset="-122"/>
              </a:rPr>
              <a:t>操作模型</a:t>
            </a:r>
            <a:endParaRPr lang="en-US" altLang="zh-CN" dirty="0" smtClean="0">
              <a:ea typeface="宋体" panose="02010600030101010101" pitchFamily="2" charset="-122"/>
            </a:endParaRPr>
          </a:p>
        </p:txBody>
      </p:sp>
      <p:sp>
        <p:nvSpPr>
          <p:cNvPr id="90117" name="Rectangle 3"/>
          <p:cNvSpPr>
            <a:spLocks noGrp="1" noChangeArrowheads="1"/>
          </p:cNvSpPr>
          <p:nvPr>
            <p:ph type="body" idx="1"/>
          </p:nvPr>
        </p:nvSpPr>
        <p:spPr>
          <a:xfrm>
            <a:off x="485775" y="1244600"/>
            <a:ext cx="8140700" cy="1168400"/>
          </a:xfrm>
        </p:spPr>
        <p:txBody>
          <a:bodyPr/>
          <a:lstStyle/>
          <a:p>
            <a:pPr eaLnBrk="1" hangingPunct="1"/>
            <a:r>
              <a:rPr lang="zh-CN" altLang="en-US" sz="2400" dirty="0">
                <a:ea typeface="宋体" panose="02010600030101010101" pitchFamily="2" charset="-122"/>
              </a:rPr>
              <a:t>假设：节点使用</a:t>
            </a:r>
            <a:r>
              <a:rPr lang="en-US" altLang="zh-CN" sz="2400" dirty="0">
                <a:ea typeface="宋体" panose="02010600030101010101" pitchFamily="2" charset="-122"/>
              </a:rPr>
              <a:t>IP</a:t>
            </a:r>
            <a:r>
              <a:rPr lang="zh-CN" altLang="en-US" sz="2400" dirty="0">
                <a:ea typeface="宋体" panose="02010600030101010101" pitchFamily="2" charset="-122"/>
              </a:rPr>
              <a:t>，并且</a:t>
            </a:r>
            <a:r>
              <a:rPr lang="zh-CN" altLang="en-US" sz="2400" dirty="0" smtClean="0">
                <a:ea typeface="宋体" panose="02010600030101010101" pitchFamily="2" charset="-122"/>
              </a:rPr>
              <a:t>它们会因为不同的意义来被分配</a:t>
            </a:r>
            <a:r>
              <a:rPr lang="en-US" altLang="zh-CN" sz="2400" dirty="0" smtClean="0">
                <a:ea typeface="宋体" panose="02010600030101010101" pitchFamily="2" charset="-122"/>
              </a:rPr>
              <a:t>IP</a:t>
            </a:r>
            <a:r>
              <a:rPr lang="zh-CN" altLang="en-US" sz="2400" dirty="0" smtClean="0">
                <a:ea typeface="宋体" panose="02010600030101010101" pitchFamily="2" charset="-122"/>
              </a:rPr>
              <a:t>地址。</a:t>
            </a:r>
            <a:endParaRPr lang="en-US" altLang="zh-CN" sz="2400" dirty="0" smtClean="0">
              <a:ea typeface="宋体" panose="02010600030101010101" pitchFamily="2" charset="-122"/>
            </a:endParaRPr>
          </a:p>
        </p:txBody>
      </p:sp>
      <p:sp>
        <p:nvSpPr>
          <p:cNvPr id="90118" name="Oval 4"/>
          <p:cNvSpPr>
            <a:spLocks noChangeArrowheads="1"/>
          </p:cNvSpPr>
          <p:nvPr/>
        </p:nvSpPr>
        <p:spPr bwMode="auto">
          <a:xfrm>
            <a:off x="1146175" y="2705100"/>
            <a:ext cx="2209800" cy="2133600"/>
          </a:xfrm>
          <a:prstGeom prst="ellipse">
            <a:avLst/>
          </a:prstGeom>
          <a:solidFill>
            <a:schemeClr val="bg1"/>
          </a:solidFill>
          <a:ln w="19050">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13" name="Oval 5"/>
          <p:cNvSpPr>
            <a:spLocks noChangeArrowheads="1"/>
          </p:cNvSpPr>
          <p:nvPr/>
        </p:nvSpPr>
        <p:spPr bwMode="auto">
          <a:xfrm>
            <a:off x="1908175" y="3238500"/>
            <a:ext cx="2209800" cy="2133600"/>
          </a:xfrm>
          <a:prstGeom prst="ellipse">
            <a:avLst/>
          </a:prstGeom>
          <a:noFill/>
          <a:ln w="19050">
            <a:solidFill>
              <a:srgbClr val="B7122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0120" name="Oval 6"/>
          <p:cNvSpPr>
            <a:spLocks noChangeArrowheads="1"/>
          </p:cNvSpPr>
          <p:nvPr/>
        </p:nvSpPr>
        <p:spPr bwMode="auto">
          <a:xfrm>
            <a:off x="2136775" y="3695700"/>
            <a:ext cx="152400" cy="15240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15" name="Oval 7"/>
          <p:cNvSpPr>
            <a:spLocks noChangeArrowheads="1"/>
          </p:cNvSpPr>
          <p:nvPr/>
        </p:nvSpPr>
        <p:spPr bwMode="auto">
          <a:xfrm>
            <a:off x="2898775" y="4152900"/>
            <a:ext cx="152400" cy="152400"/>
          </a:xfrm>
          <a:prstGeom prst="ellipse">
            <a:avLst/>
          </a:prstGeom>
          <a:solidFill>
            <a:srgbClr val="B7122C"/>
          </a:solidFill>
          <a:ln w="9525">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0122" name="Oval 8"/>
          <p:cNvSpPr>
            <a:spLocks noChangeArrowheads="1"/>
          </p:cNvSpPr>
          <p:nvPr/>
        </p:nvSpPr>
        <p:spPr bwMode="auto">
          <a:xfrm>
            <a:off x="2974975" y="3403600"/>
            <a:ext cx="152400" cy="152400"/>
          </a:xfrm>
          <a:prstGeom prst="ellipse">
            <a:avLst/>
          </a:prstGeom>
          <a:solidFill>
            <a:srgbClr val="000066"/>
          </a:solidFill>
          <a:ln w="9525">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endParaRPr kumimoji="1" lang="zh-CN" altLang="zh-CN" sz="2800">
              <a:solidFill>
                <a:srgbClr val="CCCC00"/>
              </a:solidFill>
              <a:latin typeface="Arial" panose="020B0604020202020204" pitchFamily="34" charset="0"/>
              <a:ea typeface="宋体" panose="02010600030101010101" pitchFamily="2" charset="-122"/>
            </a:endParaRPr>
          </a:p>
        </p:txBody>
      </p:sp>
      <p:sp>
        <p:nvSpPr>
          <p:cNvPr id="90123" name="Oval 9"/>
          <p:cNvSpPr>
            <a:spLocks noChangeArrowheads="1"/>
          </p:cNvSpPr>
          <p:nvPr/>
        </p:nvSpPr>
        <p:spPr bwMode="auto">
          <a:xfrm>
            <a:off x="1984375" y="2400300"/>
            <a:ext cx="2209800" cy="2133600"/>
          </a:xfrm>
          <a:prstGeom prst="ellipse">
            <a:avLst/>
          </a:prstGeom>
          <a:noFill/>
          <a:ln w="190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18" name="Oval 10"/>
          <p:cNvSpPr>
            <a:spLocks noChangeArrowheads="1"/>
          </p:cNvSpPr>
          <p:nvPr/>
        </p:nvSpPr>
        <p:spPr bwMode="auto">
          <a:xfrm>
            <a:off x="2212975" y="4000500"/>
            <a:ext cx="2209800" cy="2133600"/>
          </a:xfrm>
          <a:prstGeom prst="ellipse">
            <a:avLst/>
          </a:prstGeom>
          <a:noFill/>
          <a:ln w="19050">
            <a:solidFill>
              <a:srgbClr val="388F1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19" name="Oval 11"/>
          <p:cNvSpPr>
            <a:spLocks noChangeArrowheads="1"/>
          </p:cNvSpPr>
          <p:nvPr/>
        </p:nvSpPr>
        <p:spPr bwMode="auto">
          <a:xfrm>
            <a:off x="3279775" y="5067300"/>
            <a:ext cx="152400" cy="152400"/>
          </a:xfrm>
          <a:prstGeom prst="ellipse">
            <a:avLst/>
          </a:prstGeom>
          <a:solidFill>
            <a:srgbClr val="388F1B"/>
          </a:solidFill>
          <a:ln w="9525">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20" name="Line 12"/>
          <p:cNvSpPr>
            <a:spLocks noChangeShapeType="1"/>
          </p:cNvSpPr>
          <p:nvPr/>
        </p:nvSpPr>
        <p:spPr bwMode="auto">
          <a:xfrm flipV="1">
            <a:off x="7000875" y="2997200"/>
            <a:ext cx="190500" cy="1028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7021" name="Line 13"/>
          <p:cNvSpPr>
            <a:spLocks noChangeShapeType="1"/>
          </p:cNvSpPr>
          <p:nvPr/>
        </p:nvSpPr>
        <p:spPr bwMode="auto">
          <a:xfrm>
            <a:off x="6124575" y="3517900"/>
            <a:ext cx="774700" cy="482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7022" name="Line 14"/>
          <p:cNvSpPr>
            <a:spLocks noChangeShapeType="1"/>
          </p:cNvSpPr>
          <p:nvPr/>
        </p:nvSpPr>
        <p:spPr bwMode="auto">
          <a:xfrm>
            <a:off x="6962775" y="4076700"/>
            <a:ext cx="355600" cy="6604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7023" name="Oval 15"/>
          <p:cNvSpPr>
            <a:spLocks noChangeArrowheads="1"/>
          </p:cNvSpPr>
          <p:nvPr/>
        </p:nvSpPr>
        <p:spPr bwMode="auto">
          <a:xfrm>
            <a:off x="6022975" y="3340100"/>
            <a:ext cx="152400" cy="15240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24" name="Oval 16"/>
          <p:cNvSpPr>
            <a:spLocks noChangeArrowheads="1"/>
          </p:cNvSpPr>
          <p:nvPr/>
        </p:nvSpPr>
        <p:spPr bwMode="auto">
          <a:xfrm>
            <a:off x="7140575" y="2870200"/>
            <a:ext cx="152400" cy="152400"/>
          </a:xfrm>
          <a:prstGeom prst="ellipse">
            <a:avLst/>
          </a:prstGeom>
          <a:solidFill>
            <a:srgbClr val="000066"/>
          </a:solidFill>
          <a:ln w="9525">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endParaRPr kumimoji="1" lang="zh-CN" altLang="zh-CN" sz="2800">
              <a:solidFill>
                <a:srgbClr val="CCCC00"/>
              </a:solidFill>
              <a:latin typeface="Arial" panose="020B0604020202020204" pitchFamily="34" charset="0"/>
              <a:ea typeface="宋体" panose="02010600030101010101" pitchFamily="2" charset="-122"/>
            </a:endParaRPr>
          </a:p>
        </p:txBody>
      </p:sp>
      <p:sp>
        <p:nvSpPr>
          <p:cNvPr id="427025" name="Oval 17"/>
          <p:cNvSpPr>
            <a:spLocks noChangeArrowheads="1"/>
          </p:cNvSpPr>
          <p:nvPr/>
        </p:nvSpPr>
        <p:spPr bwMode="auto">
          <a:xfrm>
            <a:off x="6911975" y="3949700"/>
            <a:ext cx="152400" cy="152400"/>
          </a:xfrm>
          <a:prstGeom prst="ellipse">
            <a:avLst/>
          </a:prstGeom>
          <a:solidFill>
            <a:srgbClr val="B7122C"/>
          </a:solidFill>
          <a:ln w="9525">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26" name="Oval 18"/>
          <p:cNvSpPr>
            <a:spLocks noChangeArrowheads="1"/>
          </p:cNvSpPr>
          <p:nvPr/>
        </p:nvSpPr>
        <p:spPr bwMode="auto">
          <a:xfrm>
            <a:off x="7292975" y="4686300"/>
            <a:ext cx="152400" cy="152400"/>
          </a:xfrm>
          <a:prstGeom prst="ellipse">
            <a:avLst/>
          </a:prstGeom>
          <a:solidFill>
            <a:srgbClr val="388F1B"/>
          </a:solidFill>
          <a:ln w="9525">
            <a:solidFill>
              <a:schemeClr val="tx1"/>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27" name="Line 19"/>
          <p:cNvSpPr>
            <a:spLocks noChangeShapeType="1"/>
          </p:cNvSpPr>
          <p:nvPr/>
        </p:nvSpPr>
        <p:spPr bwMode="auto">
          <a:xfrm flipV="1">
            <a:off x="6086475" y="2971800"/>
            <a:ext cx="1028700" cy="469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7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70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270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270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270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270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270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270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42702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42702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4270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4270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3" grpId="0" animBg="1"/>
      <p:bldP spid="427015" grpId="0" animBg="1"/>
      <p:bldP spid="427018" grpId="0" animBg="1"/>
      <p:bldP spid="427019" grpId="0" animBg="1"/>
      <p:bldP spid="427023" grpId="0" animBg="1"/>
      <p:bldP spid="427024" grpId="0" animBg="1" autoUpdateAnimBg="0"/>
      <p:bldP spid="427025" grpId="0" animBg="1"/>
      <p:bldP spid="4270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92163"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CDB96755-E1E2-4E4A-A9CB-7C3A0845968B}" type="slidenum">
              <a:rPr lang="en-US" altLang="zh-CN" sz="1400" smtClean="0"/>
              <a:pPr>
                <a:spcBef>
                  <a:spcPct val="0"/>
                </a:spcBef>
                <a:buClrTx/>
                <a:buFontTx/>
                <a:buNone/>
              </a:pPr>
              <a:t>45</a:t>
            </a:fld>
            <a:endParaRPr lang="en-US" altLang="zh-CN" sz="1400" smtClean="0"/>
          </a:p>
        </p:txBody>
      </p:sp>
      <p:sp>
        <p:nvSpPr>
          <p:cNvPr id="92164"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MANET--</a:t>
            </a:r>
            <a:r>
              <a:rPr lang="zh-CN" altLang="en-US" dirty="0">
                <a:ea typeface="宋体" panose="02010600030101010101" pitchFamily="2" charset="-122"/>
              </a:rPr>
              <a:t>路由变化</a:t>
            </a:r>
            <a:endParaRPr lang="en-US" altLang="zh-CN" dirty="0" smtClean="0">
              <a:ea typeface="宋体" panose="02010600030101010101" pitchFamily="2" charset="-122"/>
            </a:endParaRPr>
          </a:p>
        </p:txBody>
      </p:sp>
      <p:sp>
        <p:nvSpPr>
          <p:cNvPr id="92165" name="Rectangle 3"/>
          <p:cNvSpPr>
            <a:spLocks noGrp="1" noChangeArrowheads="1"/>
          </p:cNvSpPr>
          <p:nvPr>
            <p:ph type="body" sz="half" idx="1"/>
          </p:nvPr>
        </p:nvSpPr>
        <p:spPr>
          <a:xfrm>
            <a:off x="344488" y="982663"/>
            <a:ext cx="8256587" cy="2532062"/>
          </a:xfrm>
        </p:spPr>
        <p:txBody>
          <a:bodyPr/>
          <a:lstStyle/>
          <a:p>
            <a:pPr eaLnBrk="1" hangingPunct="1"/>
            <a:r>
              <a:rPr lang="zh-CN" altLang="en-US" sz="2800" dirty="0">
                <a:ea typeface="宋体" panose="02010600030101010101" pitchFamily="2" charset="-122"/>
              </a:rPr>
              <a:t>移动</a:t>
            </a:r>
            <a:r>
              <a:rPr lang="zh-CN" altLang="en-US" sz="2800" dirty="0" smtClean="0">
                <a:ea typeface="宋体" panose="02010600030101010101" pitchFamily="2" charset="-122"/>
              </a:rPr>
              <a:t>性引起路由</a:t>
            </a:r>
            <a:r>
              <a:rPr lang="zh-CN" altLang="en-US" sz="2800" dirty="0">
                <a:ea typeface="宋体" panose="02010600030101010101" pitchFamily="2" charset="-122"/>
              </a:rPr>
              <a:t>变化</a:t>
            </a:r>
            <a:endParaRPr lang="en-US" altLang="zh-CN" sz="2800" dirty="0" smtClean="0">
              <a:ea typeface="宋体" panose="02010600030101010101" pitchFamily="2" charset="-122"/>
            </a:endParaRPr>
          </a:p>
        </p:txBody>
      </p:sp>
      <p:sp>
        <p:nvSpPr>
          <p:cNvPr id="92166" name="Oval 4"/>
          <p:cNvSpPr>
            <a:spLocks noChangeArrowheads="1"/>
          </p:cNvSpPr>
          <p:nvPr/>
        </p:nvSpPr>
        <p:spPr bwMode="auto">
          <a:xfrm>
            <a:off x="762000" y="2400300"/>
            <a:ext cx="2209800" cy="2133600"/>
          </a:xfrm>
          <a:prstGeom prst="ellipse">
            <a:avLst/>
          </a:prstGeom>
          <a:solidFill>
            <a:schemeClr val="bg1"/>
          </a:solidFill>
          <a:ln w="19050">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1" name="Oval 5"/>
          <p:cNvSpPr>
            <a:spLocks noChangeArrowheads="1"/>
          </p:cNvSpPr>
          <p:nvPr/>
        </p:nvSpPr>
        <p:spPr bwMode="auto">
          <a:xfrm>
            <a:off x="2552700" y="2857500"/>
            <a:ext cx="2209800" cy="2133600"/>
          </a:xfrm>
          <a:prstGeom prst="ellipse">
            <a:avLst/>
          </a:prstGeom>
          <a:noFill/>
          <a:ln w="19050">
            <a:solidFill>
              <a:srgbClr val="B7122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2168" name="Oval 6"/>
          <p:cNvSpPr>
            <a:spLocks noChangeArrowheads="1"/>
          </p:cNvSpPr>
          <p:nvPr/>
        </p:nvSpPr>
        <p:spPr bwMode="auto">
          <a:xfrm>
            <a:off x="1854200" y="3302000"/>
            <a:ext cx="152400" cy="15240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3" name="Oval 7"/>
          <p:cNvSpPr>
            <a:spLocks noChangeArrowheads="1"/>
          </p:cNvSpPr>
          <p:nvPr/>
        </p:nvSpPr>
        <p:spPr bwMode="auto">
          <a:xfrm>
            <a:off x="3517900" y="3822700"/>
            <a:ext cx="152400" cy="152400"/>
          </a:xfrm>
          <a:prstGeom prst="ellipse">
            <a:avLst/>
          </a:prstGeom>
          <a:solidFill>
            <a:srgbClr val="B7122C"/>
          </a:solidFill>
          <a:ln w="9525">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2170" name="Oval 8"/>
          <p:cNvSpPr>
            <a:spLocks noChangeArrowheads="1"/>
          </p:cNvSpPr>
          <p:nvPr/>
        </p:nvSpPr>
        <p:spPr bwMode="auto">
          <a:xfrm>
            <a:off x="2654300" y="3759200"/>
            <a:ext cx="152400" cy="152400"/>
          </a:xfrm>
          <a:prstGeom prst="ellipse">
            <a:avLst/>
          </a:prstGeom>
          <a:solidFill>
            <a:srgbClr val="000066"/>
          </a:solidFill>
          <a:ln w="9525">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endParaRPr kumimoji="1" lang="zh-CN" altLang="zh-CN" sz="2800">
              <a:solidFill>
                <a:srgbClr val="CCCC00"/>
              </a:solidFill>
              <a:latin typeface="Arial" panose="020B0604020202020204" pitchFamily="34" charset="0"/>
              <a:ea typeface="宋体" panose="02010600030101010101" pitchFamily="2" charset="-122"/>
            </a:endParaRPr>
          </a:p>
        </p:txBody>
      </p:sp>
      <p:sp>
        <p:nvSpPr>
          <p:cNvPr id="92171" name="Oval 9"/>
          <p:cNvSpPr>
            <a:spLocks noChangeArrowheads="1"/>
          </p:cNvSpPr>
          <p:nvPr/>
        </p:nvSpPr>
        <p:spPr bwMode="auto">
          <a:xfrm>
            <a:off x="1651000" y="2755900"/>
            <a:ext cx="2209800" cy="2133600"/>
          </a:xfrm>
          <a:prstGeom prst="ellipse">
            <a:avLst/>
          </a:prstGeom>
          <a:noFill/>
          <a:ln w="190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6" name="Oval 10"/>
          <p:cNvSpPr>
            <a:spLocks noChangeArrowheads="1"/>
          </p:cNvSpPr>
          <p:nvPr/>
        </p:nvSpPr>
        <p:spPr bwMode="auto">
          <a:xfrm>
            <a:off x="3086100" y="3606800"/>
            <a:ext cx="2209800" cy="2133600"/>
          </a:xfrm>
          <a:prstGeom prst="ellipse">
            <a:avLst/>
          </a:prstGeom>
          <a:noFill/>
          <a:ln w="19050">
            <a:solidFill>
              <a:srgbClr val="388F1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7" name="Oval 11"/>
          <p:cNvSpPr>
            <a:spLocks noChangeArrowheads="1"/>
          </p:cNvSpPr>
          <p:nvPr/>
        </p:nvSpPr>
        <p:spPr bwMode="auto">
          <a:xfrm>
            <a:off x="4229100" y="4546600"/>
            <a:ext cx="152400" cy="152400"/>
          </a:xfrm>
          <a:prstGeom prst="ellipse">
            <a:avLst/>
          </a:prstGeom>
          <a:solidFill>
            <a:srgbClr val="388F1B"/>
          </a:solidFill>
          <a:ln w="9525">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2174" name="Oval 12"/>
          <p:cNvSpPr>
            <a:spLocks noChangeArrowheads="1"/>
          </p:cNvSpPr>
          <p:nvPr/>
        </p:nvSpPr>
        <p:spPr bwMode="auto">
          <a:xfrm>
            <a:off x="5880100" y="3098800"/>
            <a:ext cx="152400" cy="15240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9" name="Oval 13"/>
          <p:cNvSpPr>
            <a:spLocks noChangeArrowheads="1"/>
          </p:cNvSpPr>
          <p:nvPr/>
        </p:nvSpPr>
        <p:spPr bwMode="auto">
          <a:xfrm>
            <a:off x="7543800" y="3619500"/>
            <a:ext cx="152400" cy="152400"/>
          </a:xfrm>
          <a:prstGeom prst="ellipse">
            <a:avLst/>
          </a:prstGeom>
          <a:solidFill>
            <a:srgbClr val="B7122C"/>
          </a:solidFill>
          <a:ln w="9525">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2176" name="Oval 14"/>
          <p:cNvSpPr>
            <a:spLocks noChangeArrowheads="1"/>
          </p:cNvSpPr>
          <p:nvPr/>
        </p:nvSpPr>
        <p:spPr bwMode="auto">
          <a:xfrm>
            <a:off x="6680200" y="3556000"/>
            <a:ext cx="152400" cy="152400"/>
          </a:xfrm>
          <a:prstGeom prst="ellipse">
            <a:avLst/>
          </a:prstGeom>
          <a:solidFill>
            <a:srgbClr val="000066"/>
          </a:solidFill>
          <a:ln w="9525">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endParaRPr kumimoji="1" lang="zh-CN" altLang="zh-CN" sz="2800">
              <a:solidFill>
                <a:srgbClr val="CCCC00"/>
              </a:solidFill>
              <a:latin typeface="Arial" panose="020B0604020202020204" pitchFamily="34" charset="0"/>
              <a:ea typeface="宋体" panose="02010600030101010101" pitchFamily="2" charset="-122"/>
            </a:endParaRPr>
          </a:p>
        </p:txBody>
      </p:sp>
      <p:sp>
        <p:nvSpPr>
          <p:cNvPr id="429071" name="Oval 15"/>
          <p:cNvSpPr>
            <a:spLocks noChangeArrowheads="1"/>
          </p:cNvSpPr>
          <p:nvPr/>
        </p:nvSpPr>
        <p:spPr bwMode="auto">
          <a:xfrm>
            <a:off x="8255000" y="4343400"/>
            <a:ext cx="152400" cy="152400"/>
          </a:xfrm>
          <a:prstGeom prst="ellipse">
            <a:avLst/>
          </a:prstGeom>
          <a:solidFill>
            <a:srgbClr val="388F1B"/>
          </a:solidFill>
          <a:ln w="9525">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72" name="Line 16"/>
          <p:cNvSpPr>
            <a:spLocks noChangeShapeType="1"/>
          </p:cNvSpPr>
          <p:nvPr/>
        </p:nvSpPr>
        <p:spPr bwMode="auto">
          <a:xfrm>
            <a:off x="5994400" y="3200400"/>
            <a:ext cx="711200" cy="393700"/>
          </a:xfrm>
          <a:prstGeom prst="line">
            <a:avLst/>
          </a:prstGeom>
          <a:noFill/>
          <a:ln w="19050" cap="sq">
            <a:solidFill>
              <a:srgbClr val="B712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9073" name="Line 17"/>
          <p:cNvSpPr>
            <a:spLocks noChangeShapeType="1"/>
          </p:cNvSpPr>
          <p:nvPr/>
        </p:nvSpPr>
        <p:spPr bwMode="auto">
          <a:xfrm>
            <a:off x="6794500" y="3644900"/>
            <a:ext cx="863600" cy="63500"/>
          </a:xfrm>
          <a:prstGeom prst="line">
            <a:avLst/>
          </a:prstGeom>
          <a:noFill/>
          <a:ln w="19050" cap="sq">
            <a:solidFill>
              <a:srgbClr val="B712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9074" name="Line 18"/>
          <p:cNvSpPr>
            <a:spLocks noChangeShapeType="1"/>
          </p:cNvSpPr>
          <p:nvPr/>
        </p:nvSpPr>
        <p:spPr bwMode="auto">
          <a:xfrm>
            <a:off x="7670800" y="3759200"/>
            <a:ext cx="685800" cy="622300"/>
          </a:xfrm>
          <a:prstGeom prst="line">
            <a:avLst/>
          </a:prstGeom>
          <a:noFill/>
          <a:ln w="19050" cap="sq">
            <a:solidFill>
              <a:srgbClr val="B7122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90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90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290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290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2907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290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29072"/>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Whoosh"/>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429073"/>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3" name="Whoosh"/>
                                        </p:tgtEl>
                                      </p:cMediaNode>
                                    </p:audio>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429074"/>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1" grpId="0" animBg="1"/>
      <p:bldP spid="429063" grpId="0" animBg="1"/>
      <p:bldP spid="429066" grpId="0" animBg="1"/>
      <p:bldP spid="429067" grpId="0" animBg="1"/>
      <p:bldP spid="429069" grpId="0" animBg="1"/>
      <p:bldP spid="42907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9421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F7B37BA-6618-4581-83D3-6285D59A81C2}" type="slidenum">
              <a:rPr lang="en-US" altLang="zh-CN" sz="1400" smtClean="0"/>
              <a:pPr>
                <a:spcBef>
                  <a:spcPct val="0"/>
                </a:spcBef>
                <a:buClrTx/>
                <a:buFontTx/>
                <a:buNone/>
              </a:pPr>
              <a:t>46</a:t>
            </a:fld>
            <a:endParaRPr lang="en-US" altLang="zh-CN" sz="1400" smtClean="0"/>
          </a:p>
        </p:txBody>
      </p:sp>
      <p:sp>
        <p:nvSpPr>
          <p:cNvPr id="94212"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MANET</a:t>
            </a:r>
            <a:r>
              <a:rPr lang="zh-CN" altLang="en-US" dirty="0" smtClean="0">
                <a:ea typeface="宋体" panose="02010600030101010101" pitchFamily="2" charset="-122"/>
              </a:rPr>
              <a:t>的挑战</a:t>
            </a:r>
            <a:endParaRPr lang="en-US" altLang="zh-CN" dirty="0" smtClean="0">
              <a:ea typeface="宋体" panose="02010600030101010101" pitchFamily="2" charset="-122"/>
            </a:endParaRPr>
          </a:p>
        </p:txBody>
      </p:sp>
      <p:sp>
        <p:nvSpPr>
          <p:cNvPr id="94213" name="Rectangle 3"/>
          <p:cNvSpPr>
            <a:spLocks noGrp="1" noChangeArrowheads="1"/>
          </p:cNvSpPr>
          <p:nvPr>
            <p:ph type="body" idx="1"/>
          </p:nvPr>
        </p:nvSpPr>
        <p:spPr>
          <a:xfrm>
            <a:off x="622300" y="1162050"/>
            <a:ext cx="8102600" cy="4889500"/>
          </a:xfrm>
        </p:spPr>
        <p:txBody>
          <a:bodyPr/>
          <a:lstStyle/>
          <a:p>
            <a:pPr eaLnBrk="1" hangingPunct="1"/>
            <a:r>
              <a:rPr lang="zh-CN" altLang="en-US" sz="2400" dirty="0">
                <a:ea typeface="宋体" panose="02010600030101010101" pitchFamily="2" charset="-122"/>
              </a:rPr>
              <a:t>有限的无线传输范围</a:t>
            </a:r>
            <a:endParaRPr lang="en-US" altLang="zh-CN" sz="2400" dirty="0" smtClean="0">
              <a:ea typeface="宋体" panose="02010600030101010101" pitchFamily="2" charset="-122"/>
            </a:endParaRPr>
          </a:p>
          <a:p>
            <a:pPr eaLnBrk="1" hangingPunct="1"/>
            <a:r>
              <a:rPr lang="zh-CN" altLang="en-US" sz="2400" dirty="0">
                <a:ea typeface="宋体" panose="02010600030101010101" pitchFamily="2" charset="-122"/>
              </a:rPr>
              <a:t>无线介质的广播性质</a:t>
            </a:r>
            <a:endParaRPr lang="en-US" altLang="zh-CN" sz="2400" dirty="0" smtClean="0">
              <a:ea typeface="宋体" panose="02010600030101010101" pitchFamily="2" charset="-122"/>
            </a:endParaRPr>
          </a:p>
          <a:p>
            <a:pPr lvl="1" eaLnBrk="1" hangingPunct="1"/>
            <a:r>
              <a:rPr lang="zh-CN" altLang="en-US" sz="2000" dirty="0">
                <a:ea typeface="宋体" panose="02010600030101010101" pitchFamily="2" charset="-122"/>
              </a:rPr>
              <a:t>隐藏终端问题</a:t>
            </a:r>
            <a:endParaRPr lang="en-US" altLang="zh-CN" sz="2000" dirty="0" smtClean="0">
              <a:ea typeface="宋体" panose="02010600030101010101" pitchFamily="2" charset="-122"/>
            </a:endParaRPr>
          </a:p>
          <a:p>
            <a:pPr eaLnBrk="1" hangingPunct="1"/>
            <a:r>
              <a:rPr lang="zh-CN" altLang="en-US" sz="2400" dirty="0">
                <a:ea typeface="宋体" panose="02010600030101010101" pitchFamily="2" charset="-122"/>
              </a:rPr>
              <a:t>传输错误</a:t>
            </a:r>
            <a:r>
              <a:rPr lang="zh-CN" altLang="en-US" sz="2400" dirty="0" smtClean="0">
                <a:ea typeface="宋体" panose="02010600030101010101" pitchFamily="2" charset="-122"/>
              </a:rPr>
              <a:t>丢</a:t>
            </a:r>
            <a:r>
              <a:rPr lang="zh-CN" altLang="en-US" sz="2400" dirty="0">
                <a:ea typeface="宋体" panose="02010600030101010101" pitchFamily="2" charset="-122"/>
              </a:rPr>
              <a:t>包</a:t>
            </a:r>
            <a:r>
              <a:rPr lang="zh-CN" altLang="en-US" sz="2400" dirty="0" smtClean="0">
                <a:ea typeface="宋体" panose="02010600030101010101" pitchFamily="2" charset="-122"/>
              </a:rPr>
              <a:t>由于传输错误</a:t>
            </a:r>
            <a:endParaRPr lang="en-US" altLang="zh-CN" sz="2400" dirty="0" smtClean="0">
              <a:ea typeface="宋体" panose="02010600030101010101" pitchFamily="2" charset="-122"/>
            </a:endParaRPr>
          </a:p>
          <a:p>
            <a:pPr eaLnBrk="1" hangingPunct="1"/>
            <a:r>
              <a:rPr lang="zh-CN" altLang="en-US" sz="2400" dirty="0" smtClean="0">
                <a:ea typeface="宋体" panose="02010600030101010101" pitchFamily="2" charset="-122"/>
              </a:rPr>
              <a:t>移动</a:t>
            </a:r>
            <a:r>
              <a:rPr lang="zh-CN" altLang="en-US" sz="2400" dirty="0">
                <a:ea typeface="宋体" panose="02010600030101010101" pitchFamily="2" charset="-122"/>
              </a:rPr>
              <a:t>性引起的路由变化</a:t>
            </a:r>
            <a:endParaRPr lang="en-US" altLang="zh-CN" sz="2400" dirty="0" smtClean="0">
              <a:ea typeface="宋体" panose="02010600030101010101" pitchFamily="2" charset="-122"/>
            </a:endParaRPr>
          </a:p>
          <a:p>
            <a:pPr eaLnBrk="1" hangingPunct="1"/>
            <a:r>
              <a:rPr lang="zh-CN" altLang="en-US" sz="2400" dirty="0" smtClean="0">
                <a:ea typeface="宋体" panose="02010600030101010101" pitchFamily="2" charset="-122"/>
              </a:rPr>
              <a:t>移动</a:t>
            </a:r>
            <a:r>
              <a:rPr lang="zh-CN" altLang="en-US" sz="2400" dirty="0">
                <a:ea typeface="宋体" panose="02010600030101010101" pitchFamily="2" charset="-122"/>
              </a:rPr>
              <a:t>性</a:t>
            </a:r>
            <a:r>
              <a:rPr lang="zh-CN" altLang="en-US" sz="2400" dirty="0" smtClean="0">
                <a:ea typeface="宋体" panose="02010600030101010101" pitchFamily="2" charset="-122"/>
              </a:rPr>
              <a:t>引起</a:t>
            </a:r>
            <a:r>
              <a:rPr lang="zh-CN" altLang="en-US" sz="2400" dirty="0">
                <a:ea typeface="宋体" panose="02010600030101010101" pitchFamily="2" charset="-122"/>
              </a:rPr>
              <a:t>的丢包</a:t>
            </a:r>
            <a:endParaRPr lang="en-US" altLang="zh-CN" sz="2400" dirty="0" smtClean="0">
              <a:ea typeface="宋体" panose="02010600030101010101" pitchFamily="2" charset="-122"/>
            </a:endParaRPr>
          </a:p>
          <a:p>
            <a:pPr eaLnBrk="1" hangingPunct="1"/>
            <a:r>
              <a:rPr lang="zh-CN" altLang="en-US" sz="2400" dirty="0">
                <a:ea typeface="宋体" panose="02010600030101010101" pitchFamily="2" charset="-122"/>
              </a:rPr>
              <a:t>电池的限制</a:t>
            </a:r>
            <a:endParaRPr lang="en-US" altLang="zh-CN" sz="2400" dirty="0" smtClean="0">
              <a:ea typeface="宋体" panose="02010600030101010101" pitchFamily="2" charset="-122"/>
            </a:endParaRPr>
          </a:p>
          <a:p>
            <a:pPr eaLnBrk="1" hangingPunct="1"/>
            <a:r>
              <a:rPr lang="zh-CN" altLang="en-US" sz="2400" dirty="0">
                <a:ea typeface="宋体" panose="02010600030101010101" pitchFamily="2" charset="-122"/>
              </a:rPr>
              <a:t>潜在</a:t>
            </a:r>
            <a:r>
              <a:rPr lang="zh-CN" altLang="en-US" sz="2400" dirty="0" smtClean="0">
                <a:ea typeface="宋体" panose="02010600030101010101" pitchFamily="2" charset="-122"/>
              </a:rPr>
              <a:t>的</a:t>
            </a:r>
            <a:r>
              <a:rPr lang="zh-CN" altLang="en-US" sz="2400" dirty="0">
                <a:ea typeface="宋体" panose="02010600030101010101" pitchFamily="2" charset="-122"/>
              </a:rPr>
              <a:t>频繁</a:t>
            </a:r>
            <a:r>
              <a:rPr lang="zh-CN" altLang="en-US" sz="2400" dirty="0" smtClean="0">
                <a:ea typeface="宋体" panose="02010600030101010101" pitchFamily="2" charset="-122"/>
              </a:rPr>
              <a:t>网络分区</a:t>
            </a:r>
            <a:endParaRPr lang="en-US" altLang="zh-CN" sz="2400" dirty="0" smtClean="0">
              <a:ea typeface="宋体" panose="02010600030101010101" pitchFamily="2" charset="-122"/>
            </a:endParaRPr>
          </a:p>
          <a:p>
            <a:pPr eaLnBrk="1" hangingPunct="1"/>
            <a:r>
              <a:rPr lang="zh-CN" altLang="en-US" sz="2400" dirty="0" smtClean="0">
                <a:ea typeface="宋体" panose="02010600030101010101" pitchFamily="2" charset="-122"/>
              </a:rPr>
              <a:t>无线传输</a:t>
            </a:r>
            <a:r>
              <a:rPr lang="zh-CN" altLang="en-US" sz="2400" dirty="0">
                <a:ea typeface="宋体" panose="02010600030101010101" pitchFamily="2" charset="-122"/>
              </a:rPr>
              <a:t>容易</a:t>
            </a:r>
            <a:r>
              <a:rPr lang="zh-CN" altLang="en-US" sz="2400" dirty="0" smtClean="0">
                <a:ea typeface="宋体" panose="02010600030101010101" pitchFamily="2" charset="-122"/>
              </a:rPr>
              <a:t>被窥探（</a:t>
            </a:r>
            <a:r>
              <a:rPr lang="zh-CN" altLang="en-US" sz="2400" dirty="0">
                <a:ea typeface="宋体" panose="02010600030101010101" pitchFamily="2" charset="-122"/>
              </a:rPr>
              <a:t>安全隐患）</a:t>
            </a:r>
            <a:endParaRPr lang="en-US" altLang="zh-CN" sz="24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9625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94F86C9-4C58-4D47-A5D4-FD83327F02D6}" type="slidenum">
              <a:rPr lang="en-US" altLang="zh-CN" sz="1400" smtClean="0"/>
              <a:pPr>
                <a:spcBef>
                  <a:spcPct val="0"/>
                </a:spcBef>
                <a:buClrTx/>
                <a:buFontTx/>
                <a:buNone/>
              </a:pPr>
              <a:t>47</a:t>
            </a:fld>
            <a:endParaRPr lang="en-US" altLang="zh-CN" sz="1400" smtClean="0"/>
          </a:p>
        </p:txBody>
      </p:sp>
      <p:sp>
        <p:nvSpPr>
          <p:cNvPr id="96260" name="Rectangle 2"/>
          <p:cNvSpPr>
            <a:spLocks noGrp="1" noChangeArrowheads="1"/>
          </p:cNvSpPr>
          <p:nvPr>
            <p:ph type="title"/>
          </p:nvPr>
        </p:nvSpPr>
        <p:spPr>
          <a:xfrm>
            <a:off x="987425" y="134938"/>
            <a:ext cx="7897813" cy="627062"/>
          </a:xfrm>
        </p:spPr>
        <p:txBody>
          <a:bodyPr/>
          <a:lstStyle/>
          <a:p>
            <a:pPr eaLnBrk="1" hangingPunct="1"/>
            <a:r>
              <a:rPr lang="en-US" altLang="zh-CN" sz="2800" dirty="0" smtClean="0">
                <a:ea typeface="宋体" panose="02010600030101010101" pitchFamily="2" charset="-122"/>
              </a:rPr>
              <a:t>Ad Hoc</a:t>
            </a:r>
            <a:r>
              <a:rPr lang="zh-CN" altLang="en-US" sz="2800" dirty="0" smtClean="0">
                <a:ea typeface="宋体" panose="02010600030101010101" pitchFamily="2" charset="-122"/>
              </a:rPr>
              <a:t>和</a:t>
            </a:r>
            <a:r>
              <a:rPr lang="zh-CN" altLang="en-US" sz="2800" dirty="0">
                <a:ea typeface="宋体" panose="02010600030101010101" pitchFamily="2" charset="-122"/>
              </a:rPr>
              <a:t>基础设施网络的比较</a:t>
            </a:r>
            <a:endParaRPr lang="en-US" altLang="zh-CN" sz="2800" dirty="0" smtClean="0">
              <a:ea typeface="宋体" panose="02010600030101010101" pitchFamily="2" charset="-122"/>
            </a:endParaRPr>
          </a:p>
        </p:txBody>
      </p:sp>
      <p:sp>
        <p:nvSpPr>
          <p:cNvPr id="96261" name="Rectangle 3"/>
          <p:cNvSpPr>
            <a:spLocks noGrp="1" noChangeArrowheads="1"/>
          </p:cNvSpPr>
          <p:nvPr>
            <p:ph type="body" idx="1"/>
          </p:nvPr>
        </p:nvSpPr>
        <p:spPr>
          <a:xfrm>
            <a:off x="620713" y="1076325"/>
            <a:ext cx="7493000" cy="5075238"/>
          </a:xfrm>
        </p:spPr>
        <p:txBody>
          <a:bodyPr/>
          <a:lstStyle/>
          <a:p>
            <a:pPr eaLnBrk="1" hangingPunct="1"/>
            <a:r>
              <a:rPr lang="zh-CN" altLang="en-US" sz="2800" dirty="0">
                <a:ea typeface="宋体" panose="02010600030101010101" pitchFamily="2" charset="-122"/>
              </a:rPr>
              <a:t>可扩展性</a:t>
            </a:r>
            <a:endParaRPr lang="en-US" altLang="zh-CN" sz="2800" dirty="0" smtClean="0">
              <a:ea typeface="宋体" panose="02010600030101010101" pitchFamily="2" charset="-122"/>
            </a:endParaRPr>
          </a:p>
          <a:p>
            <a:pPr lvl="1" eaLnBrk="1" hangingPunct="1"/>
            <a:r>
              <a:rPr lang="en-US" altLang="zh-CN" sz="2400" dirty="0" smtClean="0">
                <a:ea typeface="宋体" panose="02010600030101010101" pitchFamily="2" charset="-122"/>
              </a:rPr>
              <a:t>Ad Hoc</a:t>
            </a:r>
            <a:r>
              <a:rPr lang="zh-CN" altLang="en-US" sz="2400" dirty="0" smtClean="0">
                <a:ea typeface="宋体" panose="02010600030101010101" pitchFamily="2" charset="-122"/>
              </a:rPr>
              <a:t>：</a:t>
            </a:r>
            <a:r>
              <a:rPr lang="en-US" altLang="zh-CN" sz="2400" dirty="0" smtClean="0">
                <a:ea typeface="宋体" panose="02010600030101010101" pitchFamily="2" charset="-122"/>
              </a:rPr>
              <a:t>(1) </a:t>
            </a:r>
            <a:r>
              <a:rPr lang="zh-CN" altLang="en-US" sz="2400" dirty="0" smtClean="0">
                <a:ea typeface="宋体" panose="02010600030101010101" pitchFamily="2" charset="-122"/>
              </a:rPr>
              <a:t>对于单跳网络的无线电发射机</a:t>
            </a:r>
            <a:r>
              <a:rPr lang="zh-CN" altLang="en-US" sz="2400" dirty="0">
                <a:ea typeface="宋体" panose="02010600030101010101" pitchFamily="2" charset="-122"/>
              </a:rPr>
              <a:t>和接收机</a:t>
            </a:r>
            <a:r>
              <a:rPr lang="zh-CN" altLang="en-US" sz="2400" dirty="0" smtClean="0">
                <a:ea typeface="宋体" panose="02010600030101010101" pitchFamily="2" charset="-122"/>
              </a:rPr>
              <a:t>，覆盖面的扩展是有限的；</a:t>
            </a:r>
            <a:r>
              <a:rPr lang="en-US" altLang="zh-CN" sz="2400" dirty="0" smtClean="0">
                <a:ea typeface="宋体" panose="02010600030101010101" pitchFamily="2" charset="-122"/>
              </a:rPr>
              <a:t>(2) </a:t>
            </a:r>
            <a:r>
              <a:rPr lang="zh-CN" altLang="en-US" sz="2400" dirty="0">
                <a:ea typeface="宋体" panose="02010600030101010101" pitchFamily="2" charset="-122"/>
              </a:rPr>
              <a:t>没有简单的方式来扩展网络</a:t>
            </a:r>
            <a:r>
              <a:rPr lang="zh-CN" altLang="en-US" sz="2400" dirty="0" smtClean="0">
                <a:ea typeface="宋体" panose="02010600030101010101" pitchFamily="2" charset="-122"/>
              </a:rPr>
              <a:t>覆盖面或容量；</a:t>
            </a:r>
            <a:r>
              <a:rPr lang="en-US" altLang="zh-CN" sz="2400" dirty="0" smtClean="0">
                <a:ea typeface="宋体" panose="02010600030101010101" pitchFamily="2" charset="-122"/>
              </a:rPr>
              <a:t>(3) </a:t>
            </a:r>
            <a:r>
              <a:rPr lang="zh-CN" altLang="en-US" sz="2400" dirty="0">
                <a:ea typeface="宋体" panose="02010600030101010101" pitchFamily="2" charset="-122"/>
              </a:rPr>
              <a:t>网络的潜在</a:t>
            </a:r>
            <a:r>
              <a:rPr lang="zh-CN" altLang="en-US" sz="2400" dirty="0" smtClean="0">
                <a:ea typeface="宋体" panose="02010600030101010101" pitchFamily="2" charset="-122"/>
              </a:rPr>
              <a:t>覆盖面增加了，但流量处理</a:t>
            </a:r>
            <a:r>
              <a:rPr lang="zh-CN" altLang="en-US" sz="2400" dirty="0">
                <a:ea typeface="宋体" panose="02010600030101010101" pitchFamily="2" charset="-122"/>
              </a:rPr>
              <a:t>能力保持</a:t>
            </a:r>
            <a:r>
              <a:rPr lang="zh-CN" altLang="en-US" sz="2400" dirty="0" smtClean="0">
                <a:ea typeface="宋体" panose="02010600030101010101" pitchFamily="2" charset="-122"/>
              </a:rPr>
              <a:t>不变</a:t>
            </a:r>
            <a:r>
              <a:rPr lang="zh-CN" altLang="en-US" sz="2400" dirty="0">
                <a:ea typeface="宋体" panose="02010600030101010101" pitchFamily="2" charset="-122"/>
              </a:rPr>
              <a:t>；</a:t>
            </a:r>
            <a:r>
              <a:rPr lang="en-US" altLang="zh-CN" sz="2400" dirty="0" smtClean="0">
                <a:ea typeface="宋体" panose="02010600030101010101" pitchFamily="2" charset="-122"/>
              </a:rPr>
              <a:t> (4) </a:t>
            </a:r>
            <a:r>
              <a:rPr lang="zh-CN" altLang="en-US" sz="2400" dirty="0" smtClean="0">
                <a:ea typeface="宋体" panose="02010600030101010101" pitchFamily="2" charset="-122"/>
              </a:rPr>
              <a:t>使用</a:t>
            </a:r>
            <a:r>
              <a:rPr lang="zh-CN" altLang="en-US" sz="2400" dirty="0">
                <a:ea typeface="宋体" panose="02010600030101010101" pitchFamily="2" charset="-122"/>
              </a:rPr>
              <a:t>无线</a:t>
            </a:r>
            <a:r>
              <a:rPr lang="zh-CN" altLang="en-US" sz="2400" dirty="0" smtClean="0">
                <a:ea typeface="宋体" panose="02010600030101010101" pitchFamily="2" charset="-122"/>
              </a:rPr>
              <a:t>连接</a:t>
            </a:r>
            <a:r>
              <a:rPr lang="zh-CN" altLang="en-US" sz="2400" dirty="0">
                <a:ea typeface="宋体" panose="02010600030101010101" pitchFamily="2" charset="-122"/>
              </a:rPr>
              <a:t>的</a:t>
            </a:r>
            <a:r>
              <a:rPr lang="zh-CN" altLang="en-US" sz="2400" dirty="0" smtClean="0">
                <a:ea typeface="宋体" panose="02010600030101010101" pitchFamily="2" charset="-122"/>
              </a:rPr>
              <a:t>代理服务器</a:t>
            </a:r>
            <a:r>
              <a:rPr lang="zh-CN" altLang="en-US" sz="2400" dirty="0">
                <a:ea typeface="宋体" panose="02010600030101010101" pitchFamily="2" charset="-122"/>
              </a:rPr>
              <a:t>连接至</a:t>
            </a:r>
            <a:r>
              <a:rPr lang="zh-CN" altLang="en-US" sz="2400" dirty="0" smtClean="0">
                <a:ea typeface="宋体" panose="02010600030101010101" pitchFamily="2" charset="-122"/>
              </a:rPr>
              <a:t>骨干</a:t>
            </a:r>
            <a:r>
              <a:rPr lang="zh-CN" altLang="en-US" sz="2400" dirty="0">
                <a:ea typeface="宋体" panose="02010600030101010101" pitchFamily="2" charset="-122"/>
              </a:rPr>
              <a:t>有线网络。</a:t>
            </a:r>
            <a:endParaRPr lang="en-US" altLang="zh-CN" sz="2400" dirty="0" smtClean="0">
              <a:ea typeface="宋体" panose="02010600030101010101" pitchFamily="2" charset="-122"/>
            </a:endParaRPr>
          </a:p>
          <a:p>
            <a:pPr lvl="1" eaLnBrk="1" hangingPunct="1"/>
            <a:r>
              <a:rPr lang="zh-CN" altLang="en-US" sz="2400" dirty="0">
                <a:ea typeface="宋体" panose="02010600030101010101" pitchFamily="2" charset="-122"/>
              </a:rPr>
              <a:t>基础设施网络： 通过增加基站或接入点的数量，覆盖面和容量将有所增加。</a:t>
            </a:r>
            <a:r>
              <a:rPr lang="zh-CN" altLang="en-US" sz="2400" dirty="0" smtClean="0">
                <a:ea typeface="宋体" panose="02010600030101010101" pitchFamily="2" charset="-122"/>
              </a:rPr>
              <a:t>它被用于</a:t>
            </a:r>
            <a:r>
              <a:rPr lang="zh-CN" altLang="en-US" sz="2400" i="1" u="sng" dirty="0">
                <a:solidFill>
                  <a:srgbClr val="000066"/>
                </a:solidFill>
                <a:ea typeface="宋体" panose="02010600030101010101" pitchFamily="2" charset="-122"/>
              </a:rPr>
              <a:t>广域覆盖和可变流量负载</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98307"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0CB0C080-0A73-4C07-A8C8-C11D199667B8}" type="slidenum">
              <a:rPr lang="en-US" altLang="zh-CN" sz="1400" smtClean="0"/>
              <a:pPr>
                <a:spcBef>
                  <a:spcPct val="0"/>
                </a:spcBef>
                <a:buClrTx/>
                <a:buFontTx/>
                <a:buNone/>
              </a:pPr>
              <a:t>48</a:t>
            </a:fld>
            <a:endParaRPr lang="en-US" altLang="zh-CN" sz="1400" smtClean="0"/>
          </a:p>
        </p:txBody>
      </p:sp>
      <p:sp>
        <p:nvSpPr>
          <p:cNvPr id="98308" name="Rectangle 2"/>
          <p:cNvSpPr>
            <a:spLocks noGrp="1" noChangeArrowheads="1"/>
          </p:cNvSpPr>
          <p:nvPr>
            <p:ph type="title"/>
          </p:nvPr>
        </p:nvSpPr>
        <p:spPr>
          <a:xfrm>
            <a:off x="987425" y="134938"/>
            <a:ext cx="8156575" cy="627062"/>
          </a:xfrm>
        </p:spPr>
        <p:txBody>
          <a:bodyPr/>
          <a:lstStyle/>
          <a:p>
            <a:pPr eaLnBrk="1" hangingPunct="1"/>
            <a:r>
              <a:rPr lang="en-US" altLang="zh-CN" sz="2800" dirty="0">
                <a:ea typeface="宋体" panose="02010600030101010101" pitchFamily="2" charset="-122"/>
              </a:rPr>
              <a:t>Ad Hoc</a:t>
            </a:r>
            <a:r>
              <a:rPr lang="zh-CN" altLang="en-US" sz="2800" dirty="0">
                <a:ea typeface="宋体" panose="02010600030101010101" pitchFamily="2" charset="-122"/>
              </a:rPr>
              <a:t>和基础设施网络的</a:t>
            </a:r>
            <a:r>
              <a:rPr lang="zh-CN" altLang="en-US" sz="2800" dirty="0" smtClean="0">
                <a:ea typeface="宋体" panose="02010600030101010101" pitchFamily="2" charset="-122"/>
              </a:rPr>
              <a:t>比较（</a:t>
            </a:r>
            <a:r>
              <a:rPr lang="en-US" altLang="zh-CN" sz="2800" dirty="0" smtClean="0">
                <a:ea typeface="宋体" panose="02010600030101010101" pitchFamily="2" charset="-122"/>
              </a:rPr>
              <a:t>2</a:t>
            </a:r>
            <a:r>
              <a:rPr lang="zh-CN" altLang="en-US" sz="2800" dirty="0" smtClean="0">
                <a:ea typeface="宋体" panose="02010600030101010101" pitchFamily="2" charset="-122"/>
              </a:rPr>
              <a:t>）</a:t>
            </a:r>
            <a:endParaRPr lang="en-US" altLang="zh-CN" sz="2800" dirty="0" smtClean="0">
              <a:ea typeface="宋体" panose="02010600030101010101" pitchFamily="2" charset="-122"/>
            </a:endParaRPr>
          </a:p>
        </p:txBody>
      </p:sp>
      <p:sp>
        <p:nvSpPr>
          <p:cNvPr id="98309" name="Rectangle 3"/>
          <p:cNvSpPr>
            <a:spLocks noGrp="1" noChangeArrowheads="1"/>
          </p:cNvSpPr>
          <p:nvPr>
            <p:ph type="body" idx="1"/>
          </p:nvPr>
        </p:nvSpPr>
        <p:spPr>
          <a:xfrm>
            <a:off x="549275" y="1144588"/>
            <a:ext cx="8001000" cy="4851400"/>
          </a:xfrm>
        </p:spPr>
        <p:txBody>
          <a:bodyPr/>
          <a:lstStyle/>
          <a:p>
            <a:pPr eaLnBrk="1" hangingPunct="1">
              <a:lnSpc>
                <a:spcPct val="90000"/>
              </a:lnSpc>
            </a:pPr>
            <a:r>
              <a:rPr lang="zh-CN" altLang="en-US" sz="2400" dirty="0" smtClean="0">
                <a:ea typeface="宋体" panose="02010600030101010101" pitchFamily="2" charset="-122"/>
              </a:rPr>
              <a:t>灵活性</a:t>
            </a:r>
            <a:endParaRPr lang="en-US" altLang="zh-CN" sz="2400" dirty="0" smtClean="0">
              <a:ea typeface="宋体" panose="02010600030101010101" pitchFamily="2" charset="-122"/>
            </a:endParaRPr>
          </a:p>
          <a:p>
            <a:pPr lvl="1" eaLnBrk="1" hangingPunct="1">
              <a:lnSpc>
                <a:spcPct val="90000"/>
              </a:lnSpc>
            </a:pPr>
            <a:r>
              <a:rPr lang="en-US" altLang="zh-CN" sz="2000" dirty="0" smtClean="0">
                <a:ea typeface="宋体" panose="02010600030101010101" pitchFamily="2" charset="-122"/>
              </a:rPr>
              <a:t>Ad Hoc</a:t>
            </a:r>
            <a:r>
              <a:rPr lang="zh-CN" altLang="en-US" sz="2000" dirty="0" smtClean="0">
                <a:ea typeface="宋体" panose="02010600030101010101" pitchFamily="2" charset="-122"/>
              </a:rPr>
              <a:t>网络：灵活且可以在短时间内设立，它被用于</a:t>
            </a:r>
            <a:r>
              <a:rPr lang="zh-CN" altLang="en-US" sz="2000" i="1" u="sng" dirty="0">
                <a:solidFill>
                  <a:srgbClr val="000066"/>
                </a:solidFill>
                <a:ea typeface="宋体" panose="02010600030101010101" pitchFamily="2" charset="-122"/>
              </a:rPr>
              <a:t>临时申请</a:t>
            </a:r>
            <a:r>
              <a:rPr lang="zh-CN" altLang="en-US" sz="2000" dirty="0" smtClean="0">
                <a:ea typeface="宋体" panose="02010600030101010101" pitchFamily="2" charset="-122"/>
              </a:rPr>
              <a:t>。</a:t>
            </a:r>
            <a:endParaRPr lang="en-US" altLang="zh-CN" sz="2000" i="1" u="sng" dirty="0" smtClean="0">
              <a:solidFill>
                <a:srgbClr val="000066"/>
              </a:solidFill>
              <a:ea typeface="宋体" panose="02010600030101010101" pitchFamily="2" charset="-122"/>
            </a:endParaRPr>
          </a:p>
          <a:p>
            <a:pPr lvl="1" eaLnBrk="1" hangingPunct="1">
              <a:lnSpc>
                <a:spcPct val="90000"/>
              </a:lnSpc>
            </a:pPr>
            <a:r>
              <a:rPr lang="zh-CN" altLang="en-US" sz="2000" dirty="0" smtClean="0">
                <a:ea typeface="宋体" panose="02010600030101010101" pitchFamily="2" charset="-122"/>
              </a:rPr>
              <a:t>基础设施网络：耗时且对于好设计来说，较为昂贵。</a:t>
            </a:r>
            <a:endParaRPr lang="en-US" altLang="zh-CN" sz="2000" dirty="0" smtClean="0">
              <a:ea typeface="宋体" panose="02010600030101010101" pitchFamily="2" charset="-122"/>
            </a:endParaRPr>
          </a:p>
          <a:p>
            <a:pPr eaLnBrk="1" hangingPunct="1">
              <a:lnSpc>
                <a:spcPct val="90000"/>
              </a:lnSpc>
            </a:pPr>
            <a:r>
              <a:rPr lang="zh-CN" altLang="en-US" sz="2400" dirty="0">
                <a:ea typeface="宋体" panose="02010600030101010101" pitchFamily="2" charset="-122"/>
              </a:rPr>
              <a:t>可控性：时间同步，功率控制，认证等。</a:t>
            </a:r>
            <a:endParaRPr lang="en-US" altLang="zh-CN" sz="2400" dirty="0" smtClean="0">
              <a:ea typeface="宋体" panose="02010600030101010101" pitchFamily="2" charset="-122"/>
            </a:endParaRPr>
          </a:p>
          <a:p>
            <a:pPr lvl="1" eaLnBrk="1" hangingPunct="1">
              <a:lnSpc>
                <a:spcPct val="90000"/>
              </a:lnSpc>
            </a:pPr>
            <a:r>
              <a:rPr lang="en-US" altLang="zh-CN" sz="2000" dirty="0" smtClean="0">
                <a:ea typeface="宋体" panose="02010600030101010101" pitchFamily="2" charset="-122"/>
              </a:rPr>
              <a:t>Ad hoc</a:t>
            </a:r>
            <a:r>
              <a:rPr lang="zh-CN" altLang="en-US" sz="2000" dirty="0">
                <a:ea typeface="宋体" panose="02010600030101010101" pitchFamily="2" charset="-122"/>
              </a:rPr>
              <a:t>：需要复杂的结构，要求在所有</a:t>
            </a:r>
            <a:r>
              <a:rPr lang="zh-CN" altLang="en-US" sz="2000" dirty="0" smtClean="0">
                <a:ea typeface="宋体" panose="02010600030101010101" pitchFamily="2" charset="-122"/>
              </a:rPr>
              <a:t>终端都能同时变化。</a:t>
            </a:r>
            <a:endParaRPr lang="en-US" altLang="zh-CN" sz="2000" dirty="0" smtClean="0">
              <a:ea typeface="宋体" panose="02010600030101010101" pitchFamily="2" charset="-122"/>
            </a:endParaRPr>
          </a:p>
          <a:p>
            <a:pPr lvl="1" eaLnBrk="1" hangingPunct="1">
              <a:lnSpc>
                <a:spcPct val="90000"/>
              </a:lnSpc>
            </a:pPr>
            <a:r>
              <a:rPr lang="zh-CN" altLang="en-US" sz="2000" dirty="0">
                <a:ea typeface="宋体" panose="02010600030101010101" pitchFamily="2" charset="-122"/>
              </a:rPr>
              <a:t>基础</a:t>
            </a:r>
            <a:r>
              <a:rPr lang="zh-CN" altLang="en-US" sz="2000" dirty="0" smtClean="0">
                <a:ea typeface="宋体" panose="02010600030101010101" pitchFamily="2" charset="-122"/>
              </a:rPr>
              <a:t>设施：在基站和接入点</a:t>
            </a:r>
            <a:r>
              <a:rPr lang="zh-CN" altLang="en-US" sz="2000" i="1" u="sng" dirty="0" smtClean="0">
                <a:solidFill>
                  <a:srgbClr val="000066"/>
                </a:solidFill>
                <a:ea typeface="宋体" panose="02010600030101010101" pitchFamily="2" charset="-122"/>
              </a:rPr>
              <a:t>实现所有的特性</a:t>
            </a:r>
            <a:r>
              <a:rPr lang="zh-CN" altLang="en-US" sz="2000" dirty="0" smtClean="0">
                <a:ea typeface="宋体" panose="02010600030101010101" pitchFamily="2" charset="-122"/>
              </a:rPr>
              <a:t>。</a:t>
            </a:r>
            <a:endParaRPr lang="en-US" altLang="zh-CN" sz="2000" dirty="0" smtClean="0">
              <a:ea typeface="宋体" panose="02010600030101010101" pitchFamily="2" charset="-122"/>
            </a:endParaRPr>
          </a:p>
          <a:p>
            <a:pPr eaLnBrk="1" hangingPunct="1">
              <a:lnSpc>
                <a:spcPct val="90000"/>
              </a:lnSpc>
            </a:pPr>
            <a:r>
              <a:rPr lang="zh-CN" altLang="en-US" sz="2400" dirty="0" smtClean="0">
                <a:ea typeface="宋体" panose="02010600030101010101" pitchFamily="2" charset="-122"/>
              </a:rPr>
              <a:t>路由复杂性</a:t>
            </a:r>
            <a:endParaRPr lang="en-US" altLang="zh-CN" sz="2400" dirty="0" smtClean="0">
              <a:ea typeface="宋体" panose="02010600030101010101" pitchFamily="2" charset="-122"/>
            </a:endParaRPr>
          </a:p>
          <a:p>
            <a:pPr lvl="1" eaLnBrk="1" hangingPunct="1">
              <a:lnSpc>
                <a:spcPct val="90000"/>
              </a:lnSpc>
            </a:pPr>
            <a:r>
              <a:rPr lang="en-US" altLang="zh-CN" sz="2000" dirty="0" smtClean="0">
                <a:ea typeface="宋体" panose="02010600030101010101" pitchFamily="2" charset="-122"/>
              </a:rPr>
              <a:t>Ad hoc</a:t>
            </a:r>
            <a:r>
              <a:rPr lang="zh-CN" altLang="en-US" sz="2000" dirty="0">
                <a:ea typeface="宋体" panose="02010600030101010101" pitchFamily="2" charset="-122"/>
              </a:rPr>
              <a:t>：要求每个</a:t>
            </a:r>
            <a:r>
              <a:rPr lang="zh-CN" altLang="en-US" sz="2000" dirty="0" smtClean="0">
                <a:ea typeface="宋体" panose="02010600030101010101" pitchFamily="2" charset="-122"/>
              </a:rPr>
              <a:t>终端都监视</a:t>
            </a:r>
            <a:r>
              <a:rPr lang="zh-CN" altLang="en-US" sz="2000" dirty="0">
                <a:ea typeface="宋体" panose="02010600030101010101" pitchFamily="2" charset="-122"/>
              </a:rPr>
              <a:t>其他人的存在，并能够连接和路由消息</a:t>
            </a:r>
            <a:r>
              <a:rPr lang="zh-CN" altLang="en-US" sz="2000" dirty="0" smtClean="0">
                <a:ea typeface="宋体" panose="02010600030101010101" pitchFamily="2" charset="-122"/>
              </a:rPr>
              <a:t>，需要</a:t>
            </a:r>
            <a:r>
              <a:rPr lang="zh-CN" altLang="en-US" sz="2000" dirty="0">
                <a:ea typeface="宋体" panose="02010600030101010101" pitchFamily="2" charset="-122"/>
              </a:rPr>
              <a:t>复杂的</a:t>
            </a:r>
            <a:r>
              <a:rPr lang="zh-CN" altLang="en-US" sz="2000" dirty="0" smtClean="0">
                <a:ea typeface="宋体" panose="02010600030101010101" pitchFamily="2" charset="-122"/>
              </a:rPr>
              <a:t>算法。</a:t>
            </a:r>
            <a:endParaRPr lang="en-US" altLang="zh-CN" sz="2000" dirty="0" smtClean="0">
              <a:ea typeface="宋体" panose="02010600030101010101" pitchFamily="2" charset="-122"/>
            </a:endParaRPr>
          </a:p>
          <a:p>
            <a:pPr lvl="1" eaLnBrk="1" hangingPunct="1">
              <a:lnSpc>
                <a:spcPct val="90000"/>
              </a:lnSpc>
            </a:pPr>
            <a:r>
              <a:rPr lang="zh-CN" altLang="en-US" sz="2000" dirty="0" smtClean="0">
                <a:ea typeface="宋体" panose="02010600030101010101" pitchFamily="2" charset="-122"/>
              </a:rPr>
              <a:t>基础设施网络：</a:t>
            </a:r>
            <a:r>
              <a:rPr lang="zh-CN" altLang="en-US" sz="2000" i="1" u="sng" dirty="0" smtClean="0">
                <a:solidFill>
                  <a:srgbClr val="000066"/>
                </a:solidFill>
                <a:ea typeface="宋体" panose="02010600030101010101" pitchFamily="2" charset="-122"/>
              </a:rPr>
              <a:t>不</a:t>
            </a:r>
            <a:r>
              <a:rPr lang="zh-CN" altLang="en-US" sz="2000" i="1" u="sng" dirty="0">
                <a:solidFill>
                  <a:srgbClr val="000066"/>
                </a:solidFill>
                <a:ea typeface="宋体" panose="02010600030101010101" pitchFamily="2" charset="-122"/>
              </a:rPr>
              <a:t>存在</a:t>
            </a:r>
            <a:r>
              <a:rPr lang="zh-CN" altLang="en-US" sz="2000" i="1" u="sng" dirty="0" smtClean="0">
                <a:solidFill>
                  <a:srgbClr val="000066"/>
                </a:solidFill>
                <a:ea typeface="宋体" panose="02010600030101010101" pitchFamily="2" charset="-122"/>
              </a:rPr>
              <a:t>这个问题</a:t>
            </a:r>
            <a:r>
              <a:rPr lang="zh-CN" altLang="en-US" sz="2000" dirty="0" smtClean="0">
                <a:ea typeface="宋体" panose="02010600030101010101" pitchFamily="2" charset="-122"/>
              </a:rPr>
              <a:t>。</a:t>
            </a:r>
            <a:endParaRPr lang="en-US" altLang="zh-CN" sz="20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0035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CF1840D2-CDA8-4804-B7F7-00D269BC1A2A}" type="slidenum">
              <a:rPr lang="en-US" altLang="zh-CN" sz="1400" smtClean="0"/>
              <a:pPr>
                <a:spcBef>
                  <a:spcPct val="0"/>
                </a:spcBef>
                <a:buClrTx/>
                <a:buFontTx/>
                <a:buNone/>
              </a:pPr>
              <a:t>49</a:t>
            </a:fld>
            <a:endParaRPr lang="en-US" altLang="zh-CN" sz="1400" smtClean="0"/>
          </a:p>
        </p:txBody>
      </p:sp>
      <p:sp>
        <p:nvSpPr>
          <p:cNvPr id="100356" name="Rectangle 2"/>
          <p:cNvSpPr>
            <a:spLocks noGrp="1" noChangeArrowheads="1"/>
          </p:cNvSpPr>
          <p:nvPr>
            <p:ph type="title"/>
          </p:nvPr>
        </p:nvSpPr>
        <p:spPr>
          <a:xfrm>
            <a:off x="952500" y="144463"/>
            <a:ext cx="8069263" cy="644525"/>
          </a:xfrm>
        </p:spPr>
        <p:txBody>
          <a:bodyPr/>
          <a:lstStyle/>
          <a:p>
            <a:pPr eaLnBrk="1" hangingPunct="1"/>
            <a:r>
              <a:rPr lang="en-US" altLang="zh-CN" sz="2800" dirty="0">
                <a:ea typeface="宋体" panose="02010600030101010101" pitchFamily="2" charset="-122"/>
              </a:rPr>
              <a:t>Ad Hoc</a:t>
            </a:r>
            <a:r>
              <a:rPr lang="zh-CN" altLang="en-US" sz="2800" dirty="0">
                <a:ea typeface="宋体" panose="02010600030101010101" pitchFamily="2" charset="-122"/>
              </a:rPr>
              <a:t>和基础设施网络的比较</a:t>
            </a:r>
            <a:r>
              <a:rPr lang="zh-CN" altLang="en-US" sz="2800" dirty="0" smtClean="0">
                <a:ea typeface="宋体" panose="02010600030101010101" pitchFamily="2" charset="-122"/>
              </a:rPr>
              <a:t>（</a:t>
            </a:r>
            <a:r>
              <a:rPr lang="en-US" altLang="zh-CN" sz="2800" dirty="0" smtClean="0">
                <a:ea typeface="宋体" panose="02010600030101010101" pitchFamily="2" charset="-122"/>
              </a:rPr>
              <a:t>3</a:t>
            </a:r>
            <a:r>
              <a:rPr lang="zh-CN" altLang="en-US" sz="2800" dirty="0" smtClean="0">
                <a:ea typeface="宋体" panose="02010600030101010101" pitchFamily="2" charset="-122"/>
              </a:rPr>
              <a:t>）</a:t>
            </a:r>
            <a:endParaRPr lang="en-US" altLang="zh-CN" sz="2800" dirty="0" smtClean="0">
              <a:ea typeface="宋体" panose="02010600030101010101" pitchFamily="2" charset="-122"/>
            </a:endParaRPr>
          </a:p>
        </p:txBody>
      </p:sp>
      <p:sp>
        <p:nvSpPr>
          <p:cNvPr id="100357" name="Rectangle 3"/>
          <p:cNvSpPr>
            <a:spLocks noGrp="1" noChangeArrowheads="1"/>
          </p:cNvSpPr>
          <p:nvPr>
            <p:ph type="body" idx="1"/>
          </p:nvPr>
        </p:nvSpPr>
        <p:spPr>
          <a:xfrm>
            <a:off x="401638" y="1106488"/>
            <a:ext cx="7962900" cy="5168900"/>
          </a:xfrm>
        </p:spPr>
        <p:txBody>
          <a:bodyPr/>
          <a:lstStyle/>
          <a:p>
            <a:pPr eaLnBrk="1" hangingPunct="1">
              <a:lnSpc>
                <a:spcPct val="90000"/>
              </a:lnSpc>
            </a:pPr>
            <a:r>
              <a:rPr lang="zh-CN" altLang="en-US" sz="2400" dirty="0" smtClean="0">
                <a:ea typeface="宋体" panose="02010600030101010101" pitchFamily="2" charset="-122"/>
              </a:rPr>
              <a:t>覆盖面</a:t>
            </a:r>
            <a:endParaRPr lang="en-US" altLang="zh-CN" sz="2400" dirty="0" smtClean="0">
              <a:ea typeface="宋体" panose="02010600030101010101" pitchFamily="2" charset="-122"/>
            </a:endParaRPr>
          </a:p>
          <a:p>
            <a:pPr lvl="1" eaLnBrk="1" hangingPunct="1">
              <a:lnSpc>
                <a:spcPct val="90000"/>
              </a:lnSpc>
            </a:pPr>
            <a:r>
              <a:rPr lang="en-US" altLang="zh-CN" sz="2000" dirty="0" smtClean="0">
                <a:ea typeface="宋体" panose="02010600030101010101" pitchFamily="2" charset="-122"/>
              </a:rPr>
              <a:t>Ad hoc</a:t>
            </a:r>
            <a:r>
              <a:rPr lang="zh-CN" altLang="en-US" sz="2000" dirty="0" smtClean="0">
                <a:ea typeface="宋体" panose="02010600030101010101" pitchFamily="2" charset="-122"/>
              </a:rPr>
              <a:t>：两个终端之间的最大距离就是覆盖面。</a:t>
            </a:r>
            <a:endParaRPr lang="en-US" altLang="zh-CN" sz="2000" dirty="0" smtClean="0">
              <a:ea typeface="宋体" panose="02010600030101010101" pitchFamily="2" charset="-122"/>
            </a:endParaRPr>
          </a:p>
          <a:p>
            <a:pPr lvl="1" eaLnBrk="1" hangingPunct="1">
              <a:lnSpc>
                <a:spcPct val="90000"/>
              </a:lnSpc>
            </a:pPr>
            <a:r>
              <a:rPr lang="zh-CN" altLang="en-US" sz="2000" dirty="0" smtClean="0">
                <a:ea typeface="宋体" panose="02010600030101010101" pitchFamily="2" charset="-122"/>
              </a:rPr>
              <a:t>基础设施：</a:t>
            </a:r>
            <a:r>
              <a:rPr lang="zh-CN" altLang="en-US" sz="2000" i="1" u="sng" dirty="0" smtClean="0">
                <a:solidFill>
                  <a:srgbClr val="000066"/>
                </a:solidFill>
                <a:ea typeface="宋体" panose="02010600030101010101" pitchFamily="2" charset="-122"/>
              </a:rPr>
              <a:t>两个终端之间的最大距离为单个无线终端范围的两倍</a:t>
            </a:r>
            <a:r>
              <a:rPr lang="zh-CN" altLang="en-US" sz="2000" dirty="0" smtClean="0">
                <a:ea typeface="宋体" panose="02010600030101010101" pitchFamily="2" charset="-122"/>
              </a:rPr>
              <a:t>，因为它们通过基站或接入点来进行通讯。</a:t>
            </a:r>
            <a:endParaRPr lang="en-US" altLang="zh-CN" sz="2400" dirty="0" smtClean="0">
              <a:ea typeface="宋体" panose="02010600030101010101" pitchFamily="2" charset="-122"/>
            </a:endParaRPr>
          </a:p>
          <a:p>
            <a:pPr eaLnBrk="1" hangingPunct="1">
              <a:lnSpc>
                <a:spcPct val="90000"/>
              </a:lnSpc>
            </a:pPr>
            <a:r>
              <a:rPr lang="zh-CN" altLang="en-US" sz="2400" dirty="0">
                <a:ea typeface="宋体" panose="02010600030101010101" pitchFamily="2" charset="-122"/>
              </a:rPr>
              <a:t>可靠性</a:t>
            </a:r>
            <a:endParaRPr lang="en-US" altLang="zh-CN" sz="2400" dirty="0" smtClean="0">
              <a:ea typeface="宋体" panose="02010600030101010101" pitchFamily="2" charset="-122"/>
            </a:endParaRPr>
          </a:p>
          <a:p>
            <a:pPr lvl="1" eaLnBrk="1" hangingPunct="1">
              <a:lnSpc>
                <a:spcPct val="90000"/>
              </a:lnSpc>
            </a:pPr>
            <a:r>
              <a:rPr lang="en-US" altLang="zh-CN" sz="2000" dirty="0" smtClean="0">
                <a:ea typeface="宋体" panose="02010600030101010101" pitchFamily="2" charset="-122"/>
              </a:rPr>
              <a:t>Ad hoc (</a:t>
            </a:r>
            <a:r>
              <a:rPr lang="en-US" altLang="zh-CN" sz="2000" dirty="0" err="1" smtClean="0">
                <a:ea typeface="宋体" panose="02010600030101010101" pitchFamily="2" charset="-122"/>
              </a:rPr>
              <a:t>s.s.</a:t>
            </a:r>
            <a:r>
              <a:rPr lang="en-US" altLang="zh-CN" sz="2000" dirty="0" smtClean="0">
                <a:ea typeface="宋体" panose="02010600030101010101" pitchFamily="2" charset="-122"/>
              </a:rPr>
              <a:t> </a:t>
            </a:r>
            <a:r>
              <a:rPr lang="zh-CN" altLang="en-US" sz="2000" dirty="0">
                <a:ea typeface="宋体" panose="02010600030101010101" pitchFamily="2" charset="-122"/>
              </a:rPr>
              <a:t>军用</a:t>
            </a:r>
            <a:r>
              <a:rPr lang="en-US" altLang="zh-CN" sz="2000" dirty="0" smtClean="0">
                <a:ea typeface="宋体" panose="02010600030101010101" pitchFamily="2" charset="-122"/>
              </a:rPr>
              <a:t>WLAN):</a:t>
            </a:r>
            <a:r>
              <a:rPr lang="zh-CN" altLang="en-US" sz="2000" i="1" u="sng" dirty="0">
                <a:solidFill>
                  <a:srgbClr val="000066"/>
                </a:solidFill>
                <a:ea typeface="宋体" panose="02010600030101010101" pitchFamily="2" charset="-122"/>
              </a:rPr>
              <a:t>不</a:t>
            </a:r>
            <a:r>
              <a:rPr lang="zh-CN" altLang="en-US" sz="2000" i="1" u="sng" dirty="0" smtClean="0">
                <a:solidFill>
                  <a:srgbClr val="000066"/>
                </a:solidFill>
                <a:ea typeface="宋体" panose="02010600030101010101" pitchFamily="2" charset="-122"/>
              </a:rPr>
              <a:t>存在单故障点</a:t>
            </a:r>
            <a:r>
              <a:rPr lang="zh-CN" altLang="en-US" sz="2000" dirty="0" smtClean="0">
                <a:ea typeface="宋体" panose="02010600030101010101" pitchFamily="2" charset="-122"/>
              </a:rPr>
              <a:t>。</a:t>
            </a:r>
            <a:endParaRPr lang="en-US" altLang="zh-CN" sz="2000" dirty="0" smtClean="0">
              <a:ea typeface="宋体" panose="02010600030101010101" pitchFamily="2" charset="-122"/>
            </a:endParaRPr>
          </a:p>
          <a:p>
            <a:pPr lvl="1" eaLnBrk="1" hangingPunct="1">
              <a:lnSpc>
                <a:spcPct val="90000"/>
              </a:lnSpc>
            </a:pPr>
            <a:r>
              <a:rPr lang="zh-CN" altLang="en-US" sz="2000" dirty="0" smtClean="0">
                <a:ea typeface="宋体" panose="02010600030101010101" pitchFamily="2" charset="-122"/>
              </a:rPr>
              <a:t>基础设施：单故障点的网络。</a:t>
            </a:r>
            <a:endParaRPr lang="en-US" altLang="zh-CN" sz="2000" dirty="0" smtClean="0">
              <a:ea typeface="宋体" panose="02010600030101010101" pitchFamily="2" charset="-122"/>
            </a:endParaRPr>
          </a:p>
          <a:p>
            <a:pPr eaLnBrk="1" hangingPunct="1">
              <a:lnSpc>
                <a:spcPct val="90000"/>
              </a:lnSpc>
            </a:pPr>
            <a:r>
              <a:rPr lang="zh-CN" altLang="en-US" sz="2400" dirty="0" smtClean="0">
                <a:ea typeface="宋体" panose="02010600030101010101" pitchFamily="2" charset="-122"/>
              </a:rPr>
              <a:t>存储和转发的时延以及介质</a:t>
            </a:r>
            <a:r>
              <a:rPr lang="zh-CN" altLang="en-US" sz="2400" dirty="0">
                <a:ea typeface="宋体" panose="02010600030101010101" pitchFamily="2" charset="-122"/>
              </a:rPr>
              <a:t>的使用效率</a:t>
            </a:r>
            <a:endParaRPr lang="en-US" altLang="zh-CN" sz="2400" dirty="0" smtClean="0">
              <a:ea typeface="宋体" panose="02010600030101010101" pitchFamily="2" charset="-122"/>
            </a:endParaRPr>
          </a:p>
          <a:p>
            <a:pPr lvl="1" eaLnBrk="1" hangingPunct="1">
              <a:lnSpc>
                <a:spcPct val="90000"/>
              </a:lnSpc>
            </a:pPr>
            <a:r>
              <a:rPr lang="en-US" altLang="zh-CN" sz="1800" dirty="0" smtClean="0">
                <a:ea typeface="宋体" panose="02010600030101010101" pitchFamily="2" charset="-122"/>
              </a:rPr>
              <a:t>Ad hoc</a:t>
            </a:r>
            <a:r>
              <a:rPr lang="zh-CN" altLang="en-US" sz="1800" dirty="0" smtClean="0">
                <a:ea typeface="宋体" panose="02010600030101010101" pitchFamily="2" charset="-122"/>
              </a:rPr>
              <a:t>：信息仅传输一</a:t>
            </a:r>
            <a:r>
              <a:rPr lang="zh-CN" altLang="en-US" sz="1800" dirty="0">
                <a:ea typeface="宋体" panose="02010600030101010101" pitchFamily="2" charset="-122"/>
              </a:rPr>
              <a:t>次，没有存储和转发程序单跳网络。</a:t>
            </a:r>
            <a:r>
              <a:rPr lang="zh-CN" altLang="en-US" sz="1800" dirty="0" smtClean="0">
                <a:ea typeface="宋体" panose="02010600030101010101" pitchFamily="2" charset="-122"/>
              </a:rPr>
              <a:t>但是多</a:t>
            </a:r>
            <a:r>
              <a:rPr lang="zh-CN" altLang="en-US" sz="1800" dirty="0">
                <a:ea typeface="宋体" panose="02010600030101010101" pitchFamily="2" charset="-122"/>
              </a:rPr>
              <a:t>跳网络依赖于拓扑和跳</a:t>
            </a:r>
            <a:r>
              <a:rPr lang="zh-CN" altLang="en-US" sz="1800" dirty="0" smtClean="0">
                <a:ea typeface="宋体" panose="02010600030101010101" pitchFamily="2" charset="-122"/>
              </a:rPr>
              <a:t>数。</a:t>
            </a:r>
            <a:endParaRPr lang="en-US" altLang="zh-CN" sz="1800" dirty="0" smtClean="0">
              <a:ea typeface="宋体" panose="02010600030101010101" pitchFamily="2" charset="-122"/>
            </a:endParaRPr>
          </a:p>
          <a:p>
            <a:pPr lvl="1" eaLnBrk="1" hangingPunct="1">
              <a:lnSpc>
                <a:spcPct val="90000"/>
              </a:lnSpc>
            </a:pPr>
            <a:r>
              <a:rPr lang="zh-CN" altLang="en-US" sz="1800" dirty="0" smtClean="0">
                <a:ea typeface="宋体" panose="02010600030101010101" pitchFamily="2" charset="-122"/>
              </a:rPr>
              <a:t>基础</a:t>
            </a:r>
            <a:r>
              <a:rPr lang="zh-CN" altLang="en-US" sz="1800" dirty="0">
                <a:ea typeface="宋体" panose="02010600030101010101" pitchFamily="2" charset="-122"/>
              </a:rPr>
              <a:t>设施： </a:t>
            </a:r>
            <a:r>
              <a:rPr lang="zh-CN" altLang="en-US" sz="1800" dirty="0" smtClean="0">
                <a:ea typeface="宋体" panose="02010600030101010101" pitchFamily="2" charset="-122"/>
              </a:rPr>
              <a:t>信息</a:t>
            </a:r>
            <a:r>
              <a:rPr lang="zh-CN" altLang="en-US" sz="1800" dirty="0">
                <a:ea typeface="宋体" panose="02010600030101010101" pitchFamily="2" charset="-122"/>
              </a:rPr>
              <a:t>传输</a:t>
            </a:r>
            <a:r>
              <a:rPr lang="zh-CN" altLang="en-US" sz="1800" dirty="0" smtClean="0">
                <a:ea typeface="宋体" panose="02010600030101010101" pitchFamily="2" charset="-122"/>
              </a:rPr>
              <a:t>两</a:t>
            </a:r>
            <a:r>
              <a:rPr lang="zh-CN" altLang="en-US" sz="1800" dirty="0">
                <a:ea typeface="宋体" panose="02010600030101010101" pitchFamily="2" charset="-122"/>
              </a:rPr>
              <a:t>次，</a:t>
            </a:r>
            <a:r>
              <a:rPr lang="zh-CN" altLang="en-US" sz="1800" dirty="0" smtClean="0">
                <a:ea typeface="宋体" panose="02010600030101010101" pitchFamily="2" charset="-122"/>
              </a:rPr>
              <a:t>第一次至</a:t>
            </a:r>
            <a:r>
              <a:rPr lang="en-US" altLang="zh-CN" sz="1800" dirty="0" smtClean="0">
                <a:ea typeface="宋体" panose="02010600030101010101" pitchFamily="2" charset="-122"/>
              </a:rPr>
              <a:t>BS/AP</a:t>
            </a:r>
            <a:r>
              <a:rPr lang="zh-CN" altLang="en-US" sz="1800" dirty="0">
                <a:ea typeface="宋体" panose="02010600030101010101" pitchFamily="2" charset="-122"/>
              </a:rPr>
              <a:t>，然后从</a:t>
            </a:r>
            <a:r>
              <a:rPr lang="en-US" altLang="zh-CN" sz="1800" dirty="0" smtClean="0">
                <a:ea typeface="宋体" panose="02010600030101010101" pitchFamily="2" charset="-122"/>
              </a:rPr>
              <a:t>BS/AP</a:t>
            </a:r>
            <a:r>
              <a:rPr lang="zh-CN" altLang="en-US" sz="1800" dirty="0" smtClean="0">
                <a:ea typeface="宋体" panose="02010600030101010101" pitchFamily="2" charset="-122"/>
              </a:rPr>
              <a:t>至终端 </a:t>
            </a:r>
            <a:r>
              <a:rPr lang="zh-CN" altLang="en-US" sz="1800" dirty="0">
                <a:ea typeface="宋体" panose="02010600030101010101" pitchFamily="2" charset="-122"/>
              </a:rPr>
              <a:t>。</a:t>
            </a:r>
            <a:endParaRPr lang="en-US" altLang="zh-CN" sz="18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229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32923B21-33A0-4BCC-8BFB-F288A872DCD1}" type="slidenum">
              <a:rPr lang="en-US" altLang="zh-CN" sz="1400" smtClean="0"/>
              <a:pPr>
                <a:spcBef>
                  <a:spcPct val="0"/>
                </a:spcBef>
                <a:buClrTx/>
                <a:buFontTx/>
                <a:buNone/>
              </a:pPr>
              <a:t>5</a:t>
            </a:fld>
            <a:endParaRPr lang="en-US" altLang="zh-CN" sz="1400" smtClean="0"/>
          </a:p>
        </p:txBody>
      </p:sp>
      <p:sp>
        <p:nvSpPr>
          <p:cNvPr id="12292"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术语</a:t>
            </a:r>
            <a:endParaRPr lang="en-US" altLang="zh-CN" smtClean="0">
              <a:ea typeface="宋体" panose="02010600030101010101" pitchFamily="2" charset="-122"/>
            </a:endParaRPr>
          </a:p>
        </p:txBody>
      </p:sp>
      <p:sp>
        <p:nvSpPr>
          <p:cNvPr id="12293" name="Rectangle 3"/>
          <p:cNvSpPr>
            <a:spLocks noGrp="1" noChangeArrowheads="1"/>
          </p:cNvSpPr>
          <p:nvPr>
            <p:ph type="body" idx="1"/>
          </p:nvPr>
        </p:nvSpPr>
        <p:spPr>
          <a:xfrm>
            <a:off x="344489" y="982663"/>
            <a:ext cx="6789842" cy="5257800"/>
          </a:xfrm>
        </p:spPr>
        <p:txBody>
          <a:bodyPr/>
          <a:lstStyle/>
          <a:p>
            <a:pPr eaLnBrk="1" hangingPunct="1"/>
            <a:r>
              <a:rPr lang="zh-CN" altLang="en-US" sz="2800" dirty="0" smtClean="0">
                <a:ea typeface="宋体" panose="02010600030101010101" pitchFamily="2" charset="-122"/>
              </a:rPr>
              <a:t>基站（</a:t>
            </a:r>
            <a:r>
              <a:rPr lang="en-US" altLang="zh-CN" sz="2800" dirty="0" smtClean="0">
                <a:ea typeface="宋体" panose="02010600030101010101" pitchFamily="2" charset="-122"/>
              </a:rPr>
              <a:t>BS</a:t>
            </a:r>
            <a:r>
              <a:rPr lang="zh-CN" altLang="en-US" sz="2800" dirty="0" smtClean="0">
                <a:ea typeface="宋体" panose="02010600030101010101" pitchFamily="2" charset="-122"/>
              </a:rPr>
              <a:t>）或接入点（</a:t>
            </a:r>
            <a:r>
              <a:rPr lang="en-US" altLang="zh-CN" sz="2800" dirty="0" smtClean="0">
                <a:ea typeface="宋体" panose="02010600030101010101" pitchFamily="2" charset="-122"/>
              </a:rPr>
              <a:t>AP</a:t>
            </a:r>
            <a:r>
              <a:rPr lang="zh-CN" altLang="en-US" sz="2800" dirty="0" smtClean="0">
                <a:ea typeface="宋体" panose="02010600030101010101" pitchFamily="2" charset="-122"/>
              </a:rPr>
              <a:t>）：在一定的信号覆盖区中，通过移动通信交换中心，与移动设备（</a:t>
            </a:r>
            <a:r>
              <a:rPr lang="en-US" altLang="zh-CN" sz="2800" dirty="0" smtClean="0">
                <a:ea typeface="宋体" panose="02010600030101010101" pitchFamily="2" charset="-122"/>
              </a:rPr>
              <a:t>MDs</a:t>
            </a:r>
            <a:r>
              <a:rPr lang="zh-CN" altLang="en-US" sz="2800" dirty="0" smtClean="0">
                <a:ea typeface="宋体" panose="02010600030101010101" pitchFamily="2" charset="-122"/>
              </a:rPr>
              <a:t>）之间进行信息传递的电台。</a:t>
            </a:r>
            <a:endParaRPr lang="en-US" altLang="zh-CN" sz="2800" dirty="0" smtClean="0">
              <a:ea typeface="宋体" panose="02010600030101010101" pitchFamily="2" charset="-122"/>
            </a:endParaRPr>
          </a:p>
          <a:p>
            <a:pPr eaLnBrk="1" hangingPunct="1"/>
            <a:r>
              <a:rPr lang="zh-CN" altLang="en-US" sz="2800" dirty="0" smtClean="0">
                <a:ea typeface="宋体" panose="02010600030101010101" pitchFamily="2" charset="-122"/>
              </a:rPr>
              <a:t>上行链路（反向链路）：从移动设备到为其服务的基站</a:t>
            </a:r>
            <a:r>
              <a:rPr lang="en-US" altLang="zh-CN" sz="2800" dirty="0" smtClean="0">
                <a:ea typeface="宋体" panose="02010600030101010101" pitchFamily="2" charset="-122"/>
              </a:rPr>
              <a:t>/</a:t>
            </a:r>
            <a:r>
              <a:rPr lang="zh-CN" altLang="en-US" sz="2800" dirty="0" smtClean="0">
                <a:ea typeface="宋体" panose="02010600030101010101" pitchFamily="2" charset="-122"/>
              </a:rPr>
              <a:t>接入点的无线电信道。</a:t>
            </a:r>
            <a:endParaRPr lang="en-US" altLang="zh-CN" sz="2800" dirty="0" smtClean="0">
              <a:ea typeface="宋体" panose="02010600030101010101" pitchFamily="2" charset="-122"/>
            </a:endParaRPr>
          </a:p>
          <a:p>
            <a:pPr eaLnBrk="1" hangingPunct="1"/>
            <a:r>
              <a:rPr lang="zh-CN" altLang="en-US" sz="2800" dirty="0" smtClean="0">
                <a:ea typeface="宋体" panose="02010600030101010101" pitchFamily="2" charset="-122"/>
              </a:rPr>
              <a:t>下行链路（前向链路）：从基站</a:t>
            </a:r>
            <a:r>
              <a:rPr lang="en-US" altLang="zh-CN" sz="2800" dirty="0" smtClean="0">
                <a:ea typeface="宋体" panose="02010600030101010101" pitchFamily="2" charset="-122"/>
              </a:rPr>
              <a:t>/</a:t>
            </a:r>
            <a:r>
              <a:rPr lang="zh-CN" altLang="en-US" sz="2800" dirty="0" smtClean="0">
                <a:ea typeface="宋体" panose="02010600030101010101" pitchFamily="2" charset="-122"/>
              </a:rPr>
              <a:t>接入点到移动设备的无线电信道。</a:t>
            </a:r>
            <a:endParaRPr lang="en-US" altLang="zh-CN" sz="2800" dirty="0" smtClean="0">
              <a:ea typeface="宋体" panose="02010600030101010101" pitchFamily="2" charset="-122"/>
            </a:endParaRPr>
          </a:p>
          <a:p>
            <a:pPr eaLnBrk="1" hangingPunct="1"/>
            <a:endParaRPr lang="en-US" altLang="zh-CN" sz="2800" dirty="0" smtClean="0">
              <a:ea typeface="宋体" panose="02010600030101010101" pitchFamily="2" charset="-122"/>
            </a:endParaRPr>
          </a:p>
        </p:txBody>
      </p:sp>
      <p:pic>
        <p:nvPicPr>
          <p:cNvPr id="103426" name="Picture 2" descr="https://gss3.bdstatic.com/-Po3dSag_xI4khGkpoWK1HF6hhy/baike/w%3D268%3Bg%3D0/sign=726d72a9b219ebc4c078719fba1da8c1/37d12f2eb9389b50449ead9e8435e5dde6116e9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708" y="1135062"/>
            <a:ext cx="1868017" cy="3317822"/>
          </a:xfrm>
          <a:prstGeom prst="rect">
            <a:avLst/>
          </a:prstGeom>
          <a:noFill/>
          <a:extLst>
            <a:ext uri="{909E8E84-426E-40DD-AFC4-6F175D3DCCD1}">
              <a14:hiddenFill xmlns:a14="http://schemas.microsoft.com/office/drawing/2010/main">
                <a:solidFill>
                  <a:srgbClr val="FFFFFF"/>
                </a:solidFill>
              </a14:hiddenFill>
            </a:ext>
          </a:extLst>
        </p:spPr>
      </p:pic>
      <p:pic>
        <p:nvPicPr>
          <p:cNvPr id="103428" name="Picture 4" descr="https://gss3.bdstatic.com/-Po3dSag_xI4khGkpoWK1HF6hhy/baike/c0%3Dbaike92%2C5%2C5%2C92%2C30/sign=711187fdd73f8794c7f2407cb3726591/3c6d55fbb2fb43168e761e3f23a4462309f7d30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459" y="4639747"/>
            <a:ext cx="4265404" cy="1936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02403"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3481F1E0-B91D-42BC-A06F-07BC6B525918}" type="slidenum">
              <a:rPr lang="en-US" altLang="zh-CN" sz="1400" smtClean="0"/>
              <a:pPr>
                <a:spcBef>
                  <a:spcPct val="0"/>
                </a:spcBef>
                <a:buClrTx/>
                <a:buFontTx/>
                <a:buNone/>
              </a:pPr>
              <a:t>50</a:t>
            </a:fld>
            <a:endParaRPr lang="en-US" altLang="zh-CN" sz="1400" smtClean="0"/>
          </a:p>
        </p:txBody>
      </p:sp>
      <p:grpSp>
        <p:nvGrpSpPr>
          <p:cNvPr id="102404" name="Group 2"/>
          <p:cNvGrpSpPr>
            <a:grpSpLocks/>
          </p:cNvGrpSpPr>
          <p:nvPr/>
        </p:nvGrpSpPr>
        <p:grpSpPr bwMode="auto">
          <a:xfrm>
            <a:off x="4648200" y="4724400"/>
            <a:ext cx="630238" cy="630238"/>
            <a:chOff x="2928" y="3264"/>
            <a:chExt cx="397" cy="397"/>
          </a:xfrm>
        </p:grpSpPr>
        <p:sp>
          <p:nvSpPr>
            <p:cNvPr id="102449" name="AutoShape 3"/>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50" name="AutoShape 4"/>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aphicFrame>
        <p:nvGraphicFramePr>
          <p:cNvPr id="102405" name="Object 5"/>
          <p:cNvGraphicFramePr>
            <a:graphicFrameLocks noChangeAspect="1"/>
          </p:cNvGraphicFramePr>
          <p:nvPr/>
        </p:nvGraphicFramePr>
        <p:xfrm>
          <a:off x="2362200" y="4419600"/>
          <a:ext cx="1295400" cy="644525"/>
        </p:xfrm>
        <a:graphic>
          <a:graphicData uri="http://schemas.openxmlformats.org/presentationml/2006/ole">
            <mc:AlternateContent xmlns:mc="http://schemas.openxmlformats.org/markup-compatibility/2006">
              <mc:Choice xmlns:v="urn:schemas-microsoft-com:vml" Requires="v">
                <p:oleObj spid="_x0000_s102605" name="Clip" r:id="rId5" imgW="2293315" imgH="1140257" progId="MS_ClipArt_Gallery.5">
                  <p:embed/>
                </p:oleObj>
              </mc:Choice>
              <mc:Fallback>
                <p:oleObj name="Clip" r:id="rId5" imgW="2293315" imgH="1140257" progId="MS_ClipArt_Gallery.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419600"/>
                        <a:ext cx="12954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406" name="Picture 6" descr="Jet1"/>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4343400" y="1371600"/>
            <a:ext cx="1828800" cy="104298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2407" name="AutoShape 7"/>
          <p:cNvSpPr>
            <a:spLocks noChangeArrowheads="1"/>
          </p:cNvSpPr>
          <p:nvPr/>
        </p:nvSpPr>
        <p:spPr bwMode="auto">
          <a:xfrm>
            <a:off x="6324600" y="1295400"/>
            <a:ext cx="1752600" cy="457200"/>
          </a:xfrm>
          <a:prstGeom prst="wedgeRectCallout">
            <a:avLst>
              <a:gd name="adj1" fmla="val -87681"/>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基站</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02408" name="AutoShape 8"/>
          <p:cNvSpPr>
            <a:spLocks noChangeArrowheads="1"/>
          </p:cNvSpPr>
          <p:nvPr/>
        </p:nvSpPr>
        <p:spPr bwMode="auto">
          <a:xfrm>
            <a:off x="5181600" y="4191000"/>
            <a:ext cx="1371600" cy="533400"/>
          </a:xfrm>
          <a:prstGeom prst="wedgeRectCallout">
            <a:avLst>
              <a:gd name="adj1" fmla="val -61690"/>
              <a:gd name="adj2" fmla="val 9018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天线</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02409" name="AutoShape 9"/>
          <p:cNvSpPr>
            <a:spLocks noChangeArrowheads="1"/>
          </p:cNvSpPr>
          <p:nvPr/>
        </p:nvSpPr>
        <p:spPr bwMode="auto">
          <a:xfrm>
            <a:off x="5562600" y="5486400"/>
            <a:ext cx="1371600" cy="457200"/>
          </a:xfrm>
          <a:prstGeom prst="wedgeRectCallout">
            <a:avLst>
              <a:gd name="adj1" fmla="val -72454"/>
              <a:gd name="adj2" fmla="val -11041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传感器</a:t>
            </a:r>
            <a:endParaRPr lang="en-US" altLang="zh-CN" sz="2400" b="0" dirty="0">
              <a:solidFill>
                <a:srgbClr val="000066"/>
              </a:solidFill>
              <a:latin typeface="Arial" panose="020B0604020202020204" pitchFamily="34" charset="0"/>
              <a:ea typeface="宋体" panose="02010600030101010101" pitchFamily="2" charset="-122"/>
            </a:endParaRPr>
          </a:p>
        </p:txBody>
      </p:sp>
      <p:grpSp>
        <p:nvGrpSpPr>
          <p:cNvPr id="102410" name="Group 10"/>
          <p:cNvGrpSpPr>
            <a:grpSpLocks/>
          </p:cNvGrpSpPr>
          <p:nvPr/>
        </p:nvGrpSpPr>
        <p:grpSpPr bwMode="auto">
          <a:xfrm>
            <a:off x="1600200" y="5257800"/>
            <a:ext cx="630238" cy="658813"/>
            <a:chOff x="2928" y="3264"/>
            <a:chExt cx="397" cy="397"/>
          </a:xfrm>
        </p:grpSpPr>
        <p:sp>
          <p:nvSpPr>
            <p:cNvPr id="102447" name="AutoShape 11"/>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8" name="AutoShape 12"/>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1" name="Group 13"/>
          <p:cNvGrpSpPr>
            <a:grpSpLocks/>
          </p:cNvGrpSpPr>
          <p:nvPr/>
        </p:nvGrpSpPr>
        <p:grpSpPr bwMode="auto">
          <a:xfrm>
            <a:off x="685800" y="4419600"/>
            <a:ext cx="533400" cy="457200"/>
            <a:chOff x="2928" y="3264"/>
            <a:chExt cx="397" cy="397"/>
          </a:xfrm>
        </p:grpSpPr>
        <p:sp>
          <p:nvSpPr>
            <p:cNvPr id="102445" name="AutoShape 14"/>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6" name="AutoShape 15"/>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2" name="Group 16"/>
          <p:cNvGrpSpPr>
            <a:grpSpLocks noChangeAspect="1"/>
          </p:cNvGrpSpPr>
          <p:nvPr/>
        </p:nvGrpSpPr>
        <p:grpSpPr bwMode="auto">
          <a:xfrm>
            <a:off x="1606550" y="3733800"/>
            <a:ext cx="447675" cy="447675"/>
            <a:chOff x="2928" y="3264"/>
            <a:chExt cx="397" cy="397"/>
          </a:xfrm>
        </p:grpSpPr>
        <p:sp>
          <p:nvSpPr>
            <p:cNvPr id="102443" name="AutoShape 17"/>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4" name="AutoShape 18"/>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3" name="Group 19"/>
          <p:cNvGrpSpPr>
            <a:grpSpLocks noChangeAspect="1"/>
          </p:cNvGrpSpPr>
          <p:nvPr/>
        </p:nvGrpSpPr>
        <p:grpSpPr bwMode="auto">
          <a:xfrm>
            <a:off x="4495800" y="3971925"/>
            <a:ext cx="447675" cy="447675"/>
            <a:chOff x="2928" y="3264"/>
            <a:chExt cx="397" cy="397"/>
          </a:xfrm>
        </p:grpSpPr>
        <p:sp>
          <p:nvSpPr>
            <p:cNvPr id="102441" name="AutoShape 20"/>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2" name="AutoShape 21"/>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4" name="Group 22"/>
          <p:cNvGrpSpPr>
            <a:grpSpLocks noChangeAspect="1"/>
          </p:cNvGrpSpPr>
          <p:nvPr/>
        </p:nvGrpSpPr>
        <p:grpSpPr bwMode="auto">
          <a:xfrm>
            <a:off x="3962400" y="3581400"/>
            <a:ext cx="265113" cy="265113"/>
            <a:chOff x="2928" y="3264"/>
            <a:chExt cx="397" cy="397"/>
          </a:xfrm>
        </p:grpSpPr>
        <p:sp>
          <p:nvSpPr>
            <p:cNvPr id="102439" name="AutoShape 23"/>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0" name="AutoShape 24"/>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5" name="Group 25"/>
          <p:cNvGrpSpPr>
            <a:grpSpLocks noChangeAspect="1"/>
          </p:cNvGrpSpPr>
          <p:nvPr/>
        </p:nvGrpSpPr>
        <p:grpSpPr bwMode="auto">
          <a:xfrm>
            <a:off x="2743200" y="3505200"/>
            <a:ext cx="265113" cy="265113"/>
            <a:chOff x="2928" y="3264"/>
            <a:chExt cx="397" cy="397"/>
          </a:xfrm>
        </p:grpSpPr>
        <p:sp>
          <p:nvSpPr>
            <p:cNvPr id="102437" name="AutoShape 26"/>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8" name="AutoShape 27"/>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6" name="Group 28"/>
          <p:cNvGrpSpPr>
            <a:grpSpLocks noChangeAspect="1"/>
          </p:cNvGrpSpPr>
          <p:nvPr/>
        </p:nvGrpSpPr>
        <p:grpSpPr bwMode="auto">
          <a:xfrm>
            <a:off x="685800" y="3657600"/>
            <a:ext cx="265113" cy="265113"/>
            <a:chOff x="2928" y="3264"/>
            <a:chExt cx="397" cy="397"/>
          </a:xfrm>
        </p:grpSpPr>
        <p:sp>
          <p:nvSpPr>
            <p:cNvPr id="102435" name="AutoShape 29"/>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6" name="AutoShape 30"/>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7" name="Group 31"/>
          <p:cNvGrpSpPr>
            <a:grpSpLocks noChangeAspect="1"/>
          </p:cNvGrpSpPr>
          <p:nvPr/>
        </p:nvGrpSpPr>
        <p:grpSpPr bwMode="auto">
          <a:xfrm>
            <a:off x="5983288" y="3544888"/>
            <a:ext cx="265112" cy="265112"/>
            <a:chOff x="2928" y="3264"/>
            <a:chExt cx="397" cy="397"/>
          </a:xfrm>
        </p:grpSpPr>
        <p:sp>
          <p:nvSpPr>
            <p:cNvPr id="102433" name="AutoShape 32"/>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4" name="AutoShape 33"/>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8" name="Group 34"/>
          <p:cNvGrpSpPr>
            <a:grpSpLocks noChangeAspect="1"/>
          </p:cNvGrpSpPr>
          <p:nvPr/>
        </p:nvGrpSpPr>
        <p:grpSpPr bwMode="auto">
          <a:xfrm>
            <a:off x="7431088" y="3773488"/>
            <a:ext cx="265112" cy="265112"/>
            <a:chOff x="2928" y="3264"/>
            <a:chExt cx="397" cy="397"/>
          </a:xfrm>
        </p:grpSpPr>
        <p:sp>
          <p:nvSpPr>
            <p:cNvPr id="102431" name="AutoShape 35"/>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2" name="AutoShape 36"/>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9" name="Group 37"/>
          <p:cNvGrpSpPr>
            <a:grpSpLocks noChangeAspect="1"/>
          </p:cNvGrpSpPr>
          <p:nvPr/>
        </p:nvGrpSpPr>
        <p:grpSpPr bwMode="auto">
          <a:xfrm>
            <a:off x="6705600" y="4429125"/>
            <a:ext cx="447675" cy="447675"/>
            <a:chOff x="2928" y="3264"/>
            <a:chExt cx="397" cy="397"/>
          </a:xfrm>
        </p:grpSpPr>
        <p:sp>
          <p:nvSpPr>
            <p:cNvPr id="102429" name="AutoShape 38"/>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0" name="AutoShape 39"/>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20" name="Group 40"/>
          <p:cNvGrpSpPr>
            <a:grpSpLocks/>
          </p:cNvGrpSpPr>
          <p:nvPr/>
        </p:nvGrpSpPr>
        <p:grpSpPr bwMode="auto">
          <a:xfrm>
            <a:off x="7370763" y="5008563"/>
            <a:ext cx="630237" cy="630237"/>
            <a:chOff x="2928" y="3264"/>
            <a:chExt cx="397" cy="397"/>
          </a:xfrm>
        </p:grpSpPr>
        <p:sp>
          <p:nvSpPr>
            <p:cNvPr id="102427" name="AutoShape 41"/>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8" name="AutoShape 42"/>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102421" name="AutoShape 43"/>
          <p:cNvSpPr>
            <a:spLocks noChangeArrowheads="1"/>
          </p:cNvSpPr>
          <p:nvPr/>
        </p:nvSpPr>
        <p:spPr bwMode="auto">
          <a:xfrm>
            <a:off x="3200400" y="5334000"/>
            <a:ext cx="1219200" cy="457200"/>
          </a:xfrm>
          <a:prstGeom prst="wedgeRectCallout">
            <a:avLst>
              <a:gd name="adj1" fmla="val -45181"/>
              <a:gd name="adj2" fmla="val -13229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目标</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02422" name="AutoShape 44"/>
          <p:cNvSpPr>
            <a:spLocks noChangeArrowheads="1"/>
          </p:cNvSpPr>
          <p:nvPr/>
        </p:nvSpPr>
        <p:spPr bwMode="auto">
          <a:xfrm>
            <a:off x="1219200" y="4800600"/>
            <a:ext cx="457200" cy="609600"/>
          </a:xfrm>
          <a:prstGeom prst="lightningBolt">
            <a:avLst/>
          </a:prstGeom>
          <a:solidFill>
            <a:srgbClr val="595959"/>
          </a:solidFill>
          <a:ln w="9525">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3" name="AutoShape 45"/>
          <p:cNvSpPr>
            <a:spLocks noChangeArrowheads="1"/>
          </p:cNvSpPr>
          <p:nvPr/>
        </p:nvSpPr>
        <p:spPr bwMode="auto">
          <a:xfrm rot="-4993546">
            <a:off x="1066800" y="3810000"/>
            <a:ext cx="457200" cy="609600"/>
          </a:xfrm>
          <a:prstGeom prst="lightningBolt">
            <a:avLst/>
          </a:prstGeom>
          <a:solidFill>
            <a:srgbClr val="595959"/>
          </a:solidFill>
          <a:ln w="9525">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4" name="AutoShape 46"/>
          <p:cNvSpPr>
            <a:spLocks noChangeArrowheads="1"/>
          </p:cNvSpPr>
          <p:nvPr/>
        </p:nvSpPr>
        <p:spPr bwMode="auto">
          <a:xfrm rot="-4993546">
            <a:off x="2651125" y="1778001"/>
            <a:ext cx="1362075" cy="1600200"/>
          </a:xfrm>
          <a:prstGeom prst="lightningBolt">
            <a:avLst/>
          </a:prstGeom>
          <a:solidFill>
            <a:srgbClr val="595959"/>
          </a:solidFill>
          <a:ln w="9525">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5" name="AutoShape 47"/>
          <p:cNvSpPr>
            <a:spLocks noChangeArrowheads="1"/>
          </p:cNvSpPr>
          <p:nvPr/>
        </p:nvSpPr>
        <p:spPr bwMode="auto">
          <a:xfrm rot="16606454" flipV="1">
            <a:off x="5915025" y="2109788"/>
            <a:ext cx="1163637" cy="1697038"/>
          </a:xfrm>
          <a:prstGeom prst="lightningBolt">
            <a:avLst/>
          </a:prstGeom>
          <a:solidFill>
            <a:srgbClr val="595959"/>
          </a:solidFill>
          <a:ln w="9525">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6" name="Rectangle 48"/>
          <p:cNvSpPr>
            <a:spLocks noGrp="1" noChangeArrowheads="1"/>
          </p:cNvSpPr>
          <p:nvPr>
            <p:ph type="title"/>
          </p:nvPr>
        </p:nvSpPr>
        <p:spPr/>
        <p:txBody>
          <a:bodyPr/>
          <a:lstStyle/>
          <a:p>
            <a:pPr eaLnBrk="1" hangingPunct="1"/>
            <a:r>
              <a:rPr lang="zh-CN" altLang="en-US" sz="3200" dirty="0" smtClean="0">
                <a:ea typeface="宋体" panose="02010600030101010101" pitchFamily="2" charset="-122"/>
              </a:rPr>
              <a:t>无线传感器网络</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04451"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90BFD607-5A84-4FFF-8E94-B82CFB43B934}" type="slidenum">
              <a:rPr lang="en-US" altLang="zh-CN" sz="1400" smtClean="0"/>
              <a:pPr>
                <a:spcBef>
                  <a:spcPct val="0"/>
                </a:spcBef>
                <a:buClrTx/>
                <a:buFontTx/>
                <a:buNone/>
              </a:pPr>
              <a:t>51</a:t>
            </a:fld>
            <a:endParaRPr lang="en-US" altLang="zh-CN" sz="1400" smtClean="0"/>
          </a:p>
        </p:txBody>
      </p:sp>
      <p:sp>
        <p:nvSpPr>
          <p:cNvPr id="104452" name="Rectangle 2"/>
          <p:cNvSpPr>
            <a:spLocks noGrp="1" noChangeArrowheads="1"/>
          </p:cNvSpPr>
          <p:nvPr>
            <p:ph type="title"/>
          </p:nvPr>
        </p:nvSpPr>
        <p:spPr/>
        <p:txBody>
          <a:bodyPr/>
          <a:lstStyle/>
          <a:p>
            <a:pPr eaLnBrk="1" hangingPunct="1"/>
            <a:r>
              <a:rPr lang="zh-CN" altLang="en-US" dirty="0" smtClean="0">
                <a:ea typeface="宋体" panose="02010600030101010101" pitchFamily="2" charset="-122"/>
              </a:rPr>
              <a:t>课后练习</a:t>
            </a:r>
            <a:endParaRPr lang="en-US" altLang="zh-CN" dirty="0" smtClean="0">
              <a:ea typeface="宋体" panose="02010600030101010101" pitchFamily="2" charset="-122"/>
            </a:endParaRPr>
          </a:p>
        </p:txBody>
      </p:sp>
      <p:sp>
        <p:nvSpPr>
          <p:cNvPr id="104453" name="Rectangle 3"/>
          <p:cNvSpPr>
            <a:spLocks noChangeArrowheads="1"/>
          </p:cNvSpPr>
          <p:nvPr/>
        </p:nvSpPr>
        <p:spPr bwMode="auto">
          <a:xfrm>
            <a:off x="536575" y="1192213"/>
            <a:ext cx="79629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lnSpc>
                <a:spcPct val="90000"/>
              </a:lnSpc>
            </a:pPr>
            <a:r>
              <a:rPr lang="zh-CN" altLang="en-US" sz="2400" b="0" dirty="0" smtClean="0">
                <a:ea typeface="宋体" panose="02010600030101010101" pitchFamily="2" charset="-122"/>
              </a:rPr>
              <a:t>阅读材料</a:t>
            </a:r>
            <a:endParaRPr lang="en-US" altLang="zh-CN" sz="2400" b="0" dirty="0">
              <a:ea typeface="宋体" panose="02010600030101010101" pitchFamily="2" charset="-122"/>
            </a:endParaRPr>
          </a:p>
          <a:p>
            <a:pPr lvl="1" eaLnBrk="1" hangingPunct="1">
              <a:lnSpc>
                <a:spcPct val="90000"/>
              </a:lnSpc>
            </a:pPr>
            <a:r>
              <a:rPr lang="zh-CN" altLang="en-US" sz="2000" b="0" dirty="0">
                <a:ea typeface="宋体" panose="02010600030101010101" pitchFamily="2" charset="-122"/>
              </a:rPr>
              <a:t>第一章</a:t>
            </a:r>
            <a:endParaRPr lang="en-US" altLang="zh-CN" sz="2000" b="0" dirty="0">
              <a:ea typeface="宋体" panose="02010600030101010101" pitchFamily="2" charset="-122"/>
            </a:endParaRPr>
          </a:p>
          <a:p>
            <a:pPr lvl="1" eaLnBrk="1" hangingPunct="1">
              <a:lnSpc>
                <a:spcPct val="90000"/>
              </a:lnSpc>
            </a:pPr>
            <a:r>
              <a:rPr lang="zh-CN" altLang="en-US" sz="2000" b="0" dirty="0">
                <a:ea typeface="宋体" panose="02010600030101010101" pitchFamily="2" charset="-122"/>
              </a:rPr>
              <a:t>第二章</a:t>
            </a:r>
            <a:endParaRPr lang="en-US" altLang="zh-CN" sz="2000" b="0" dirty="0">
              <a:ea typeface="宋体" panose="02010600030101010101" pitchFamily="2" charset="-122"/>
            </a:endParaRPr>
          </a:p>
          <a:p>
            <a:pPr lvl="1" eaLnBrk="1" hangingPunct="1">
              <a:lnSpc>
                <a:spcPct val="90000"/>
              </a:lnSpc>
            </a:pPr>
            <a:r>
              <a:rPr lang="zh-CN" altLang="en-US" sz="2000" b="0" dirty="0">
                <a:ea typeface="宋体" panose="02010600030101010101" pitchFamily="2" charset="-122"/>
              </a:rPr>
              <a:t>章节</a:t>
            </a:r>
            <a:r>
              <a:rPr lang="en-US" altLang="zh-CN" sz="2000" b="0" dirty="0" smtClean="0">
                <a:ea typeface="宋体" panose="02010600030101010101" pitchFamily="2" charset="-122"/>
              </a:rPr>
              <a:t>3.1-3.4</a:t>
            </a:r>
            <a:endParaRPr lang="en-US" altLang="zh-CN" sz="2000" b="0" dirty="0">
              <a:ea typeface="宋体" panose="02010600030101010101" pitchFamily="2" charset="-122"/>
            </a:endParaRPr>
          </a:p>
          <a:p>
            <a:pPr lvl="1" eaLnBrk="1" hangingPunct="1">
              <a:lnSpc>
                <a:spcPct val="90000"/>
              </a:lnSpc>
            </a:pPr>
            <a:r>
              <a:rPr lang="zh-CN" altLang="en-US" sz="2000" b="0" dirty="0">
                <a:ea typeface="宋体" panose="02010600030101010101" pitchFamily="2" charset="-122"/>
              </a:rPr>
              <a:t>第四章</a:t>
            </a:r>
            <a:endParaRPr lang="en-US" altLang="zh-CN" sz="2400" b="0" dirty="0">
              <a:ea typeface="宋体" panose="02010600030101010101" pitchFamily="2" charset="-122"/>
            </a:endParaRPr>
          </a:p>
          <a:p>
            <a:pPr eaLnBrk="1" hangingPunct="1">
              <a:lnSpc>
                <a:spcPct val="90000"/>
              </a:lnSpc>
            </a:pPr>
            <a:r>
              <a:rPr lang="zh-CN" altLang="en-US" sz="2400" b="0" dirty="0" smtClean="0">
                <a:ea typeface="宋体" panose="02010600030101010101" pitchFamily="2" charset="-122"/>
              </a:rPr>
              <a:t>练习</a:t>
            </a:r>
            <a:endParaRPr lang="en-US" altLang="zh-CN" sz="2400" b="0" dirty="0">
              <a:ea typeface="宋体" panose="02010600030101010101" pitchFamily="2" charset="-122"/>
            </a:endParaRPr>
          </a:p>
          <a:p>
            <a:pPr lvl="1" eaLnBrk="1" hangingPunct="1">
              <a:lnSpc>
                <a:spcPct val="90000"/>
              </a:lnSpc>
            </a:pPr>
            <a:r>
              <a:rPr lang="zh-CN" altLang="en-US" sz="1800" b="0" dirty="0" smtClean="0">
                <a:ea typeface="宋体" panose="02010600030101010101" pitchFamily="2" charset="-122"/>
              </a:rPr>
              <a:t>列出至少四种无线网络的架构。</a:t>
            </a:r>
            <a:endParaRPr lang="en-US" altLang="zh-CN" sz="1800" b="0" dirty="0">
              <a:ea typeface="宋体" panose="02010600030101010101" pitchFamily="2" charset="-122"/>
            </a:endParaRPr>
          </a:p>
          <a:p>
            <a:pPr lvl="1" eaLnBrk="1" hangingPunct="1">
              <a:lnSpc>
                <a:spcPct val="90000"/>
              </a:lnSpc>
            </a:pPr>
            <a:r>
              <a:rPr lang="zh-CN" altLang="en-US" sz="1800" b="0" dirty="0" smtClean="0">
                <a:ea typeface="宋体" panose="02010600030101010101" pitchFamily="2" charset="-122"/>
              </a:rPr>
              <a:t>这些网络架构的主要技术和挑战是什么？</a:t>
            </a:r>
            <a:endParaRPr lang="en-US" altLang="zh-CN" sz="1800" b="0" dirty="0">
              <a:ea typeface="宋体" panose="02010600030101010101" pitchFamily="2" charset="-122"/>
            </a:endParaRPr>
          </a:p>
          <a:p>
            <a:pPr lvl="1" eaLnBrk="1" hangingPunct="1">
              <a:lnSpc>
                <a:spcPct val="90000"/>
              </a:lnSpc>
            </a:pPr>
            <a:r>
              <a:rPr lang="zh-CN" altLang="en-US" sz="1800" b="0" dirty="0" smtClean="0">
                <a:ea typeface="宋体" panose="02010600030101010101" pitchFamily="2" charset="-122"/>
              </a:rPr>
              <a:t>这些网络的主要区别是什么？请你指出每种网络架构的两种应用场景。</a:t>
            </a:r>
            <a:endParaRPr lang="en-US" altLang="zh-CN" sz="1800" b="0" dirty="0">
              <a:ea typeface="宋体" panose="02010600030101010101" pitchFamily="2" charset="-122"/>
            </a:endParaRPr>
          </a:p>
          <a:p>
            <a:pPr lvl="1" eaLnBrk="1" hangingPunct="1">
              <a:lnSpc>
                <a:spcPct val="90000"/>
              </a:lnSpc>
            </a:pPr>
            <a:r>
              <a:rPr lang="zh-CN" altLang="en-US" sz="1800" b="0" dirty="0" smtClean="0">
                <a:ea typeface="宋体" panose="02010600030101010101" pitchFamily="2" charset="-122"/>
              </a:rPr>
              <a:t>对于一个无线网络的每一层，列出其至少三个功能。</a:t>
            </a:r>
            <a:endParaRPr lang="en-US" altLang="zh-CN" sz="1800" b="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0649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F318E133-34DC-4ADC-A7A6-CE883B79C598}" type="slidenum">
              <a:rPr lang="en-US" altLang="zh-CN" sz="1400" smtClean="0"/>
              <a:pPr>
                <a:spcBef>
                  <a:spcPct val="0"/>
                </a:spcBef>
                <a:buClrTx/>
                <a:buFontTx/>
                <a:buNone/>
              </a:pPr>
              <a:t>52</a:t>
            </a:fld>
            <a:endParaRPr lang="en-US" altLang="zh-CN" sz="1400" smtClean="0"/>
          </a:p>
        </p:txBody>
      </p:sp>
      <p:sp>
        <p:nvSpPr>
          <p:cNvPr id="106500" name="Rectangle 2"/>
          <p:cNvSpPr>
            <a:spLocks noGrp="1" noChangeArrowheads="1"/>
          </p:cNvSpPr>
          <p:nvPr>
            <p:ph type="title"/>
          </p:nvPr>
        </p:nvSpPr>
        <p:spPr/>
        <p:txBody>
          <a:bodyPr/>
          <a:lstStyle/>
          <a:p>
            <a:pPr eaLnBrk="1" hangingPunct="1"/>
            <a:r>
              <a:rPr lang="zh-CN" altLang="en-US" dirty="0" smtClean="0">
                <a:ea typeface="宋体" panose="02010600030101010101" pitchFamily="2" charset="-122"/>
              </a:rPr>
              <a:t>概要</a:t>
            </a:r>
            <a:endParaRPr lang="en-US" altLang="zh-CN" dirty="0" smtClean="0">
              <a:ea typeface="宋体" panose="02010600030101010101" pitchFamily="2" charset="-122"/>
            </a:endParaRPr>
          </a:p>
        </p:txBody>
      </p:sp>
      <p:sp>
        <p:nvSpPr>
          <p:cNvPr id="106501" name="Rectangle 3"/>
          <p:cNvSpPr>
            <a:spLocks noGrp="1" noChangeArrowheads="1"/>
          </p:cNvSpPr>
          <p:nvPr>
            <p:ph type="body" idx="1"/>
          </p:nvPr>
        </p:nvSpPr>
        <p:spPr>
          <a:xfrm>
            <a:off x="636588" y="1109663"/>
            <a:ext cx="7735887" cy="5102225"/>
          </a:xfrm>
        </p:spPr>
        <p:txBody>
          <a:bodyPr/>
          <a:lstStyle/>
          <a:p>
            <a:pPr eaLnBrk="1" hangingPunct="1"/>
            <a:r>
              <a:rPr lang="zh-CN" altLang="en-US" dirty="0">
                <a:solidFill>
                  <a:schemeClr val="bg2">
                    <a:lumMod val="60000"/>
                    <a:lumOff val="40000"/>
                  </a:schemeClr>
                </a:solidFill>
                <a:ea typeface="宋体" panose="02010600030101010101" pitchFamily="2" charset="-122"/>
              </a:rPr>
              <a:t>基础</a:t>
            </a:r>
            <a:endParaRPr lang="en-US" altLang="zh-CN" dirty="0">
              <a:solidFill>
                <a:schemeClr val="bg2">
                  <a:lumMod val="60000"/>
                  <a:lumOff val="40000"/>
                </a:schemeClr>
              </a:solidFill>
              <a:ea typeface="宋体" panose="02010600030101010101" pitchFamily="2" charset="-122"/>
            </a:endParaRPr>
          </a:p>
          <a:p>
            <a:pPr eaLnBrk="1" hangingPunct="1"/>
            <a:r>
              <a:rPr lang="zh-CN" altLang="en-US" dirty="0">
                <a:solidFill>
                  <a:schemeClr val="bg2">
                    <a:lumMod val="60000"/>
                    <a:lumOff val="40000"/>
                  </a:schemeClr>
                </a:solidFill>
                <a:ea typeface="宋体" panose="02010600030101010101" pitchFamily="2" charset="-122"/>
              </a:rPr>
              <a:t>无线网络架构</a:t>
            </a:r>
            <a:endParaRPr lang="en-US" altLang="zh-CN" dirty="0">
              <a:solidFill>
                <a:schemeClr val="bg2">
                  <a:lumMod val="60000"/>
                  <a:lumOff val="40000"/>
                </a:schemeClr>
              </a:solidFill>
              <a:ea typeface="宋体" panose="02010600030101010101" pitchFamily="2" charset="-122"/>
            </a:endParaRPr>
          </a:p>
          <a:p>
            <a:pPr lvl="1" eaLnBrk="1" hangingPunct="1"/>
            <a:r>
              <a:rPr lang="zh-CN" altLang="en-US" sz="2400" dirty="0">
                <a:solidFill>
                  <a:schemeClr val="bg2">
                    <a:lumMod val="60000"/>
                    <a:lumOff val="40000"/>
                  </a:schemeClr>
                </a:solidFill>
                <a:ea typeface="宋体" panose="02010600030101010101" pitchFamily="2" charset="-122"/>
              </a:rPr>
              <a:t>蜂窝网络架构</a:t>
            </a:r>
            <a:endParaRPr lang="en-US" altLang="zh-CN" sz="2400" dirty="0">
              <a:solidFill>
                <a:schemeClr val="bg2">
                  <a:lumMod val="60000"/>
                  <a:lumOff val="40000"/>
                </a:schemeClr>
              </a:solidFill>
              <a:ea typeface="宋体" panose="02010600030101010101" pitchFamily="2" charset="-122"/>
            </a:endParaRPr>
          </a:p>
          <a:p>
            <a:pPr lvl="1" eaLnBrk="1" hangingPunct="1"/>
            <a:r>
              <a:rPr lang="zh-CN" altLang="en-US" sz="2400" dirty="0">
                <a:solidFill>
                  <a:schemeClr val="bg2">
                    <a:lumMod val="60000"/>
                    <a:lumOff val="40000"/>
                  </a:schemeClr>
                </a:solidFill>
                <a:ea typeface="宋体" panose="02010600030101010101" pitchFamily="2" charset="-122"/>
              </a:rPr>
              <a:t>卫星系统</a:t>
            </a:r>
            <a:endParaRPr lang="en-US" altLang="zh-CN" sz="2400" dirty="0">
              <a:solidFill>
                <a:schemeClr val="bg2">
                  <a:lumMod val="60000"/>
                  <a:lumOff val="40000"/>
                </a:schemeClr>
              </a:solidFill>
              <a:ea typeface="宋体" panose="02010600030101010101" pitchFamily="2" charset="-122"/>
            </a:endParaRPr>
          </a:p>
          <a:p>
            <a:pPr lvl="1" eaLnBrk="1" hangingPunct="1"/>
            <a:r>
              <a:rPr lang="zh-CN" altLang="en-US" sz="2400" dirty="0">
                <a:solidFill>
                  <a:schemeClr val="bg2">
                    <a:lumMod val="60000"/>
                    <a:lumOff val="40000"/>
                  </a:schemeClr>
                </a:solidFill>
                <a:ea typeface="宋体" panose="02010600030101010101" pitchFamily="2" charset="-122"/>
              </a:rPr>
              <a:t>无线</a:t>
            </a:r>
            <a:r>
              <a:rPr lang="en-US" altLang="zh-CN" sz="2400" dirty="0">
                <a:solidFill>
                  <a:schemeClr val="bg2">
                    <a:lumMod val="60000"/>
                    <a:lumOff val="40000"/>
                  </a:schemeClr>
                </a:solidFill>
                <a:ea typeface="宋体" panose="02010600030101010101" pitchFamily="2" charset="-122"/>
              </a:rPr>
              <a:t>LAN/PAN</a:t>
            </a:r>
          </a:p>
          <a:p>
            <a:pPr lvl="1" eaLnBrk="1" hangingPunct="1"/>
            <a:r>
              <a:rPr lang="en-US" altLang="zh-CN" sz="2400" dirty="0">
                <a:solidFill>
                  <a:schemeClr val="bg2">
                    <a:lumMod val="60000"/>
                    <a:lumOff val="40000"/>
                  </a:schemeClr>
                </a:solidFill>
                <a:ea typeface="宋体" panose="02010600030101010101" pitchFamily="2" charset="-122"/>
              </a:rPr>
              <a:t>Ad hoc</a:t>
            </a:r>
            <a:r>
              <a:rPr lang="zh-CN" altLang="en-US" sz="2400" dirty="0">
                <a:solidFill>
                  <a:schemeClr val="bg2">
                    <a:lumMod val="60000"/>
                    <a:lumOff val="40000"/>
                  </a:schemeClr>
                </a:solidFill>
                <a:ea typeface="宋体" panose="02010600030101010101" pitchFamily="2" charset="-122"/>
              </a:rPr>
              <a:t>网络</a:t>
            </a:r>
            <a:endParaRPr lang="en-US" altLang="zh-CN" sz="2400" dirty="0">
              <a:solidFill>
                <a:schemeClr val="bg2">
                  <a:lumMod val="60000"/>
                  <a:lumOff val="40000"/>
                </a:schemeClr>
              </a:solidFill>
              <a:ea typeface="宋体" panose="02010600030101010101" pitchFamily="2" charset="-122"/>
            </a:endParaRPr>
          </a:p>
          <a:p>
            <a:pPr lvl="1" eaLnBrk="1" hangingPunct="1"/>
            <a:r>
              <a:rPr lang="zh-CN" altLang="en-US" sz="2400" dirty="0">
                <a:solidFill>
                  <a:schemeClr val="bg2">
                    <a:lumMod val="60000"/>
                    <a:lumOff val="40000"/>
                  </a:schemeClr>
                </a:solidFill>
                <a:ea typeface="宋体" panose="02010600030101010101" pitchFamily="2" charset="-122"/>
              </a:rPr>
              <a:t>传感器网络</a:t>
            </a:r>
            <a:endParaRPr lang="en-US" altLang="zh-CN" sz="2400" dirty="0">
              <a:solidFill>
                <a:schemeClr val="bg2">
                  <a:lumMod val="60000"/>
                  <a:lumOff val="40000"/>
                </a:schemeClr>
              </a:solidFill>
              <a:ea typeface="宋体" panose="02010600030101010101" pitchFamily="2" charset="-122"/>
            </a:endParaRPr>
          </a:p>
          <a:p>
            <a:pPr eaLnBrk="1" hangingPunct="1"/>
            <a:r>
              <a:rPr lang="zh-CN" altLang="en-US" dirty="0">
                <a:ea typeface="宋体" panose="02010600030101010101" pitchFamily="2" charset="-122"/>
              </a:rPr>
              <a:t>背景</a:t>
            </a:r>
            <a:endParaRPr lang="en-US" altLang="zh-CN" dirty="0">
              <a:ea typeface="宋体" panose="02010600030101010101" pitchFamily="2" charset="-122"/>
            </a:endParaRPr>
          </a:p>
          <a:p>
            <a:pPr lvl="1" eaLnBrk="1" hangingPunct="1"/>
            <a:r>
              <a:rPr lang="en-US" altLang="zh-CN" sz="2400" dirty="0">
                <a:ea typeface="宋体" panose="02010600030101010101" pitchFamily="2" charset="-122"/>
              </a:rPr>
              <a:t>FDMA/TDMA/CDMA</a:t>
            </a:r>
          </a:p>
          <a:p>
            <a:pPr lvl="1" eaLnBrk="1" hangingPunct="1"/>
            <a:r>
              <a:rPr lang="zh-CN" altLang="en-US" sz="2400" dirty="0">
                <a:ea typeface="宋体" panose="02010600030101010101" pitchFamily="2" charset="-122"/>
              </a:rPr>
              <a:t>连接设置</a:t>
            </a:r>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08547"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683B8F6B-5D41-46D9-A0A6-12FAEDE522EF}" type="slidenum">
              <a:rPr lang="en-US" altLang="zh-CN" sz="1400" smtClean="0"/>
              <a:pPr>
                <a:spcBef>
                  <a:spcPct val="0"/>
                </a:spcBef>
                <a:buClrTx/>
                <a:buFontTx/>
                <a:buNone/>
              </a:pPr>
              <a:t>53</a:t>
            </a:fld>
            <a:endParaRPr lang="en-US" altLang="zh-CN" sz="1400" smtClean="0"/>
          </a:p>
        </p:txBody>
      </p:sp>
      <p:sp>
        <p:nvSpPr>
          <p:cNvPr id="108548" name="Line 2"/>
          <p:cNvSpPr>
            <a:spLocks noChangeShapeType="1"/>
          </p:cNvSpPr>
          <p:nvPr/>
        </p:nvSpPr>
        <p:spPr bwMode="auto">
          <a:xfrm>
            <a:off x="3124200" y="4816475"/>
            <a:ext cx="266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8549" name="Line 3"/>
          <p:cNvSpPr>
            <a:spLocks noChangeShapeType="1"/>
          </p:cNvSpPr>
          <p:nvPr/>
        </p:nvSpPr>
        <p:spPr bwMode="auto">
          <a:xfrm flipV="1">
            <a:off x="3124200" y="2530475"/>
            <a:ext cx="0" cy="228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8550" name="Text Box 4"/>
          <p:cNvSpPr txBox="1">
            <a:spLocks noChangeArrowheads="1"/>
          </p:cNvSpPr>
          <p:nvPr/>
        </p:nvSpPr>
        <p:spPr bwMode="auto">
          <a:xfrm>
            <a:off x="3124200" y="4349750"/>
            <a:ext cx="2057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a:solidFill>
                  <a:srgbClr val="000066"/>
                </a:solidFill>
                <a:latin typeface="Arial" panose="020B0604020202020204" pitchFamily="34" charset="0"/>
                <a:ea typeface="宋体" panose="02010600030101010101" pitchFamily="2" charset="-122"/>
              </a:rPr>
              <a:t>用户</a:t>
            </a:r>
            <a:r>
              <a:rPr lang="en-US" altLang="zh-CN" sz="2400" b="0" dirty="0" smtClean="0">
                <a:solidFill>
                  <a:srgbClr val="000066"/>
                </a:solidFill>
                <a:latin typeface="Arial" panose="020B0604020202020204" pitchFamily="34" charset="0"/>
                <a:ea typeface="宋体" panose="02010600030101010101" pitchFamily="2" charset="-122"/>
              </a:rPr>
              <a:t> </a:t>
            </a:r>
            <a:r>
              <a:rPr lang="en-US" altLang="zh-CN" sz="2400" b="0" dirty="0">
                <a:solidFill>
                  <a:srgbClr val="000066"/>
                </a:solidFill>
                <a:latin typeface="Arial" panose="020B0604020202020204" pitchFamily="34" charset="0"/>
                <a:ea typeface="宋体" panose="02010600030101010101" pitchFamily="2" charset="-122"/>
              </a:rPr>
              <a:t>1</a:t>
            </a:r>
          </a:p>
        </p:txBody>
      </p:sp>
      <p:sp>
        <p:nvSpPr>
          <p:cNvPr id="108551" name="Text Box 5"/>
          <p:cNvSpPr txBox="1">
            <a:spLocks noChangeArrowheads="1"/>
          </p:cNvSpPr>
          <p:nvPr/>
        </p:nvSpPr>
        <p:spPr bwMode="auto">
          <a:xfrm>
            <a:off x="3124200" y="3892550"/>
            <a:ext cx="2057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a:solidFill>
                  <a:srgbClr val="000066"/>
                </a:solidFill>
                <a:latin typeface="Arial" panose="020B0604020202020204" pitchFamily="34" charset="0"/>
                <a:ea typeface="宋体" panose="02010600030101010101" pitchFamily="2" charset="-122"/>
              </a:rPr>
              <a:t>用户</a:t>
            </a:r>
            <a:r>
              <a:rPr lang="en-US" altLang="zh-CN" sz="2400" b="0" dirty="0" smtClean="0">
                <a:solidFill>
                  <a:srgbClr val="000066"/>
                </a:solidFill>
                <a:latin typeface="Arial" panose="020B0604020202020204" pitchFamily="34" charset="0"/>
                <a:ea typeface="宋体" panose="02010600030101010101" pitchFamily="2" charset="-122"/>
              </a:rPr>
              <a:t> </a:t>
            </a:r>
            <a:r>
              <a:rPr lang="en-US" altLang="zh-CN" sz="2400" b="0" dirty="0">
                <a:solidFill>
                  <a:srgbClr val="000066"/>
                </a:solidFill>
                <a:latin typeface="Arial" panose="020B0604020202020204" pitchFamily="34" charset="0"/>
                <a:ea typeface="宋体" panose="02010600030101010101" pitchFamily="2" charset="-122"/>
              </a:rPr>
              <a:t>2</a:t>
            </a:r>
          </a:p>
        </p:txBody>
      </p:sp>
      <p:sp>
        <p:nvSpPr>
          <p:cNvPr id="108552" name="Text Box 6"/>
          <p:cNvSpPr txBox="1">
            <a:spLocks noChangeArrowheads="1"/>
          </p:cNvSpPr>
          <p:nvPr/>
        </p:nvSpPr>
        <p:spPr bwMode="auto">
          <a:xfrm>
            <a:off x="3124200" y="2835275"/>
            <a:ext cx="2057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用户</a:t>
            </a:r>
            <a:r>
              <a:rPr lang="en-US" altLang="zh-CN" sz="2400" b="0" dirty="0" smtClean="0">
                <a:solidFill>
                  <a:srgbClr val="000066"/>
                </a:solidFill>
                <a:latin typeface="Arial" panose="020B0604020202020204" pitchFamily="34" charset="0"/>
                <a:ea typeface="宋体" panose="02010600030101010101" pitchFamily="2" charset="-122"/>
              </a:rPr>
              <a:t> </a:t>
            </a:r>
            <a:r>
              <a:rPr lang="en-US" altLang="zh-CN" sz="2400" b="0" dirty="0">
                <a:solidFill>
                  <a:srgbClr val="000066"/>
                </a:solidFill>
                <a:latin typeface="Arial" panose="020B0604020202020204" pitchFamily="34" charset="0"/>
                <a:ea typeface="宋体" panose="02010600030101010101" pitchFamily="2" charset="-122"/>
              </a:rPr>
              <a:t>n</a:t>
            </a:r>
          </a:p>
        </p:txBody>
      </p:sp>
      <p:sp>
        <p:nvSpPr>
          <p:cNvPr id="108553" name="Text Box 7"/>
          <p:cNvSpPr txBox="1">
            <a:spLocks noChangeArrowheads="1"/>
          </p:cNvSpPr>
          <p:nvPr/>
        </p:nvSpPr>
        <p:spPr bwMode="auto">
          <a:xfrm rot="5400000">
            <a:off x="3922713" y="34067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08554" name="Text Box 8"/>
          <p:cNvSpPr txBox="1">
            <a:spLocks noChangeArrowheads="1"/>
          </p:cNvSpPr>
          <p:nvPr/>
        </p:nvSpPr>
        <p:spPr bwMode="auto">
          <a:xfrm>
            <a:off x="5867400" y="458787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zh-CN" altLang="en-US" sz="2400" b="0" dirty="0">
                <a:solidFill>
                  <a:srgbClr val="000066"/>
                </a:solidFill>
                <a:latin typeface="Arial" panose="020B0604020202020204" pitchFamily="34" charset="0"/>
                <a:ea typeface="宋体" panose="02010600030101010101" pitchFamily="2" charset="-122"/>
              </a:rPr>
              <a:t>时间</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08555" name="Text Box 9"/>
          <p:cNvSpPr txBox="1">
            <a:spLocks noChangeArrowheads="1"/>
          </p:cNvSpPr>
          <p:nvPr/>
        </p:nvSpPr>
        <p:spPr bwMode="auto">
          <a:xfrm>
            <a:off x="1836738" y="2057400"/>
            <a:ext cx="1970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频率</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08556" name="Rectangle 10"/>
          <p:cNvSpPr>
            <a:spLocks noGrp="1" noChangeArrowheads="1"/>
          </p:cNvSpPr>
          <p:nvPr>
            <p:ph type="title"/>
          </p:nvPr>
        </p:nvSpPr>
        <p:spPr>
          <a:xfrm>
            <a:off x="942975" y="147638"/>
            <a:ext cx="6934200" cy="654050"/>
          </a:xfrm>
        </p:spPr>
        <p:txBody>
          <a:bodyPr/>
          <a:lstStyle/>
          <a:p>
            <a:pPr eaLnBrk="1" hangingPunct="1"/>
            <a:r>
              <a:rPr lang="en-US" altLang="zh-CN" sz="2800" dirty="0" smtClean="0">
                <a:ea typeface="宋体" panose="02010600030101010101" pitchFamily="2" charset="-122"/>
              </a:rPr>
              <a:t>FDMA </a:t>
            </a:r>
            <a:r>
              <a:rPr lang="zh-CN" altLang="en-US" sz="2800" dirty="0" smtClean="0">
                <a:ea typeface="宋体" panose="02010600030101010101" pitchFamily="2" charset="-122"/>
              </a:rPr>
              <a:t>（频分多址）</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1059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C93FB26C-B8C3-4902-93B1-80D9307C3929}" type="slidenum">
              <a:rPr lang="en-US" altLang="zh-CN" sz="1400" smtClean="0"/>
              <a:pPr>
                <a:spcBef>
                  <a:spcPct val="0"/>
                </a:spcBef>
                <a:buClrTx/>
                <a:buFontTx/>
                <a:buNone/>
              </a:pPr>
              <a:t>54</a:t>
            </a:fld>
            <a:endParaRPr lang="en-US" altLang="zh-CN" sz="1400" smtClean="0"/>
          </a:p>
        </p:txBody>
      </p:sp>
      <p:sp>
        <p:nvSpPr>
          <p:cNvPr id="110596" name="Line 2"/>
          <p:cNvSpPr>
            <a:spLocks noChangeShapeType="1"/>
          </p:cNvSpPr>
          <p:nvPr/>
        </p:nvSpPr>
        <p:spPr bwMode="auto">
          <a:xfrm>
            <a:off x="914400" y="3367088"/>
            <a:ext cx="6096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0597" name="Text Box 3"/>
          <p:cNvSpPr txBox="1">
            <a:spLocks noChangeArrowheads="1"/>
          </p:cNvSpPr>
          <p:nvPr/>
        </p:nvSpPr>
        <p:spPr bwMode="auto">
          <a:xfrm>
            <a:off x="1371600" y="2900363"/>
            <a:ext cx="914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1</a:t>
            </a:r>
          </a:p>
        </p:txBody>
      </p:sp>
      <p:sp>
        <p:nvSpPr>
          <p:cNvPr id="110598" name="Text Box 4"/>
          <p:cNvSpPr txBox="1">
            <a:spLocks noChangeArrowheads="1"/>
          </p:cNvSpPr>
          <p:nvPr/>
        </p:nvSpPr>
        <p:spPr bwMode="auto">
          <a:xfrm>
            <a:off x="2286000" y="2900363"/>
            <a:ext cx="914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2</a:t>
            </a:r>
          </a:p>
        </p:txBody>
      </p:sp>
      <p:sp>
        <p:nvSpPr>
          <p:cNvPr id="110599" name="Text Box 5"/>
          <p:cNvSpPr txBox="1">
            <a:spLocks noChangeArrowheads="1"/>
          </p:cNvSpPr>
          <p:nvPr/>
        </p:nvSpPr>
        <p:spPr bwMode="auto">
          <a:xfrm>
            <a:off x="3200400" y="2900363"/>
            <a:ext cx="914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3</a:t>
            </a:r>
          </a:p>
        </p:txBody>
      </p:sp>
      <p:sp>
        <p:nvSpPr>
          <p:cNvPr id="110600" name="Text Box 6"/>
          <p:cNvSpPr txBox="1">
            <a:spLocks noChangeArrowheads="1"/>
          </p:cNvSpPr>
          <p:nvPr/>
        </p:nvSpPr>
        <p:spPr bwMode="auto">
          <a:xfrm>
            <a:off x="4876800" y="2757488"/>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10601" name="Text Box 7"/>
          <p:cNvSpPr txBox="1">
            <a:spLocks noChangeArrowheads="1"/>
          </p:cNvSpPr>
          <p:nvPr/>
        </p:nvSpPr>
        <p:spPr bwMode="auto">
          <a:xfrm>
            <a:off x="5486400" y="2900363"/>
            <a:ext cx="914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n</a:t>
            </a:r>
          </a:p>
        </p:txBody>
      </p:sp>
      <p:sp>
        <p:nvSpPr>
          <p:cNvPr id="110602" name="Text Box 8"/>
          <p:cNvSpPr txBox="1">
            <a:spLocks noChangeArrowheads="1"/>
          </p:cNvSpPr>
          <p:nvPr/>
        </p:nvSpPr>
        <p:spPr bwMode="auto">
          <a:xfrm>
            <a:off x="7086600" y="3152775"/>
            <a:ext cx="171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频率</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10603" name="Line 9"/>
          <p:cNvSpPr>
            <a:spLocks noChangeShapeType="1"/>
          </p:cNvSpPr>
          <p:nvPr/>
        </p:nvSpPr>
        <p:spPr bwMode="auto">
          <a:xfrm>
            <a:off x="1371600" y="3367088"/>
            <a:ext cx="0" cy="533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0604" name="Line 10"/>
          <p:cNvSpPr>
            <a:spLocks noChangeShapeType="1"/>
          </p:cNvSpPr>
          <p:nvPr/>
        </p:nvSpPr>
        <p:spPr bwMode="auto">
          <a:xfrm>
            <a:off x="6400800" y="3367088"/>
            <a:ext cx="0" cy="533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0605" name="Line 11"/>
          <p:cNvSpPr>
            <a:spLocks noChangeShapeType="1"/>
          </p:cNvSpPr>
          <p:nvPr/>
        </p:nvSpPr>
        <p:spPr bwMode="auto">
          <a:xfrm>
            <a:off x="1371600" y="3748088"/>
            <a:ext cx="5029200"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10606" name="Text Box 12"/>
          <p:cNvSpPr txBox="1">
            <a:spLocks noChangeArrowheads="1"/>
          </p:cNvSpPr>
          <p:nvPr/>
        </p:nvSpPr>
        <p:spPr bwMode="auto">
          <a:xfrm>
            <a:off x="2286000" y="3824288"/>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总带宽</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10607" name="Text Box 13"/>
          <p:cNvSpPr txBox="1">
            <a:spLocks noChangeArrowheads="1"/>
          </p:cNvSpPr>
          <p:nvPr/>
        </p:nvSpPr>
        <p:spPr bwMode="auto">
          <a:xfrm>
            <a:off x="4114800" y="2900363"/>
            <a:ext cx="8382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4</a:t>
            </a:r>
          </a:p>
        </p:txBody>
      </p:sp>
      <p:sp>
        <p:nvSpPr>
          <p:cNvPr id="110608" name="Rectangle 14"/>
          <p:cNvSpPr>
            <a:spLocks noGrp="1" noChangeArrowheads="1"/>
          </p:cNvSpPr>
          <p:nvPr>
            <p:ph type="title"/>
          </p:nvPr>
        </p:nvSpPr>
        <p:spPr/>
        <p:txBody>
          <a:bodyPr/>
          <a:lstStyle/>
          <a:p>
            <a:pPr eaLnBrk="1" hangingPunct="1"/>
            <a:r>
              <a:rPr lang="en-US" altLang="zh-CN" sz="3200" dirty="0" smtClean="0">
                <a:ea typeface="宋体" panose="02010600030101010101" pitchFamily="2" charset="-122"/>
              </a:rPr>
              <a:t>FDMA</a:t>
            </a:r>
            <a:r>
              <a:rPr lang="zh-CN" altLang="en-US" sz="3200" dirty="0" smtClean="0">
                <a:ea typeface="宋体" panose="02010600030101010101" pitchFamily="2" charset="-122"/>
              </a:rPr>
              <a:t>带宽结构</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12643"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AB0E464D-F017-4E35-B26B-8FAF7FF6D0CC}" type="slidenum">
              <a:rPr lang="en-US" altLang="zh-CN" sz="1400" smtClean="0"/>
              <a:pPr>
                <a:spcBef>
                  <a:spcPct val="0"/>
                </a:spcBef>
                <a:buClrTx/>
                <a:buFontTx/>
                <a:buNone/>
              </a:pPr>
              <a:t>55</a:t>
            </a:fld>
            <a:endParaRPr lang="en-US" altLang="zh-CN" sz="1400" smtClean="0"/>
          </a:p>
        </p:txBody>
      </p:sp>
      <p:sp>
        <p:nvSpPr>
          <p:cNvPr id="112644" name="Line 2"/>
          <p:cNvSpPr>
            <a:spLocks noChangeShapeType="1"/>
          </p:cNvSpPr>
          <p:nvPr/>
        </p:nvSpPr>
        <p:spPr bwMode="auto">
          <a:xfrm flipH="1">
            <a:off x="3119438" y="2662238"/>
            <a:ext cx="2332037"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12645" name="Rectangle 3"/>
          <p:cNvSpPr>
            <a:spLocks noChangeArrowheads="1"/>
          </p:cNvSpPr>
          <p:nvPr/>
        </p:nvSpPr>
        <p:spPr bwMode="auto">
          <a:xfrm>
            <a:off x="3419475" y="2230438"/>
            <a:ext cx="18351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频率</a:t>
            </a:r>
            <a:r>
              <a:rPr lang="en-US" altLang="zh-CN" sz="1800" b="0" dirty="0" smtClean="0">
                <a:solidFill>
                  <a:srgbClr val="000066"/>
                </a:solidFill>
                <a:latin typeface="Arial" panose="020B0604020202020204" pitchFamily="34" charset="0"/>
                <a:ea typeface="宋体" panose="02010600030101010101" pitchFamily="2" charset="-122"/>
              </a:rPr>
              <a:t> </a:t>
            </a:r>
            <a:r>
              <a:rPr lang="en-US" altLang="zh-CN" sz="1800" b="0" dirty="0">
                <a:solidFill>
                  <a:srgbClr val="000066"/>
                </a:solidFill>
                <a:latin typeface="Arial" panose="020B0604020202020204" pitchFamily="34" charset="0"/>
                <a:ea typeface="宋体" panose="02010600030101010101" pitchFamily="2" charset="-122"/>
              </a:rPr>
              <a:t>1 </a:t>
            </a:r>
          </a:p>
        </p:txBody>
      </p:sp>
      <p:sp>
        <p:nvSpPr>
          <p:cNvPr id="112646" name="Text Box 4"/>
          <p:cNvSpPr txBox="1">
            <a:spLocks noChangeArrowheads="1"/>
          </p:cNvSpPr>
          <p:nvPr/>
        </p:nvSpPr>
        <p:spPr bwMode="auto">
          <a:xfrm>
            <a:off x="2162175" y="2417763"/>
            <a:ext cx="9318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用户</a:t>
            </a:r>
            <a:r>
              <a:rPr lang="en-US" altLang="zh-CN" sz="1800" b="0" dirty="0" smtClean="0">
                <a:solidFill>
                  <a:srgbClr val="000066"/>
                </a:solidFill>
                <a:latin typeface="Arial" panose="020B0604020202020204" pitchFamily="34" charset="0"/>
                <a:ea typeface="宋体" panose="02010600030101010101" pitchFamily="2" charset="-122"/>
              </a:rPr>
              <a:t> </a:t>
            </a:r>
            <a:r>
              <a:rPr lang="en-US" altLang="zh-CN" sz="1800" b="0" dirty="0">
                <a:solidFill>
                  <a:srgbClr val="000066"/>
                </a:solidFill>
                <a:latin typeface="Arial" panose="020B0604020202020204" pitchFamily="34" charset="0"/>
                <a:ea typeface="宋体" panose="02010600030101010101" pitchFamily="2" charset="-122"/>
              </a:rPr>
              <a:t>1</a:t>
            </a:r>
          </a:p>
        </p:txBody>
      </p:sp>
      <p:sp>
        <p:nvSpPr>
          <p:cNvPr id="112647" name="Line 5"/>
          <p:cNvSpPr>
            <a:spLocks noChangeShapeType="1"/>
          </p:cNvSpPr>
          <p:nvPr/>
        </p:nvSpPr>
        <p:spPr bwMode="auto">
          <a:xfrm flipH="1">
            <a:off x="3101975" y="3184525"/>
            <a:ext cx="23304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12648" name="Rectangle 6"/>
          <p:cNvSpPr>
            <a:spLocks noChangeArrowheads="1"/>
          </p:cNvSpPr>
          <p:nvPr/>
        </p:nvSpPr>
        <p:spPr bwMode="auto">
          <a:xfrm>
            <a:off x="3433763" y="2757488"/>
            <a:ext cx="16859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频率</a:t>
            </a:r>
            <a:r>
              <a:rPr lang="en-US" altLang="zh-CN" sz="1800" b="0" dirty="0" smtClean="0">
                <a:solidFill>
                  <a:srgbClr val="000066"/>
                </a:solidFill>
                <a:latin typeface="Arial" panose="020B0604020202020204" pitchFamily="34" charset="0"/>
                <a:ea typeface="宋体" panose="02010600030101010101" pitchFamily="2" charset="-122"/>
              </a:rPr>
              <a:t> </a:t>
            </a:r>
            <a:r>
              <a:rPr lang="en-US" altLang="zh-CN" sz="1800" b="0" dirty="0">
                <a:solidFill>
                  <a:srgbClr val="000066"/>
                </a:solidFill>
                <a:latin typeface="Arial" panose="020B0604020202020204" pitchFamily="34" charset="0"/>
                <a:ea typeface="宋体" panose="02010600030101010101" pitchFamily="2" charset="-122"/>
              </a:rPr>
              <a:t>2 </a:t>
            </a:r>
          </a:p>
        </p:txBody>
      </p:sp>
      <p:sp>
        <p:nvSpPr>
          <p:cNvPr id="112649" name="Text Box 7"/>
          <p:cNvSpPr txBox="1">
            <a:spLocks noChangeArrowheads="1"/>
          </p:cNvSpPr>
          <p:nvPr/>
        </p:nvSpPr>
        <p:spPr bwMode="auto">
          <a:xfrm>
            <a:off x="2133600" y="2967038"/>
            <a:ext cx="9318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用户</a:t>
            </a:r>
            <a:r>
              <a:rPr lang="en-US" altLang="zh-CN" sz="1800" b="0" dirty="0" smtClean="0">
                <a:solidFill>
                  <a:srgbClr val="000066"/>
                </a:solidFill>
                <a:latin typeface="Arial" panose="020B0604020202020204" pitchFamily="34" charset="0"/>
                <a:ea typeface="宋体" panose="02010600030101010101" pitchFamily="2" charset="-122"/>
              </a:rPr>
              <a:t> </a:t>
            </a:r>
            <a:r>
              <a:rPr lang="en-US" altLang="zh-CN" sz="1800" b="0" dirty="0">
                <a:solidFill>
                  <a:srgbClr val="000066"/>
                </a:solidFill>
                <a:latin typeface="Arial" panose="020B0604020202020204" pitchFamily="34" charset="0"/>
                <a:ea typeface="宋体" panose="02010600030101010101" pitchFamily="2" charset="-122"/>
              </a:rPr>
              <a:t>2</a:t>
            </a:r>
          </a:p>
        </p:txBody>
      </p:sp>
      <p:sp>
        <p:nvSpPr>
          <p:cNvPr id="112650" name="Line 8"/>
          <p:cNvSpPr>
            <a:spLocks noChangeShapeType="1"/>
          </p:cNvSpPr>
          <p:nvPr/>
        </p:nvSpPr>
        <p:spPr bwMode="auto">
          <a:xfrm flipH="1">
            <a:off x="3060700" y="3873500"/>
            <a:ext cx="23304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12651" name="Rectangle 9"/>
          <p:cNvSpPr>
            <a:spLocks noChangeArrowheads="1"/>
          </p:cNvSpPr>
          <p:nvPr/>
        </p:nvSpPr>
        <p:spPr bwMode="auto">
          <a:xfrm>
            <a:off x="3435351" y="3490884"/>
            <a:ext cx="18542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频率</a:t>
            </a:r>
            <a:r>
              <a:rPr lang="en-US" altLang="zh-CN" sz="1800" b="0" dirty="0" smtClean="0">
                <a:solidFill>
                  <a:srgbClr val="000066"/>
                </a:solidFill>
                <a:latin typeface="Arial" panose="020B0604020202020204" pitchFamily="34" charset="0"/>
                <a:ea typeface="宋体" panose="02010600030101010101" pitchFamily="2" charset="-122"/>
              </a:rPr>
              <a:t> </a:t>
            </a:r>
            <a:r>
              <a:rPr lang="en-US" altLang="zh-CN" sz="1800" b="0" dirty="0">
                <a:solidFill>
                  <a:srgbClr val="000066"/>
                </a:solidFill>
                <a:latin typeface="Arial" panose="020B0604020202020204" pitchFamily="34" charset="0"/>
                <a:ea typeface="宋体" panose="02010600030101010101" pitchFamily="2" charset="-122"/>
              </a:rPr>
              <a:t>n </a:t>
            </a:r>
          </a:p>
        </p:txBody>
      </p:sp>
      <p:sp>
        <p:nvSpPr>
          <p:cNvPr id="112652" name="Text Box 10"/>
          <p:cNvSpPr txBox="1">
            <a:spLocks noChangeArrowheads="1"/>
          </p:cNvSpPr>
          <p:nvPr/>
        </p:nvSpPr>
        <p:spPr bwMode="auto">
          <a:xfrm>
            <a:off x="2133600" y="3665538"/>
            <a:ext cx="9318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用户</a:t>
            </a:r>
            <a:r>
              <a:rPr lang="en-US" altLang="zh-CN" sz="1800" b="0" dirty="0" smtClean="0">
                <a:solidFill>
                  <a:srgbClr val="000066"/>
                </a:solidFill>
                <a:latin typeface="Arial" panose="020B0604020202020204" pitchFamily="34" charset="0"/>
                <a:ea typeface="宋体" panose="02010600030101010101" pitchFamily="2" charset="-122"/>
              </a:rPr>
              <a:t> </a:t>
            </a:r>
            <a:r>
              <a:rPr lang="en-US" altLang="zh-CN" sz="1800" b="0" dirty="0">
                <a:solidFill>
                  <a:srgbClr val="000066"/>
                </a:solidFill>
                <a:latin typeface="Arial" panose="020B0604020202020204" pitchFamily="34" charset="0"/>
                <a:ea typeface="宋体" panose="02010600030101010101" pitchFamily="2" charset="-122"/>
              </a:rPr>
              <a:t>n</a:t>
            </a:r>
          </a:p>
        </p:txBody>
      </p:sp>
      <p:grpSp>
        <p:nvGrpSpPr>
          <p:cNvPr id="112653" name="Group 11"/>
          <p:cNvGrpSpPr>
            <a:grpSpLocks/>
          </p:cNvGrpSpPr>
          <p:nvPr/>
        </p:nvGrpSpPr>
        <p:grpSpPr bwMode="auto">
          <a:xfrm>
            <a:off x="5922963" y="2286000"/>
            <a:ext cx="554037" cy="2224088"/>
            <a:chOff x="1723" y="1413"/>
            <a:chExt cx="181" cy="414"/>
          </a:xfrm>
        </p:grpSpPr>
        <p:sp>
          <p:nvSpPr>
            <p:cNvPr id="112659" name="Freeform 12"/>
            <p:cNvSpPr>
              <a:spLocks/>
            </p:cNvSpPr>
            <p:nvPr/>
          </p:nvSpPr>
          <p:spPr bwMode="auto">
            <a:xfrm>
              <a:off x="1723" y="1481"/>
              <a:ext cx="94" cy="342"/>
            </a:xfrm>
            <a:custGeom>
              <a:avLst/>
              <a:gdLst>
                <a:gd name="T0" fmla="*/ 6 w 139"/>
                <a:gd name="T1" fmla="*/ 0 h 941"/>
                <a:gd name="T2" fmla="*/ 5 w 139"/>
                <a:gd name="T3" fmla="*/ 0 h 941"/>
                <a:gd name="T4" fmla="*/ 0 w 139"/>
                <a:gd name="T5" fmla="*/ 0 h 941"/>
                <a:gd name="T6" fmla="*/ 1 w 139"/>
                <a:gd name="T7" fmla="*/ 0 h 941"/>
                <a:gd name="T8" fmla="*/ 6 w 139"/>
                <a:gd name="T9" fmla="*/ 0 h 941"/>
                <a:gd name="T10" fmla="*/ 0 60000 65536"/>
                <a:gd name="T11" fmla="*/ 0 60000 65536"/>
                <a:gd name="T12" fmla="*/ 0 60000 65536"/>
                <a:gd name="T13" fmla="*/ 0 60000 65536"/>
                <a:gd name="T14" fmla="*/ 0 60000 65536"/>
                <a:gd name="T15" fmla="*/ 0 w 139"/>
                <a:gd name="T16" fmla="*/ 0 h 941"/>
                <a:gd name="T17" fmla="*/ 139 w 139"/>
                <a:gd name="T18" fmla="*/ 941 h 941"/>
              </a:gdLst>
              <a:ahLst/>
              <a:cxnLst>
                <a:cxn ang="T10">
                  <a:pos x="T0" y="T1"/>
                </a:cxn>
                <a:cxn ang="T11">
                  <a:pos x="T2" y="T3"/>
                </a:cxn>
                <a:cxn ang="T12">
                  <a:pos x="T4" y="T5"/>
                </a:cxn>
                <a:cxn ang="T13">
                  <a:pos x="T6" y="T7"/>
                </a:cxn>
                <a:cxn ang="T14">
                  <a:pos x="T8" y="T9"/>
                </a:cxn>
              </a:cxnLst>
              <a:rect l="T15" t="T16" r="T17" b="T18"/>
              <a:pathLst>
                <a:path w="139" h="941">
                  <a:moveTo>
                    <a:pt x="139" y="2"/>
                  </a:moveTo>
                  <a:lnTo>
                    <a:pt x="124" y="0"/>
                  </a:lnTo>
                  <a:lnTo>
                    <a:pt x="0" y="940"/>
                  </a:lnTo>
                  <a:lnTo>
                    <a:pt x="14" y="941"/>
                  </a:lnTo>
                  <a:lnTo>
                    <a:pt x="13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60" name="Freeform 13"/>
            <p:cNvSpPr>
              <a:spLocks/>
            </p:cNvSpPr>
            <p:nvPr/>
          </p:nvSpPr>
          <p:spPr bwMode="auto">
            <a:xfrm>
              <a:off x="1812" y="1481"/>
              <a:ext cx="90" cy="342"/>
            </a:xfrm>
            <a:custGeom>
              <a:avLst/>
              <a:gdLst>
                <a:gd name="T0" fmla="*/ 1 w 140"/>
                <a:gd name="T1" fmla="*/ 0 h 941"/>
                <a:gd name="T2" fmla="*/ 0 w 140"/>
                <a:gd name="T3" fmla="*/ 0 h 941"/>
                <a:gd name="T4" fmla="*/ 4 w 140"/>
                <a:gd name="T5" fmla="*/ 0 h 941"/>
                <a:gd name="T6" fmla="*/ 4 w 140"/>
                <a:gd name="T7" fmla="*/ 0 h 941"/>
                <a:gd name="T8" fmla="*/ 1 w 140"/>
                <a:gd name="T9" fmla="*/ 0 h 941"/>
                <a:gd name="T10" fmla="*/ 0 60000 65536"/>
                <a:gd name="T11" fmla="*/ 0 60000 65536"/>
                <a:gd name="T12" fmla="*/ 0 60000 65536"/>
                <a:gd name="T13" fmla="*/ 0 60000 65536"/>
                <a:gd name="T14" fmla="*/ 0 60000 65536"/>
                <a:gd name="T15" fmla="*/ 0 w 140"/>
                <a:gd name="T16" fmla="*/ 0 h 941"/>
                <a:gd name="T17" fmla="*/ 140 w 140"/>
                <a:gd name="T18" fmla="*/ 941 h 941"/>
              </a:gdLst>
              <a:ahLst/>
              <a:cxnLst>
                <a:cxn ang="T10">
                  <a:pos x="T0" y="T1"/>
                </a:cxn>
                <a:cxn ang="T11">
                  <a:pos x="T2" y="T3"/>
                </a:cxn>
                <a:cxn ang="T12">
                  <a:pos x="T4" y="T5"/>
                </a:cxn>
                <a:cxn ang="T13">
                  <a:pos x="T6" y="T7"/>
                </a:cxn>
                <a:cxn ang="T14">
                  <a:pos x="T8" y="T9"/>
                </a:cxn>
              </a:cxnLst>
              <a:rect l="T15" t="T16" r="T17" b="T18"/>
              <a:pathLst>
                <a:path w="140" h="941">
                  <a:moveTo>
                    <a:pt x="14" y="0"/>
                  </a:moveTo>
                  <a:lnTo>
                    <a:pt x="0" y="2"/>
                  </a:lnTo>
                  <a:lnTo>
                    <a:pt x="126" y="941"/>
                  </a:lnTo>
                  <a:lnTo>
                    <a:pt x="140" y="94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61" name="Freeform 14"/>
            <p:cNvSpPr>
              <a:spLocks/>
            </p:cNvSpPr>
            <p:nvPr/>
          </p:nvSpPr>
          <p:spPr bwMode="auto">
            <a:xfrm>
              <a:off x="1725" y="1747"/>
              <a:ext cx="154" cy="73"/>
            </a:xfrm>
            <a:custGeom>
              <a:avLst/>
              <a:gdLst>
                <a:gd name="T0" fmla="*/ 0 w 260"/>
                <a:gd name="T1" fmla="*/ 0 h 200"/>
                <a:gd name="T2" fmla="*/ 1 w 260"/>
                <a:gd name="T3" fmla="*/ 0 h 200"/>
                <a:gd name="T4" fmla="*/ 4 w 260"/>
                <a:gd name="T5" fmla="*/ 0 h 200"/>
                <a:gd name="T6" fmla="*/ 4 w 260"/>
                <a:gd name="T7" fmla="*/ 0 h 200"/>
                <a:gd name="T8" fmla="*/ 0 w 260"/>
                <a:gd name="T9" fmla="*/ 0 h 200"/>
                <a:gd name="T10" fmla="*/ 0 60000 65536"/>
                <a:gd name="T11" fmla="*/ 0 60000 65536"/>
                <a:gd name="T12" fmla="*/ 0 60000 65536"/>
                <a:gd name="T13" fmla="*/ 0 60000 65536"/>
                <a:gd name="T14" fmla="*/ 0 60000 65536"/>
                <a:gd name="T15" fmla="*/ 0 w 260"/>
                <a:gd name="T16" fmla="*/ 0 h 200"/>
                <a:gd name="T17" fmla="*/ 260 w 260"/>
                <a:gd name="T18" fmla="*/ 200 h 200"/>
              </a:gdLst>
              <a:ahLst/>
              <a:cxnLst>
                <a:cxn ang="T10">
                  <a:pos x="T0" y="T1"/>
                </a:cxn>
                <a:cxn ang="T11">
                  <a:pos x="T2" y="T3"/>
                </a:cxn>
                <a:cxn ang="T12">
                  <a:pos x="T4" y="T5"/>
                </a:cxn>
                <a:cxn ang="T13">
                  <a:pos x="T6" y="T7"/>
                </a:cxn>
                <a:cxn ang="T14">
                  <a:pos x="T8" y="T9"/>
                </a:cxn>
              </a:cxnLst>
              <a:rect l="T15" t="T16" r="T17" b="T18"/>
              <a:pathLst>
                <a:path w="260" h="200">
                  <a:moveTo>
                    <a:pt x="0" y="188"/>
                  </a:moveTo>
                  <a:lnTo>
                    <a:pt x="9" y="200"/>
                  </a:lnTo>
                  <a:lnTo>
                    <a:pt x="260" y="12"/>
                  </a:lnTo>
                  <a:lnTo>
                    <a:pt x="251" y="0"/>
                  </a:lnTo>
                  <a:lnTo>
                    <a:pt x="0" y="188"/>
                  </a:lnTo>
                  <a:close/>
                </a:path>
              </a:pathLst>
            </a:custGeom>
            <a:solidFill>
              <a:srgbClr val="000000"/>
            </a:solidFill>
            <a:ln w="6350">
              <a:solidFill>
                <a:srgbClr val="000000"/>
              </a:solidFill>
              <a:round/>
              <a:headEnd/>
              <a:tailEnd/>
            </a:ln>
          </p:spPr>
          <p:txBody>
            <a:bodyPr/>
            <a:lstStyle/>
            <a:p>
              <a:endParaRPr lang="en-US"/>
            </a:p>
          </p:txBody>
        </p:sp>
        <p:sp>
          <p:nvSpPr>
            <p:cNvPr id="112662" name="Freeform 15"/>
            <p:cNvSpPr>
              <a:spLocks/>
            </p:cNvSpPr>
            <p:nvPr/>
          </p:nvSpPr>
          <p:spPr bwMode="auto">
            <a:xfrm>
              <a:off x="1767" y="1684"/>
              <a:ext cx="117" cy="73"/>
            </a:xfrm>
            <a:custGeom>
              <a:avLst/>
              <a:gdLst>
                <a:gd name="T0" fmla="*/ 3 w 197"/>
                <a:gd name="T1" fmla="*/ 0 h 200"/>
                <a:gd name="T2" fmla="*/ 3 w 197"/>
                <a:gd name="T3" fmla="*/ 0 h 200"/>
                <a:gd name="T4" fmla="*/ 1 w 197"/>
                <a:gd name="T5" fmla="*/ 0 h 200"/>
                <a:gd name="T6" fmla="*/ 0 w 197"/>
                <a:gd name="T7" fmla="*/ 0 h 200"/>
                <a:gd name="T8" fmla="*/ 3 w 197"/>
                <a:gd name="T9" fmla="*/ 0 h 200"/>
                <a:gd name="T10" fmla="*/ 0 60000 65536"/>
                <a:gd name="T11" fmla="*/ 0 60000 65536"/>
                <a:gd name="T12" fmla="*/ 0 60000 65536"/>
                <a:gd name="T13" fmla="*/ 0 60000 65536"/>
                <a:gd name="T14" fmla="*/ 0 60000 65536"/>
                <a:gd name="T15" fmla="*/ 0 w 197"/>
                <a:gd name="T16" fmla="*/ 0 h 200"/>
                <a:gd name="T17" fmla="*/ 197 w 197"/>
                <a:gd name="T18" fmla="*/ 200 h 200"/>
              </a:gdLst>
              <a:ahLst/>
              <a:cxnLst>
                <a:cxn ang="T10">
                  <a:pos x="T0" y="T1"/>
                </a:cxn>
                <a:cxn ang="T11">
                  <a:pos x="T2" y="T3"/>
                </a:cxn>
                <a:cxn ang="T12">
                  <a:pos x="T4" y="T5"/>
                </a:cxn>
                <a:cxn ang="T13">
                  <a:pos x="T6" y="T7"/>
                </a:cxn>
                <a:cxn ang="T14">
                  <a:pos x="T8" y="T9"/>
                </a:cxn>
              </a:cxnLst>
              <a:rect l="T15" t="T16" r="T17" b="T18"/>
              <a:pathLst>
                <a:path w="197" h="200">
                  <a:moveTo>
                    <a:pt x="188" y="200"/>
                  </a:moveTo>
                  <a:lnTo>
                    <a:pt x="197" y="188"/>
                  </a:lnTo>
                  <a:lnTo>
                    <a:pt x="10" y="0"/>
                  </a:lnTo>
                  <a:lnTo>
                    <a:pt x="0" y="13"/>
                  </a:lnTo>
                  <a:lnTo>
                    <a:pt x="188" y="200"/>
                  </a:lnTo>
                  <a:close/>
                </a:path>
              </a:pathLst>
            </a:custGeom>
            <a:solidFill>
              <a:srgbClr val="000000"/>
            </a:solidFill>
            <a:ln w="3175">
              <a:solidFill>
                <a:srgbClr val="000000"/>
              </a:solidFill>
              <a:round/>
              <a:headEnd/>
              <a:tailEnd/>
            </a:ln>
          </p:spPr>
          <p:txBody>
            <a:bodyPr/>
            <a:lstStyle/>
            <a:p>
              <a:endParaRPr lang="en-US"/>
            </a:p>
          </p:txBody>
        </p:sp>
        <p:sp>
          <p:nvSpPr>
            <p:cNvPr id="112663" name="Freeform 16"/>
            <p:cNvSpPr>
              <a:spLocks/>
            </p:cNvSpPr>
            <p:nvPr/>
          </p:nvSpPr>
          <p:spPr bwMode="auto">
            <a:xfrm>
              <a:off x="1773" y="1616"/>
              <a:ext cx="80" cy="73"/>
            </a:xfrm>
            <a:custGeom>
              <a:avLst/>
              <a:gdLst>
                <a:gd name="T0" fmla="*/ 0 w 135"/>
                <a:gd name="T1" fmla="*/ 0 h 200"/>
                <a:gd name="T2" fmla="*/ 1 w 135"/>
                <a:gd name="T3" fmla="*/ 0 h 200"/>
                <a:gd name="T4" fmla="*/ 2 w 135"/>
                <a:gd name="T5" fmla="*/ 0 h 200"/>
                <a:gd name="T6" fmla="*/ 2 w 135"/>
                <a:gd name="T7" fmla="*/ 0 h 200"/>
                <a:gd name="T8" fmla="*/ 0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0" y="187"/>
                  </a:moveTo>
                  <a:lnTo>
                    <a:pt x="11" y="200"/>
                  </a:lnTo>
                  <a:lnTo>
                    <a:pt x="135" y="11"/>
                  </a:lnTo>
                  <a:lnTo>
                    <a:pt x="125" y="0"/>
                  </a:lnTo>
                  <a:lnTo>
                    <a:pt x="0" y="187"/>
                  </a:lnTo>
                  <a:close/>
                </a:path>
              </a:pathLst>
            </a:custGeom>
            <a:solidFill>
              <a:srgbClr val="000000"/>
            </a:solidFill>
            <a:ln w="3175">
              <a:solidFill>
                <a:srgbClr val="000000"/>
              </a:solidFill>
              <a:round/>
              <a:headEnd/>
              <a:tailEnd/>
            </a:ln>
          </p:spPr>
          <p:txBody>
            <a:bodyPr/>
            <a:lstStyle/>
            <a:p>
              <a:endParaRPr lang="en-US"/>
            </a:p>
          </p:txBody>
        </p:sp>
        <p:sp>
          <p:nvSpPr>
            <p:cNvPr id="112664" name="Freeform 17"/>
            <p:cNvSpPr>
              <a:spLocks/>
            </p:cNvSpPr>
            <p:nvPr/>
          </p:nvSpPr>
          <p:spPr bwMode="auto">
            <a:xfrm>
              <a:off x="1749" y="1754"/>
              <a:ext cx="155" cy="73"/>
            </a:xfrm>
            <a:custGeom>
              <a:avLst/>
              <a:gdLst>
                <a:gd name="T0" fmla="*/ 4 w 260"/>
                <a:gd name="T1" fmla="*/ 0 h 200"/>
                <a:gd name="T2" fmla="*/ 4 w 260"/>
                <a:gd name="T3" fmla="*/ 0 h 200"/>
                <a:gd name="T4" fmla="*/ 1 w 260"/>
                <a:gd name="T5" fmla="*/ 0 h 200"/>
                <a:gd name="T6" fmla="*/ 0 w 260"/>
                <a:gd name="T7" fmla="*/ 0 h 200"/>
                <a:gd name="T8" fmla="*/ 4 w 260"/>
                <a:gd name="T9" fmla="*/ 0 h 200"/>
                <a:gd name="T10" fmla="*/ 0 60000 65536"/>
                <a:gd name="T11" fmla="*/ 0 60000 65536"/>
                <a:gd name="T12" fmla="*/ 0 60000 65536"/>
                <a:gd name="T13" fmla="*/ 0 60000 65536"/>
                <a:gd name="T14" fmla="*/ 0 60000 65536"/>
                <a:gd name="T15" fmla="*/ 0 w 260"/>
                <a:gd name="T16" fmla="*/ 0 h 200"/>
                <a:gd name="T17" fmla="*/ 260 w 260"/>
                <a:gd name="T18" fmla="*/ 200 h 200"/>
              </a:gdLst>
              <a:ahLst/>
              <a:cxnLst>
                <a:cxn ang="T10">
                  <a:pos x="T0" y="T1"/>
                </a:cxn>
                <a:cxn ang="T11">
                  <a:pos x="T2" y="T3"/>
                </a:cxn>
                <a:cxn ang="T12">
                  <a:pos x="T4" y="T5"/>
                </a:cxn>
                <a:cxn ang="T13">
                  <a:pos x="T6" y="T7"/>
                </a:cxn>
                <a:cxn ang="T14">
                  <a:pos x="T8" y="T9"/>
                </a:cxn>
              </a:cxnLst>
              <a:rect l="T15" t="T16" r="T17" b="T18"/>
              <a:pathLst>
                <a:path w="260" h="200">
                  <a:moveTo>
                    <a:pt x="251" y="200"/>
                  </a:moveTo>
                  <a:lnTo>
                    <a:pt x="260" y="188"/>
                  </a:lnTo>
                  <a:lnTo>
                    <a:pt x="9" y="0"/>
                  </a:lnTo>
                  <a:lnTo>
                    <a:pt x="0" y="12"/>
                  </a:lnTo>
                  <a:lnTo>
                    <a:pt x="251" y="200"/>
                  </a:lnTo>
                  <a:close/>
                </a:path>
              </a:pathLst>
            </a:custGeom>
            <a:solidFill>
              <a:srgbClr val="000000"/>
            </a:solidFill>
            <a:ln w="6350">
              <a:solidFill>
                <a:srgbClr val="000000"/>
              </a:solidFill>
              <a:round/>
              <a:headEnd/>
              <a:tailEnd/>
            </a:ln>
          </p:spPr>
          <p:txBody>
            <a:bodyPr/>
            <a:lstStyle/>
            <a:p>
              <a:endParaRPr lang="en-US"/>
            </a:p>
          </p:txBody>
        </p:sp>
        <p:sp>
          <p:nvSpPr>
            <p:cNvPr id="112665" name="Freeform 18"/>
            <p:cNvSpPr>
              <a:spLocks/>
            </p:cNvSpPr>
            <p:nvPr/>
          </p:nvSpPr>
          <p:spPr bwMode="auto">
            <a:xfrm>
              <a:off x="1747" y="1686"/>
              <a:ext cx="116" cy="73"/>
            </a:xfrm>
            <a:custGeom>
              <a:avLst/>
              <a:gdLst>
                <a:gd name="T0" fmla="*/ 0 w 197"/>
                <a:gd name="T1" fmla="*/ 0 h 200"/>
                <a:gd name="T2" fmla="*/ 1 w 197"/>
                <a:gd name="T3" fmla="*/ 0 h 200"/>
                <a:gd name="T4" fmla="*/ 3 w 197"/>
                <a:gd name="T5" fmla="*/ 0 h 200"/>
                <a:gd name="T6" fmla="*/ 3 w 197"/>
                <a:gd name="T7" fmla="*/ 0 h 200"/>
                <a:gd name="T8" fmla="*/ 0 w 197"/>
                <a:gd name="T9" fmla="*/ 0 h 200"/>
                <a:gd name="T10" fmla="*/ 0 60000 65536"/>
                <a:gd name="T11" fmla="*/ 0 60000 65536"/>
                <a:gd name="T12" fmla="*/ 0 60000 65536"/>
                <a:gd name="T13" fmla="*/ 0 60000 65536"/>
                <a:gd name="T14" fmla="*/ 0 60000 65536"/>
                <a:gd name="T15" fmla="*/ 0 w 197"/>
                <a:gd name="T16" fmla="*/ 0 h 200"/>
                <a:gd name="T17" fmla="*/ 197 w 197"/>
                <a:gd name="T18" fmla="*/ 200 h 200"/>
              </a:gdLst>
              <a:ahLst/>
              <a:cxnLst>
                <a:cxn ang="T10">
                  <a:pos x="T0" y="T1"/>
                </a:cxn>
                <a:cxn ang="T11">
                  <a:pos x="T2" y="T3"/>
                </a:cxn>
                <a:cxn ang="T12">
                  <a:pos x="T4" y="T5"/>
                </a:cxn>
                <a:cxn ang="T13">
                  <a:pos x="T6" y="T7"/>
                </a:cxn>
                <a:cxn ang="T14">
                  <a:pos x="T8" y="T9"/>
                </a:cxn>
              </a:cxnLst>
              <a:rect l="T15" t="T16" r="T17" b="T18"/>
              <a:pathLst>
                <a:path w="197" h="200">
                  <a:moveTo>
                    <a:pt x="0" y="188"/>
                  </a:moveTo>
                  <a:lnTo>
                    <a:pt x="9" y="200"/>
                  </a:lnTo>
                  <a:lnTo>
                    <a:pt x="197" y="13"/>
                  </a:lnTo>
                  <a:lnTo>
                    <a:pt x="187" y="0"/>
                  </a:lnTo>
                  <a:lnTo>
                    <a:pt x="0" y="188"/>
                  </a:lnTo>
                  <a:close/>
                </a:path>
              </a:pathLst>
            </a:custGeom>
            <a:solidFill>
              <a:srgbClr val="000000"/>
            </a:solidFill>
            <a:ln w="3175">
              <a:solidFill>
                <a:srgbClr val="000000"/>
              </a:solidFill>
              <a:round/>
              <a:headEnd/>
              <a:tailEnd/>
            </a:ln>
          </p:spPr>
          <p:txBody>
            <a:bodyPr/>
            <a:lstStyle/>
            <a:p>
              <a:endParaRPr lang="en-US"/>
            </a:p>
          </p:txBody>
        </p:sp>
        <p:sp>
          <p:nvSpPr>
            <p:cNvPr id="112666" name="Freeform 19"/>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67" name="Rectangle 20"/>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2668" name="Rectangle 21"/>
            <p:cNvSpPr>
              <a:spLocks noChangeArrowheads="1"/>
            </p:cNvSpPr>
            <p:nvPr/>
          </p:nvSpPr>
          <p:spPr bwMode="auto">
            <a:xfrm>
              <a:off x="1771" y="1413"/>
              <a:ext cx="9"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2669" name="Rectangle 22"/>
            <p:cNvSpPr>
              <a:spLocks noChangeArrowheads="1"/>
            </p:cNvSpPr>
            <p:nvPr/>
          </p:nvSpPr>
          <p:spPr bwMode="auto">
            <a:xfrm>
              <a:off x="1846" y="1413"/>
              <a:ext cx="9"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2670" name="Rectangle 23"/>
            <p:cNvSpPr>
              <a:spLocks noChangeArrowheads="1"/>
            </p:cNvSpPr>
            <p:nvPr/>
          </p:nvSpPr>
          <p:spPr bwMode="auto">
            <a:xfrm>
              <a:off x="1775" y="1433"/>
              <a:ext cx="75"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2671" name="Freeform 24"/>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72" name="Rectangle 25"/>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2673" name="Freeform 26"/>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74" name="Rectangle 27"/>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2675" name="Freeform 28"/>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76" name="Rectangle 29"/>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2677" name="Freeform 30"/>
            <p:cNvSpPr>
              <a:spLocks/>
            </p:cNvSpPr>
            <p:nvPr/>
          </p:nvSpPr>
          <p:spPr bwMode="auto">
            <a:xfrm>
              <a:off x="1777" y="1618"/>
              <a:ext cx="79"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w="3175">
              <a:solidFill>
                <a:srgbClr val="000000"/>
              </a:solidFill>
              <a:round/>
              <a:headEnd/>
              <a:tailEnd/>
            </a:ln>
          </p:spPr>
          <p:txBody>
            <a:bodyPr/>
            <a:lstStyle/>
            <a:p>
              <a:endParaRPr lang="en-US"/>
            </a:p>
          </p:txBody>
        </p:sp>
        <p:sp>
          <p:nvSpPr>
            <p:cNvPr id="112678" name="Rectangle 31"/>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2679" name="Rectangle 32"/>
            <p:cNvSpPr>
              <a:spLocks noChangeArrowheads="1"/>
            </p:cNvSpPr>
            <p:nvPr/>
          </p:nvSpPr>
          <p:spPr bwMode="auto">
            <a:xfrm>
              <a:off x="1808" y="1415"/>
              <a:ext cx="9" cy="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112654" name="Text Box 33"/>
          <p:cNvSpPr txBox="1">
            <a:spLocks noChangeArrowheads="1"/>
          </p:cNvSpPr>
          <p:nvPr/>
        </p:nvSpPr>
        <p:spPr bwMode="auto">
          <a:xfrm>
            <a:off x="5251450" y="4510088"/>
            <a:ext cx="2111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a:solidFill>
                  <a:srgbClr val="000066"/>
                </a:solidFill>
                <a:latin typeface="Arial" panose="020B0604020202020204" pitchFamily="34" charset="0"/>
                <a:ea typeface="宋体" panose="02010600030101010101" pitchFamily="2" charset="-122"/>
              </a:rPr>
              <a:t>基站</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12655" name="Text Box 34"/>
          <p:cNvSpPr txBox="1">
            <a:spLocks noChangeArrowheads="1"/>
          </p:cNvSpPr>
          <p:nvPr/>
        </p:nvSpPr>
        <p:spPr bwMode="auto">
          <a:xfrm>
            <a:off x="2108200" y="3138488"/>
            <a:ext cx="874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12656" name="Text Box 35"/>
          <p:cNvSpPr txBox="1">
            <a:spLocks noChangeArrowheads="1"/>
          </p:cNvSpPr>
          <p:nvPr/>
        </p:nvSpPr>
        <p:spPr bwMode="auto">
          <a:xfrm>
            <a:off x="3751263" y="3138488"/>
            <a:ext cx="874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12657" name="Text Box 36"/>
          <p:cNvSpPr txBox="1">
            <a:spLocks noChangeArrowheads="1"/>
          </p:cNvSpPr>
          <p:nvPr/>
        </p:nvSpPr>
        <p:spPr bwMode="auto">
          <a:xfrm>
            <a:off x="1676400" y="4510088"/>
            <a:ext cx="2209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移动站</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12658" name="Rectangle 37"/>
          <p:cNvSpPr>
            <a:spLocks noGrp="1" noChangeArrowheads="1"/>
          </p:cNvSpPr>
          <p:nvPr>
            <p:ph type="title"/>
          </p:nvPr>
        </p:nvSpPr>
        <p:spPr/>
        <p:txBody>
          <a:bodyPr/>
          <a:lstStyle/>
          <a:p>
            <a:pPr eaLnBrk="1" hangingPunct="1"/>
            <a:r>
              <a:rPr lang="en-US" altLang="zh-CN" sz="3200" dirty="0" smtClean="0">
                <a:ea typeface="宋体" panose="02010600030101010101" pitchFamily="2" charset="-122"/>
              </a:rPr>
              <a:t>FDMA</a:t>
            </a:r>
            <a:r>
              <a:rPr lang="zh-CN" altLang="en-US" sz="3200" dirty="0" smtClean="0">
                <a:ea typeface="宋体" panose="02010600030101010101" pitchFamily="2" charset="-122"/>
              </a:rPr>
              <a:t>信道分配</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1469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8FEF8AC4-41A7-49EC-BC8F-A7C9CE0C8B5A}" type="slidenum">
              <a:rPr lang="en-US" altLang="zh-CN" sz="1400" smtClean="0"/>
              <a:pPr>
                <a:spcBef>
                  <a:spcPct val="0"/>
                </a:spcBef>
                <a:buClrTx/>
                <a:buFontTx/>
                <a:buNone/>
              </a:pPr>
              <a:t>56</a:t>
            </a:fld>
            <a:endParaRPr lang="en-US" altLang="zh-CN" sz="1400" smtClean="0"/>
          </a:p>
        </p:txBody>
      </p:sp>
      <p:sp>
        <p:nvSpPr>
          <p:cNvPr id="114692" name="Line 2"/>
          <p:cNvSpPr>
            <a:spLocks noChangeShapeType="1"/>
          </p:cNvSpPr>
          <p:nvPr/>
        </p:nvSpPr>
        <p:spPr bwMode="auto">
          <a:xfrm>
            <a:off x="3200400" y="4800600"/>
            <a:ext cx="297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4693" name="Line 3"/>
          <p:cNvSpPr>
            <a:spLocks noChangeShapeType="1"/>
          </p:cNvSpPr>
          <p:nvPr/>
        </p:nvSpPr>
        <p:spPr bwMode="auto">
          <a:xfrm flipV="1">
            <a:off x="3200400" y="2209800"/>
            <a:ext cx="0" cy="259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4694" name="Text Box 4"/>
          <p:cNvSpPr txBox="1">
            <a:spLocks noChangeArrowheads="1"/>
          </p:cNvSpPr>
          <p:nvPr/>
        </p:nvSpPr>
        <p:spPr bwMode="auto">
          <a:xfrm rot="-5400000">
            <a:off x="2403476" y="3538537"/>
            <a:ext cx="2057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a:solidFill>
                  <a:srgbClr val="000066"/>
                </a:solidFill>
                <a:latin typeface="Arial" panose="020B0604020202020204" pitchFamily="34" charset="0"/>
                <a:ea typeface="宋体" panose="02010600030101010101" pitchFamily="2" charset="-122"/>
              </a:rPr>
              <a:t>用户</a:t>
            </a:r>
            <a:r>
              <a:rPr lang="en-US" altLang="zh-CN" sz="2400" b="0" dirty="0" smtClean="0">
                <a:solidFill>
                  <a:srgbClr val="000066"/>
                </a:solidFill>
                <a:latin typeface="Arial" panose="020B0604020202020204" pitchFamily="34" charset="0"/>
                <a:ea typeface="宋体" panose="02010600030101010101" pitchFamily="2" charset="-122"/>
              </a:rPr>
              <a:t> </a:t>
            </a:r>
            <a:r>
              <a:rPr lang="en-US" altLang="zh-CN" sz="2400" b="0" dirty="0">
                <a:solidFill>
                  <a:srgbClr val="000066"/>
                </a:solidFill>
                <a:latin typeface="Arial" panose="020B0604020202020204" pitchFamily="34" charset="0"/>
                <a:ea typeface="宋体" panose="02010600030101010101" pitchFamily="2" charset="-122"/>
              </a:rPr>
              <a:t>1</a:t>
            </a:r>
          </a:p>
        </p:txBody>
      </p:sp>
      <p:sp>
        <p:nvSpPr>
          <p:cNvPr id="114695" name="Text Box 5"/>
          <p:cNvSpPr txBox="1">
            <a:spLocks noChangeArrowheads="1"/>
          </p:cNvSpPr>
          <p:nvPr/>
        </p:nvSpPr>
        <p:spPr bwMode="auto">
          <a:xfrm rot="-5400000">
            <a:off x="2862263" y="3538537"/>
            <a:ext cx="2057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用户</a:t>
            </a:r>
            <a:r>
              <a:rPr lang="en-US" altLang="zh-CN" sz="2400" b="0" dirty="0" smtClean="0">
                <a:solidFill>
                  <a:srgbClr val="000066"/>
                </a:solidFill>
                <a:latin typeface="Arial" panose="020B0604020202020204" pitchFamily="34" charset="0"/>
                <a:ea typeface="宋体" panose="02010600030101010101" pitchFamily="2" charset="-122"/>
              </a:rPr>
              <a:t> </a:t>
            </a:r>
            <a:r>
              <a:rPr lang="en-US" altLang="zh-CN" sz="2400" b="0" dirty="0">
                <a:solidFill>
                  <a:srgbClr val="000066"/>
                </a:solidFill>
                <a:latin typeface="Arial" panose="020B0604020202020204" pitchFamily="34" charset="0"/>
                <a:ea typeface="宋体" panose="02010600030101010101" pitchFamily="2" charset="-122"/>
              </a:rPr>
              <a:t>2</a:t>
            </a:r>
          </a:p>
        </p:txBody>
      </p:sp>
      <p:sp>
        <p:nvSpPr>
          <p:cNvPr id="114696" name="Text Box 6"/>
          <p:cNvSpPr txBox="1">
            <a:spLocks noChangeArrowheads="1"/>
          </p:cNvSpPr>
          <p:nvPr/>
        </p:nvSpPr>
        <p:spPr bwMode="auto">
          <a:xfrm rot="-5400000">
            <a:off x="4071938" y="3538537"/>
            <a:ext cx="2057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用户</a:t>
            </a:r>
            <a:r>
              <a:rPr lang="en-US" altLang="zh-CN" sz="2400" b="0" dirty="0" smtClean="0">
                <a:solidFill>
                  <a:srgbClr val="000066"/>
                </a:solidFill>
                <a:latin typeface="Arial" panose="020B0604020202020204" pitchFamily="34" charset="0"/>
                <a:ea typeface="宋体" panose="02010600030101010101" pitchFamily="2" charset="-122"/>
              </a:rPr>
              <a:t> </a:t>
            </a:r>
            <a:r>
              <a:rPr lang="en-US" altLang="zh-CN" sz="2400" b="0" dirty="0">
                <a:solidFill>
                  <a:srgbClr val="000066"/>
                </a:solidFill>
                <a:latin typeface="Arial" panose="020B0604020202020204" pitchFamily="34" charset="0"/>
                <a:ea typeface="宋体" panose="02010600030101010101" pitchFamily="2" charset="-122"/>
              </a:rPr>
              <a:t>n</a:t>
            </a:r>
          </a:p>
        </p:txBody>
      </p:sp>
      <p:sp>
        <p:nvSpPr>
          <p:cNvPr id="114697" name="Text Box 7"/>
          <p:cNvSpPr txBox="1">
            <a:spLocks noChangeArrowheads="1"/>
          </p:cNvSpPr>
          <p:nvPr/>
        </p:nvSpPr>
        <p:spPr bwMode="auto">
          <a:xfrm>
            <a:off x="4191000" y="3505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14698" name="Text Box 8"/>
          <p:cNvSpPr txBox="1">
            <a:spLocks noChangeArrowheads="1"/>
          </p:cNvSpPr>
          <p:nvPr/>
        </p:nvSpPr>
        <p:spPr bwMode="auto">
          <a:xfrm>
            <a:off x="6248400" y="4572000"/>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时间</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14699" name="Text Box 9"/>
          <p:cNvSpPr txBox="1">
            <a:spLocks noChangeArrowheads="1"/>
          </p:cNvSpPr>
          <p:nvPr/>
        </p:nvSpPr>
        <p:spPr bwMode="auto">
          <a:xfrm>
            <a:off x="2035175" y="1752600"/>
            <a:ext cx="200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频率</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14700" name="Rectangle 10"/>
          <p:cNvSpPr>
            <a:spLocks noGrp="1" noChangeArrowheads="1"/>
          </p:cNvSpPr>
          <p:nvPr>
            <p:ph type="title"/>
          </p:nvPr>
        </p:nvSpPr>
        <p:spPr>
          <a:xfrm>
            <a:off x="1077913" y="211138"/>
            <a:ext cx="6934200" cy="469900"/>
          </a:xfrm>
        </p:spPr>
        <p:txBody>
          <a:bodyPr/>
          <a:lstStyle/>
          <a:p>
            <a:pPr eaLnBrk="1" hangingPunct="1"/>
            <a:r>
              <a:rPr lang="en-US" altLang="zh-CN" sz="3200" dirty="0" smtClean="0">
                <a:ea typeface="宋体" panose="02010600030101010101" pitchFamily="2" charset="-122"/>
              </a:rPr>
              <a:t>TDMA </a:t>
            </a:r>
            <a:r>
              <a:rPr lang="zh-CN" altLang="en-US" sz="3200" dirty="0" smtClean="0">
                <a:ea typeface="宋体" panose="02010600030101010101" pitchFamily="2" charset="-122"/>
              </a:rPr>
              <a:t>（时分多址）</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1673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3BF0AD0F-721D-490F-8C2E-7E3D6F7551DA}" type="slidenum">
              <a:rPr lang="en-US" altLang="zh-CN" sz="1400" smtClean="0"/>
              <a:pPr>
                <a:spcBef>
                  <a:spcPct val="0"/>
                </a:spcBef>
                <a:buClrTx/>
                <a:buFontTx/>
                <a:buNone/>
              </a:pPr>
              <a:t>57</a:t>
            </a:fld>
            <a:endParaRPr lang="en-US" altLang="zh-CN" sz="1400" smtClean="0"/>
          </a:p>
        </p:txBody>
      </p:sp>
      <p:sp>
        <p:nvSpPr>
          <p:cNvPr id="116740" name="Line 2"/>
          <p:cNvSpPr>
            <a:spLocks noChangeShapeType="1"/>
          </p:cNvSpPr>
          <p:nvPr/>
        </p:nvSpPr>
        <p:spPr bwMode="auto">
          <a:xfrm>
            <a:off x="914400" y="3352800"/>
            <a:ext cx="678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6741" name="Text Box 3"/>
          <p:cNvSpPr txBox="1">
            <a:spLocks noChangeArrowheads="1"/>
          </p:cNvSpPr>
          <p:nvPr/>
        </p:nvSpPr>
        <p:spPr bwMode="auto">
          <a:xfrm>
            <a:off x="1524000" y="2886075"/>
            <a:ext cx="914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1</a:t>
            </a:r>
          </a:p>
        </p:txBody>
      </p:sp>
      <p:sp>
        <p:nvSpPr>
          <p:cNvPr id="116742" name="Text Box 4"/>
          <p:cNvSpPr txBox="1">
            <a:spLocks noChangeArrowheads="1"/>
          </p:cNvSpPr>
          <p:nvPr/>
        </p:nvSpPr>
        <p:spPr bwMode="auto">
          <a:xfrm>
            <a:off x="2438400" y="2886075"/>
            <a:ext cx="914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2</a:t>
            </a:r>
          </a:p>
        </p:txBody>
      </p:sp>
      <p:sp>
        <p:nvSpPr>
          <p:cNvPr id="116743" name="Text Box 5"/>
          <p:cNvSpPr txBox="1">
            <a:spLocks noChangeArrowheads="1"/>
          </p:cNvSpPr>
          <p:nvPr/>
        </p:nvSpPr>
        <p:spPr bwMode="auto">
          <a:xfrm>
            <a:off x="3352800" y="2886075"/>
            <a:ext cx="914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3</a:t>
            </a:r>
          </a:p>
        </p:txBody>
      </p:sp>
      <p:sp>
        <p:nvSpPr>
          <p:cNvPr id="116744" name="Text Box 6"/>
          <p:cNvSpPr txBox="1">
            <a:spLocks noChangeArrowheads="1"/>
          </p:cNvSpPr>
          <p:nvPr/>
        </p:nvSpPr>
        <p:spPr bwMode="auto">
          <a:xfrm>
            <a:off x="5181600" y="2733675"/>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16745" name="Text Box 7"/>
          <p:cNvSpPr txBox="1">
            <a:spLocks noChangeArrowheads="1"/>
          </p:cNvSpPr>
          <p:nvPr/>
        </p:nvSpPr>
        <p:spPr bwMode="auto">
          <a:xfrm>
            <a:off x="5867400" y="2886075"/>
            <a:ext cx="914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n</a:t>
            </a:r>
          </a:p>
        </p:txBody>
      </p:sp>
      <p:sp>
        <p:nvSpPr>
          <p:cNvPr id="116746" name="Text Box 8"/>
          <p:cNvSpPr txBox="1">
            <a:spLocks noChangeArrowheads="1"/>
          </p:cNvSpPr>
          <p:nvPr/>
        </p:nvSpPr>
        <p:spPr bwMode="auto">
          <a:xfrm>
            <a:off x="7696200" y="3124200"/>
            <a:ext cx="1125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时间</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16747" name="Line 9"/>
          <p:cNvSpPr>
            <a:spLocks noChangeShapeType="1"/>
          </p:cNvSpPr>
          <p:nvPr/>
        </p:nvSpPr>
        <p:spPr bwMode="auto">
          <a:xfrm>
            <a:off x="1524000" y="3352800"/>
            <a:ext cx="0" cy="533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6748" name="Line 10"/>
          <p:cNvSpPr>
            <a:spLocks noChangeShapeType="1"/>
          </p:cNvSpPr>
          <p:nvPr/>
        </p:nvSpPr>
        <p:spPr bwMode="auto">
          <a:xfrm>
            <a:off x="6781800" y="3352800"/>
            <a:ext cx="0" cy="533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6749" name="Line 11"/>
          <p:cNvSpPr>
            <a:spLocks noChangeShapeType="1"/>
          </p:cNvSpPr>
          <p:nvPr/>
        </p:nvSpPr>
        <p:spPr bwMode="auto">
          <a:xfrm>
            <a:off x="1524000" y="3657600"/>
            <a:ext cx="5257800"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16750" name="Text Box 12"/>
          <p:cNvSpPr txBox="1">
            <a:spLocks noChangeArrowheads="1"/>
          </p:cNvSpPr>
          <p:nvPr/>
        </p:nvSpPr>
        <p:spPr bwMode="auto">
          <a:xfrm>
            <a:off x="2438400" y="3733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帧</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16751" name="Text Box 13"/>
          <p:cNvSpPr txBox="1">
            <a:spLocks noChangeArrowheads="1"/>
          </p:cNvSpPr>
          <p:nvPr/>
        </p:nvSpPr>
        <p:spPr bwMode="auto">
          <a:xfrm>
            <a:off x="4267200" y="2886075"/>
            <a:ext cx="914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4</a:t>
            </a:r>
          </a:p>
        </p:txBody>
      </p:sp>
      <p:sp>
        <p:nvSpPr>
          <p:cNvPr id="116752" name="Rectangle 14"/>
          <p:cNvSpPr>
            <a:spLocks noGrp="1" noChangeArrowheads="1"/>
          </p:cNvSpPr>
          <p:nvPr>
            <p:ph type="title"/>
          </p:nvPr>
        </p:nvSpPr>
        <p:spPr/>
        <p:txBody>
          <a:bodyPr/>
          <a:lstStyle/>
          <a:p>
            <a:pPr eaLnBrk="1" hangingPunct="1"/>
            <a:r>
              <a:rPr lang="en-US" altLang="zh-CN" sz="3200" dirty="0" smtClean="0">
                <a:ea typeface="宋体" panose="02010600030101010101" pitchFamily="2" charset="-122"/>
              </a:rPr>
              <a:t>TDMA</a:t>
            </a:r>
            <a:r>
              <a:rPr lang="zh-CN" altLang="en-US" sz="3200" dirty="0" smtClean="0">
                <a:ea typeface="宋体" panose="02010600030101010101" pitchFamily="2" charset="-122"/>
              </a:rPr>
              <a:t>帧结构</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18787"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C41C4457-261C-4AD6-9D15-26CAE97EAE88}" type="slidenum">
              <a:rPr lang="en-US" altLang="zh-CN" sz="1400" smtClean="0"/>
              <a:pPr>
                <a:spcBef>
                  <a:spcPct val="0"/>
                </a:spcBef>
                <a:buClrTx/>
                <a:buFontTx/>
                <a:buNone/>
              </a:pPr>
              <a:t>58</a:t>
            </a:fld>
            <a:endParaRPr lang="en-US" altLang="zh-CN" sz="1400" smtClean="0"/>
          </a:p>
        </p:txBody>
      </p:sp>
      <p:sp>
        <p:nvSpPr>
          <p:cNvPr id="118788" name="Text Box 2"/>
          <p:cNvSpPr txBox="1">
            <a:spLocks noChangeArrowheads="1"/>
          </p:cNvSpPr>
          <p:nvPr/>
        </p:nvSpPr>
        <p:spPr bwMode="auto">
          <a:xfrm>
            <a:off x="2439988" y="2324100"/>
            <a:ext cx="777875" cy="339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600" b="0" dirty="0" smtClean="0">
                <a:solidFill>
                  <a:srgbClr val="000066"/>
                </a:solidFill>
                <a:latin typeface="Arial" panose="020B0604020202020204" pitchFamily="34" charset="0"/>
                <a:ea typeface="宋体" panose="02010600030101010101" pitchFamily="2" charset="-122"/>
              </a:rPr>
              <a:t>时段</a:t>
            </a:r>
            <a:r>
              <a:rPr lang="en-US" altLang="zh-CN" sz="1600" b="0" dirty="0" smtClean="0">
                <a:solidFill>
                  <a:srgbClr val="000066"/>
                </a:solidFill>
                <a:latin typeface="Arial" panose="020B0604020202020204" pitchFamily="34" charset="0"/>
                <a:ea typeface="宋体" panose="02010600030101010101" pitchFamily="2" charset="-122"/>
              </a:rPr>
              <a:t> </a:t>
            </a:r>
            <a:r>
              <a:rPr lang="en-US" altLang="zh-CN" sz="1600" b="0" dirty="0">
                <a:solidFill>
                  <a:srgbClr val="000066"/>
                </a:solidFill>
                <a:latin typeface="Arial" panose="020B0604020202020204" pitchFamily="34" charset="0"/>
                <a:ea typeface="宋体" panose="02010600030101010101" pitchFamily="2" charset="-122"/>
              </a:rPr>
              <a:t>1</a:t>
            </a:r>
          </a:p>
        </p:txBody>
      </p:sp>
      <p:sp>
        <p:nvSpPr>
          <p:cNvPr id="118789" name="Text Box 3"/>
          <p:cNvSpPr txBox="1">
            <a:spLocks noChangeArrowheads="1"/>
          </p:cNvSpPr>
          <p:nvPr/>
        </p:nvSpPr>
        <p:spPr bwMode="auto">
          <a:xfrm>
            <a:off x="3240088" y="2819400"/>
            <a:ext cx="798512" cy="341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600" b="0" dirty="0" smtClean="0">
                <a:solidFill>
                  <a:srgbClr val="000066"/>
                </a:solidFill>
                <a:latin typeface="Arial" panose="020B0604020202020204" pitchFamily="34" charset="0"/>
                <a:ea typeface="宋体" panose="02010600030101010101" pitchFamily="2" charset="-122"/>
              </a:rPr>
              <a:t>时段</a:t>
            </a:r>
            <a:r>
              <a:rPr lang="en-US" altLang="zh-CN" sz="1600" b="0" dirty="0" smtClean="0">
                <a:solidFill>
                  <a:srgbClr val="000066"/>
                </a:solidFill>
                <a:latin typeface="Arial" panose="020B0604020202020204" pitchFamily="34" charset="0"/>
                <a:ea typeface="宋体" panose="02010600030101010101" pitchFamily="2" charset="-122"/>
              </a:rPr>
              <a:t> </a:t>
            </a:r>
            <a:r>
              <a:rPr lang="en-US" altLang="zh-CN" sz="1600" b="0" dirty="0">
                <a:solidFill>
                  <a:srgbClr val="000066"/>
                </a:solidFill>
                <a:latin typeface="Arial" panose="020B0604020202020204" pitchFamily="34" charset="0"/>
                <a:ea typeface="宋体" panose="02010600030101010101" pitchFamily="2" charset="-122"/>
              </a:rPr>
              <a:t>2</a:t>
            </a:r>
          </a:p>
        </p:txBody>
      </p:sp>
      <p:sp>
        <p:nvSpPr>
          <p:cNvPr id="118790" name="Text Box 4"/>
          <p:cNvSpPr txBox="1">
            <a:spLocks noChangeArrowheads="1"/>
          </p:cNvSpPr>
          <p:nvPr/>
        </p:nvSpPr>
        <p:spPr bwMode="auto">
          <a:xfrm>
            <a:off x="4940300" y="3505200"/>
            <a:ext cx="838200" cy="341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600" b="0" dirty="0" smtClean="0">
                <a:solidFill>
                  <a:srgbClr val="000066"/>
                </a:solidFill>
                <a:latin typeface="Arial" panose="020B0604020202020204" pitchFamily="34" charset="0"/>
                <a:ea typeface="宋体" panose="02010600030101010101" pitchFamily="2" charset="-122"/>
              </a:rPr>
              <a:t>时段</a:t>
            </a:r>
            <a:r>
              <a:rPr lang="en-US" altLang="zh-CN" sz="1600" b="0" dirty="0" smtClean="0">
                <a:solidFill>
                  <a:srgbClr val="000066"/>
                </a:solidFill>
                <a:latin typeface="Arial" panose="020B0604020202020204" pitchFamily="34" charset="0"/>
                <a:ea typeface="宋体" panose="02010600030101010101" pitchFamily="2" charset="-122"/>
              </a:rPr>
              <a:t> </a:t>
            </a:r>
            <a:r>
              <a:rPr lang="en-US" altLang="zh-CN" sz="1600" b="0" dirty="0">
                <a:solidFill>
                  <a:srgbClr val="000066"/>
                </a:solidFill>
                <a:latin typeface="Arial" panose="020B0604020202020204" pitchFamily="34" charset="0"/>
                <a:ea typeface="宋体" panose="02010600030101010101" pitchFamily="2" charset="-122"/>
              </a:rPr>
              <a:t>n</a:t>
            </a:r>
          </a:p>
        </p:txBody>
      </p:sp>
      <p:sp>
        <p:nvSpPr>
          <p:cNvPr id="118791" name="Line 5"/>
          <p:cNvSpPr>
            <a:spLocks noChangeShapeType="1"/>
          </p:cNvSpPr>
          <p:nvPr/>
        </p:nvSpPr>
        <p:spPr bwMode="auto">
          <a:xfrm>
            <a:off x="2268538" y="3160713"/>
            <a:ext cx="3770312"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8792" name="Line 6"/>
          <p:cNvSpPr>
            <a:spLocks noChangeShapeType="1"/>
          </p:cNvSpPr>
          <p:nvPr/>
        </p:nvSpPr>
        <p:spPr bwMode="auto">
          <a:xfrm>
            <a:off x="2227263" y="2663825"/>
            <a:ext cx="3836987"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8793" name="Line 7"/>
          <p:cNvSpPr>
            <a:spLocks noChangeShapeType="1"/>
          </p:cNvSpPr>
          <p:nvPr/>
        </p:nvSpPr>
        <p:spPr bwMode="auto">
          <a:xfrm>
            <a:off x="2268538" y="3852863"/>
            <a:ext cx="3770312"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8794" name="Text Box 8"/>
          <p:cNvSpPr txBox="1">
            <a:spLocks noChangeArrowheads="1"/>
          </p:cNvSpPr>
          <p:nvPr/>
        </p:nvSpPr>
        <p:spPr bwMode="auto">
          <a:xfrm>
            <a:off x="4068763" y="3201988"/>
            <a:ext cx="874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18795" name="Text Box 9"/>
          <p:cNvSpPr txBox="1">
            <a:spLocks noChangeArrowheads="1"/>
          </p:cNvSpPr>
          <p:nvPr/>
        </p:nvSpPr>
        <p:spPr bwMode="auto">
          <a:xfrm rot="-5400000">
            <a:off x="3258344" y="3190082"/>
            <a:ext cx="649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18796" name="Text Box 10"/>
          <p:cNvSpPr txBox="1">
            <a:spLocks noChangeArrowheads="1"/>
          </p:cNvSpPr>
          <p:nvPr/>
        </p:nvSpPr>
        <p:spPr bwMode="auto">
          <a:xfrm>
            <a:off x="5715000" y="4357688"/>
            <a:ext cx="2198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基站</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18797" name="Text Box 11"/>
          <p:cNvSpPr txBox="1">
            <a:spLocks noChangeArrowheads="1"/>
          </p:cNvSpPr>
          <p:nvPr/>
        </p:nvSpPr>
        <p:spPr bwMode="auto">
          <a:xfrm>
            <a:off x="1349375" y="2438400"/>
            <a:ext cx="9318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用户</a:t>
            </a:r>
            <a:r>
              <a:rPr lang="en-US" altLang="zh-CN" sz="1800" b="0" dirty="0" smtClean="0">
                <a:solidFill>
                  <a:srgbClr val="000066"/>
                </a:solidFill>
                <a:latin typeface="Arial" panose="020B0604020202020204" pitchFamily="34" charset="0"/>
                <a:ea typeface="宋体" panose="02010600030101010101" pitchFamily="2" charset="-122"/>
              </a:rPr>
              <a:t> </a:t>
            </a:r>
            <a:r>
              <a:rPr lang="en-US" altLang="zh-CN" sz="1800" b="0" dirty="0">
                <a:solidFill>
                  <a:srgbClr val="000066"/>
                </a:solidFill>
                <a:latin typeface="Arial" panose="020B0604020202020204" pitchFamily="34" charset="0"/>
                <a:ea typeface="宋体" panose="02010600030101010101" pitchFamily="2" charset="-122"/>
              </a:rPr>
              <a:t>1</a:t>
            </a:r>
          </a:p>
        </p:txBody>
      </p:sp>
      <p:sp>
        <p:nvSpPr>
          <p:cNvPr id="118798" name="Text Box 12"/>
          <p:cNvSpPr txBox="1">
            <a:spLocks noChangeArrowheads="1"/>
          </p:cNvSpPr>
          <p:nvPr/>
        </p:nvSpPr>
        <p:spPr bwMode="auto">
          <a:xfrm>
            <a:off x="1320800" y="2965450"/>
            <a:ext cx="9318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用户</a:t>
            </a:r>
            <a:r>
              <a:rPr lang="en-US" altLang="zh-CN" sz="1800" b="0" dirty="0" smtClean="0">
                <a:solidFill>
                  <a:srgbClr val="000066"/>
                </a:solidFill>
                <a:latin typeface="Arial" panose="020B0604020202020204" pitchFamily="34" charset="0"/>
                <a:ea typeface="宋体" panose="02010600030101010101" pitchFamily="2" charset="-122"/>
              </a:rPr>
              <a:t> </a:t>
            </a:r>
            <a:r>
              <a:rPr lang="en-US" altLang="zh-CN" sz="1800" b="0" dirty="0">
                <a:solidFill>
                  <a:srgbClr val="000066"/>
                </a:solidFill>
                <a:latin typeface="Arial" panose="020B0604020202020204" pitchFamily="34" charset="0"/>
                <a:ea typeface="宋体" panose="02010600030101010101" pitchFamily="2" charset="-122"/>
              </a:rPr>
              <a:t>2</a:t>
            </a:r>
          </a:p>
        </p:txBody>
      </p:sp>
      <p:sp>
        <p:nvSpPr>
          <p:cNvPr id="118799" name="Text Box 13"/>
          <p:cNvSpPr txBox="1">
            <a:spLocks noChangeArrowheads="1"/>
          </p:cNvSpPr>
          <p:nvPr/>
        </p:nvSpPr>
        <p:spPr bwMode="auto">
          <a:xfrm>
            <a:off x="1320800" y="3668713"/>
            <a:ext cx="9318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用户</a:t>
            </a:r>
            <a:r>
              <a:rPr lang="en-US" altLang="zh-CN" sz="1800" b="0" dirty="0" smtClean="0">
                <a:solidFill>
                  <a:srgbClr val="000066"/>
                </a:solidFill>
                <a:latin typeface="Arial" panose="020B0604020202020204" pitchFamily="34" charset="0"/>
                <a:ea typeface="宋体" panose="02010600030101010101" pitchFamily="2" charset="-122"/>
              </a:rPr>
              <a:t> </a:t>
            </a:r>
            <a:r>
              <a:rPr lang="en-US" altLang="zh-CN" sz="1800" b="0" dirty="0">
                <a:solidFill>
                  <a:srgbClr val="000066"/>
                </a:solidFill>
                <a:latin typeface="Arial" panose="020B0604020202020204" pitchFamily="34" charset="0"/>
                <a:ea typeface="宋体" panose="02010600030101010101" pitchFamily="2" charset="-122"/>
              </a:rPr>
              <a:t>n</a:t>
            </a:r>
          </a:p>
        </p:txBody>
      </p:sp>
      <p:sp>
        <p:nvSpPr>
          <p:cNvPr id="118800" name="Text Box 14"/>
          <p:cNvSpPr txBox="1">
            <a:spLocks noChangeArrowheads="1"/>
          </p:cNvSpPr>
          <p:nvPr/>
        </p:nvSpPr>
        <p:spPr bwMode="auto">
          <a:xfrm rot="-5400000">
            <a:off x="1295400" y="32766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18801" name="Text Box 15"/>
          <p:cNvSpPr txBox="1">
            <a:spLocks noChangeArrowheads="1"/>
          </p:cNvSpPr>
          <p:nvPr/>
        </p:nvSpPr>
        <p:spPr bwMode="auto">
          <a:xfrm>
            <a:off x="914400" y="4343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移动站</a:t>
            </a:r>
            <a:endParaRPr lang="en-US" altLang="zh-CN" sz="2400" b="0" dirty="0">
              <a:solidFill>
                <a:srgbClr val="000066"/>
              </a:solidFill>
              <a:latin typeface="Arial" panose="020B0604020202020204" pitchFamily="34" charset="0"/>
              <a:ea typeface="宋体" panose="02010600030101010101" pitchFamily="2" charset="-122"/>
            </a:endParaRPr>
          </a:p>
        </p:txBody>
      </p:sp>
      <p:grpSp>
        <p:nvGrpSpPr>
          <p:cNvPr id="118802" name="Group 16"/>
          <p:cNvGrpSpPr>
            <a:grpSpLocks/>
          </p:cNvGrpSpPr>
          <p:nvPr/>
        </p:nvGrpSpPr>
        <p:grpSpPr bwMode="auto">
          <a:xfrm>
            <a:off x="6477000" y="2133600"/>
            <a:ext cx="609600" cy="2133600"/>
            <a:chOff x="1723" y="1413"/>
            <a:chExt cx="181" cy="414"/>
          </a:xfrm>
        </p:grpSpPr>
        <p:sp>
          <p:nvSpPr>
            <p:cNvPr id="118804" name="Freeform 17"/>
            <p:cNvSpPr>
              <a:spLocks/>
            </p:cNvSpPr>
            <p:nvPr/>
          </p:nvSpPr>
          <p:spPr bwMode="auto">
            <a:xfrm>
              <a:off x="1723" y="1481"/>
              <a:ext cx="94" cy="342"/>
            </a:xfrm>
            <a:custGeom>
              <a:avLst/>
              <a:gdLst>
                <a:gd name="T0" fmla="*/ 6 w 139"/>
                <a:gd name="T1" fmla="*/ 0 h 941"/>
                <a:gd name="T2" fmla="*/ 5 w 139"/>
                <a:gd name="T3" fmla="*/ 0 h 941"/>
                <a:gd name="T4" fmla="*/ 0 w 139"/>
                <a:gd name="T5" fmla="*/ 0 h 941"/>
                <a:gd name="T6" fmla="*/ 1 w 139"/>
                <a:gd name="T7" fmla="*/ 0 h 941"/>
                <a:gd name="T8" fmla="*/ 6 w 139"/>
                <a:gd name="T9" fmla="*/ 0 h 941"/>
                <a:gd name="T10" fmla="*/ 0 60000 65536"/>
                <a:gd name="T11" fmla="*/ 0 60000 65536"/>
                <a:gd name="T12" fmla="*/ 0 60000 65536"/>
                <a:gd name="T13" fmla="*/ 0 60000 65536"/>
                <a:gd name="T14" fmla="*/ 0 60000 65536"/>
                <a:gd name="T15" fmla="*/ 0 w 139"/>
                <a:gd name="T16" fmla="*/ 0 h 941"/>
                <a:gd name="T17" fmla="*/ 139 w 139"/>
                <a:gd name="T18" fmla="*/ 941 h 941"/>
              </a:gdLst>
              <a:ahLst/>
              <a:cxnLst>
                <a:cxn ang="T10">
                  <a:pos x="T0" y="T1"/>
                </a:cxn>
                <a:cxn ang="T11">
                  <a:pos x="T2" y="T3"/>
                </a:cxn>
                <a:cxn ang="T12">
                  <a:pos x="T4" y="T5"/>
                </a:cxn>
                <a:cxn ang="T13">
                  <a:pos x="T6" y="T7"/>
                </a:cxn>
                <a:cxn ang="T14">
                  <a:pos x="T8" y="T9"/>
                </a:cxn>
              </a:cxnLst>
              <a:rect l="T15" t="T16" r="T17" b="T18"/>
              <a:pathLst>
                <a:path w="139" h="941">
                  <a:moveTo>
                    <a:pt x="139" y="2"/>
                  </a:moveTo>
                  <a:lnTo>
                    <a:pt x="124" y="0"/>
                  </a:lnTo>
                  <a:lnTo>
                    <a:pt x="0" y="940"/>
                  </a:lnTo>
                  <a:lnTo>
                    <a:pt x="14" y="941"/>
                  </a:lnTo>
                  <a:lnTo>
                    <a:pt x="13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05" name="Freeform 18"/>
            <p:cNvSpPr>
              <a:spLocks/>
            </p:cNvSpPr>
            <p:nvPr/>
          </p:nvSpPr>
          <p:spPr bwMode="auto">
            <a:xfrm>
              <a:off x="1812" y="1481"/>
              <a:ext cx="90" cy="342"/>
            </a:xfrm>
            <a:custGeom>
              <a:avLst/>
              <a:gdLst>
                <a:gd name="T0" fmla="*/ 1 w 140"/>
                <a:gd name="T1" fmla="*/ 0 h 941"/>
                <a:gd name="T2" fmla="*/ 0 w 140"/>
                <a:gd name="T3" fmla="*/ 0 h 941"/>
                <a:gd name="T4" fmla="*/ 4 w 140"/>
                <a:gd name="T5" fmla="*/ 0 h 941"/>
                <a:gd name="T6" fmla="*/ 4 w 140"/>
                <a:gd name="T7" fmla="*/ 0 h 941"/>
                <a:gd name="T8" fmla="*/ 1 w 140"/>
                <a:gd name="T9" fmla="*/ 0 h 941"/>
                <a:gd name="T10" fmla="*/ 0 60000 65536"/>
                <a:gd name="T11" fmla="*/ 0 60000 65536"/>
                <a:gd name="T12" fmla="*/ 0 60000 65536"/>
                <a:gd name="T13" fmla="*/ 0 60000 65536"/>
                <a:gd name="T14" fmla="*/ 0 60000 65536"/>
                <a:gd name="T15" fmla="*/ 0 w 140"/>
                <a:gd name="T16" fmla="*/ 0 h 941"/>
                <a:gd name="T17" fmla="*/ 140 w 140"/>
                <a:gd name="T18" fmla="*/ 941 h 941"/>
              </a:gdLst>
              <a:ahLst/>
              <a:cxnLst>
                <a:cxn ang="T10">
                  <a:pos x="T0" y="T1"/>
                </a:cxn>
                <a:cxn ang="T11">
                  <a:pos x="T2" y="T3"/>
                </a:cxn>
                <a:cxn ang="T12">
                  <a:pos x="T4" y="T5"/>
                </a:cxn>
                <a:cxn ang="T13">
                  <a:pos x="T6" y="T7"/>
                </a:cxn>
                <a:cxn ang="T14">
                  <a:pos x="T8" y="T9"/>
                </a:cxn>
              </a:cxnLst>
              <a:rect l="T15" t="T16" r="T17" b="T18"/>
              <a:pathLst>
                <a:path w="140" h="941">
                  <a:moveTo>
                    <a:pt x="14" y="0"/>
                  </a:moveTo>
                  <a:lnTo>
                    <a:pt x="0" y="2"/>
                  </a:lnTo>
                  <a:lnTo>
                    <a:pt x="126" y="941"/>
                  </a:lnTo>
                  <a:lnTo>
                    <a:pt x="140" y="94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06" name="Freeform 19"/>
            <p:cNvSpPr>
              <a:spLocks/>
            </p:cNvSpPr>
            <p:nvPr/>
          </p:nvSpPr>
          <p:spPr bwMode="auto">
            <a:xfrm>
              <a:off x="1725" y="1747"/>
              <a:ext cx="154" cy="73"/>
            </a:xfrm>
            <a:custGeom>
              <a:avLst/>
              <a:gdLst>
                <a:gd name="T0" fmla="*/ 0 w 260"/>
                <a:gd name="T1" fmla="*/ 0 h 200"/>
                <a:gd name="T2" fmla="*/ 1 w 260"/>
                <a:gd name="T3" fmla="*/ 0 h 200"/>
                <a:gd name="T4" fmla="*/ 4 w 260"/>
                <a:gd name="T5" fmla="*/ 0 h 200"/>
                <a:gd name="T6" fmla="*/ 4 w 260"/>
                <a:gd name="T7" fmla="*/ 0 h 200"/>
                <a:gd name="T8" fmla="*/ 0 w 260"/>
                <a:gd name="T9" fmla="*/ 0 h 200"/>
                <a:gd name="T10" fmla="*/ 0 60000 65536"/>
                <a:gd name="T11" fmla="*/ 0 60000 65536"/>
                <a:gd name="T12" fmla="*/ 0 60000 65536"/>
                <a:gd name="T13" fmla="*/ 0 60000 65536"/>
                <a:gd name="T14" fmla="*/ 0 60000 65536"/>
                <a:gd name="T15" fmla="*/ 0 w 260"/>
                <a:gd name="T16" fmla="*/ 0 h 200"/>
                <a:gd name="T17" fmla="*/ 260 w 260"/>
                <a:gd name="T18" fmla="*/ 200 h 200"/>
              </a:gdLst>
              <a:ahLst/>
              <a:cxnLst>
                <a:cxn ang="T10">
                  <a:pos x="T0" y="T1"/>
                </a:cxn>
                <a:cxn ang="T11">
                  <a:pos x="T2" y="T3"/>
                </a:cxn>
                <a:cxn ang="T12">
                  <a:pos x="T4" y="T5"/>
                </a:cxn>
                <a:cxn ang="T13">
                  <a:pos x="T6" y="T7"/>
                </a:cxn>
                <a:cxn ang="T14">
                  <a:pos x="T8" y="T9"/>
                </a:cxn>
              </a:cxnLst>
              <a:rect l="T15" t="T16" r="T17" b="T18"/>
              <a:pathLst>
                <a:path w="260" h="200">
                  <a:moveTo>
                    <a:pt x="0" y="188"/>
                  </a:moveTo>
                  <a:lnTo>
                    <a:pt x="9" y="200"/>
                  </a:lnTo>
                  <a:lnTo>
                    <a:pt x="260" y="12"/>
                  </a:lnTo>
                  <a:lnTo>
                    <a:pt x="251" y="0"/>
                  </a:lnTo>
                  <a:lnTo>
                    <a:pt x="0" y="188"/>
                  </a:lnTo>
                  <a:close/>
                </a:path>
              </a:pathLst>
            </a:custGeom>
            <a:solidFill>
              <a:srgbClr val="000000"/>
            </a:solidFill>
            <a:ln w="6350">
              <a:solidFill>
                <a:srgbClr val="000000"/>
              </a:solidFill>
              <a:round/>
              <a:headEnd/>
              <a:tailEnd/>
            </a:ln>
          </p:spPr>
          <p:txBody>
            <a:bodyPr/>
            <a:lstStyle/>
            <a:p>
              <a:endParaRPr lang="en-US"/>
            </a:p>
          </p:txBody>
        </p:sp>
        <p:sp>
          <p:nvSpPr>
            <p:cNvPr id="118807" name="Freeform 20"/>
            <p:cNvSpPr>
              <a:spLocks/>
            </p:cNvSpPr>
            <p:nvPr/>
          </p:nvSpPr>
          <p:spPr bwMode="auto">
            <a:xfrm>
              <a:off x="1767" y="1684"/>
              <a:ext cx="117" cy="73"/>
            </a:xfrm>
            <a:custGeom>
              <a:avLst/>
              <a:gdLst>
                <a:gd name="T0" fmla="*/ 3 w 197"/>
                <a:gd name="T1" fmla="*/ 0 h 200"/>
                <a:gd name="T2" fmla="*/ 3 w 197"/>
                <a:gd name="T3" fmla="*/ 0 h 200"/>
                <a:gd name="T4" fmla="*/ 1 w 197"/>
                <a:gd name="T5" fmla="*/ 0 h 200"/>
                <a:gd name="T6" fmla="*/ 0 w 197"/>
                <a:gd name="T7" fmla="*/ 0 h 200"/>
                <a:gd name="T8" fmla="*/ 3 w 197"/>
                <a:gd name="T9" fmla="*/ 0 h 200"/>
                <a:gd name="T10" fmla="*/ 0 60000 65536"/>
                <a:gd name="T11" fmla="*/ 0 60000 65536"/>
                <a:gd name="T12" fmla="*/ 0 60000 65536"/>
                <a:gd name="T13" fmla="*/ 0 60000 65536"/>
                <a:gd name="T14" fmla="*/ 0 60000 65536"/>
                <a:gd name="T15" fmla="*/ 0 w 197"/>
                <a:gd name="T16" fmla="*/ 0 h 200"/>
                <a:gd name="T17" fmla="*/ 197 w 197"/>
                <a:gd name="T18" fmla="*/ 200 h 200"/>
              </a:gdLst>
              <a:ahLst/>
              <a:cxnLst>
                <a:cxn ang="T10">
                  <a:pos x="T0" y="T1"/>
                </a:cxn>
                <a:cxn ang="T11">
                  <a:pos x="T2" y="T3"/>
                </a:cxn>
                <a:cxn ang="T12">
                  <a:pos x="T4" y="T5"/>
                </a:cxn>
                <a:cxn ang="T13">
                  <a:pos x="T6" y="T7"/>
                </a:cxn>
                <a:cxn ang="T14">
                  <a:pos x="T8" y="T9"/>
                </a:cxn>
              </a:cxnLst>
              <a:rect l="T15" t="T16" r="T17" b="T18"/>
              <a:pathLst>
                <a:path w="197" h="200">
                  <a:moveTo>
                    <a:pt x="188" y="200"/>
                  </a:moveTo>
                  <a:lnTo>
                    <a:pt x="197" y="188"/>
                  </a:lnTo>
                  <a:lnTo>
                    <a:pt x="10" y="0"/>
                  </a:lnTo>
                  <a:lnTo>
                    <a:pt x="0" y="13"/>
                  </a:lnTo>
                  <a:lnTo>
                    <a:pt x="188" y="200"/>
                  </a:lnTo>
                  <a:close/>
                </a:path>
              </a:pathLst>
            </a:custGeom>
            <a:solidFill>
              <a:srgbClr val="000000"/>
            </a:solidFill>
            <a:ln w="3175">
              <a:solidFill>
                <a:srgbClr val="000000"/>
              </a:solidFill>
              <a:round/>
              <a:headEnd/>
              <a:tailEnd/>
            </a:ln>
          </p:spPr>
          <p:txBody>
            <a:bodyPr/>
            <a:lstStyle/>
            <a:p>
              <a:endParaRPr lang="en-US"/>
            </a:p>
          </p:txBody>
        </p:sp>
        <p:sp>
          <p:nvSpPr>
            <p:cNvPr id="118808" name="Freeform 21"/>
            <p:cNvSpPr>
              <a:spLocks/>
            </p:cNvSpPr>
            <p:nvPr/>
          </p:nvSpPr>
          <p:spPr bwMode="auto">
            <a:xfrm>
              <a:off x="1773" y="1616"/>
              <a:ext cx="80" cy="73"/>
            </a:xfrm>
            <a:custGeom>
              <a:avLst/>
              <a:gdLst>
                <a:gd name="T0" fmla="*/ 0 w 135"/>
                <a:gd name="T1" fmla="*/ 0 h 200"/>
                <a:gd name="T2" fmla="*/ 1 w 135"/>
                <a:gd name="T3" fmla="*/ 0 h 200"/>
                <a:gd name="T4" fmla="*/ 2 w 135"/>
                <a:gd name="T5" fmla="*/ 0 h 200"/>
                <a:gd name="T6" fmla="*/ 2 w 135"/>
                <a:gd name="T7" fmla="*/ 0 h 200"/>
                <a:gd name="T8" fmla="*/ 0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0" y="187"/>
                  </a:moveTo>
                  <a:lnTo>
                    <a:pt x="11" y="200"/>
                  </a:lnTo>
                  <a:lnTo>
                    <a:pt x="135" y="11"/>
                  </a:lnTo>
                  <a:lnTo>
                    <a:pt x="125" y="0"/>
                  </a:lnTo>
                  <a:lnTo>
                    <a:pt x="0" y="187"/>
                  </a:lnTo>
                  <a:close/>
                </a:path>
              </a:pathLst>
            </a:custGeom>
            <a:solidFill>
              <a:srgbClr val="000000"/>
            </a:solidFill>
            <a:ln w="3175">
              <a:solidFill>
                <a:srgbClr val="000000"/>
              </a:solidFill>
              <a:round/>
              <a:headEnd/>
              <a:tailEnd/>
            </a:ln>
          </p:spPr>
          <p:txBody>
            <a:bodyPr/>
            <a:lstStyle/>
            <a:p>
              <a:endParaRPr lang="en-US"/>
            </a:p>
          </p:txBody>
        </p:sp>
        <p:sp>
          <p:nvSpPr>
            <p:cNvPr id="118809" name="Freeform 22"/>
            <p:cNvSpPr>
              <a:spLocks/>
            </p:cNvSpPr>
            <p:nvPr/>
          </p:nvSpPr>
          <p:spPr bwMode="auto">
            <a:xfrm>
              <a:off x="1749" y="1754"/>
              <a:ext cx="155" cy="73"/>
            </a:xfrm>
            <a:custGeom>
              <a:avLst/>
              <a:gdLst>
                <a:gd name="T0" fmla="*/ 4 w 260"/>
                <a:gd name="T1" fmla="*/ 0 h 200"/>
                <a:gd name="T2" fmla="*/ 4 w 260"/>
                <a:gd name="T3" fmla="*/ 0 h 200"/>
                <a:gd name="T4" fmla="*/ 1 w 260"/>
                <a:gd name="T5" fmla="*/ 0 h 200"/>
                <a:gd name="T6" fmla="*/ 0 w 260"/>
                <a:gd name="T7" fmla="*/ 0 h 200"/>
                <a:gd name="T8" fmla="*/ 4 w 260"/>
                <a:gd name="T9" fmla="*/ 0 h 200"/>
                <a:gd name="T10" fmla="*/ 0 60000 65536"/>
                <a:gd name="T11" fmla="*/ 0 60000 65536"/>
                <a:gd name="T12" fmla="*/ 0 60000 65536"/>
                <a:gd name="T13" fmla="*/ 0 60000 65536"/>
                <a:gd name="T14" fmla="*/ 0 60000 65536"/>
                <a:gd name="T15" fmla="*/ 0 w 260"/>
                <a:gd name="T16" fmla="*/ 0 h 200"/>
                <a:gd name="T17" fmla="*/ 260 w 260"/>
                <a:gd name="T18" fmla="*/ 200 h 200"/>
              </a:gdLst>
              <a:ahLst/>
              <a:cxnLst>
                <a:cxn ang="T10">
                  <a:pos x="T0" y="T1"/>
                </a:cxn>
                <a:cxn ang="T11">
                  <a:pos x="T2" y="T3"/>
                </a:cxn>
                <a:cxn ang="T12">
                  <a:pos x="T4" y="T5"/>
                </a:cxn>
                <a:cxn ang="T13">
                  <a:pos x="T6" y="T7"/>
                </a:cxn>
                <a:cxn ang="T14">
                  <a:pos x="T8" y="T9"/>
                </a:cxn>
              </a:cxnLst>
              <a:rect l="T15" t="T16" r="T17" b="T18"/>
              <a:pathLst>
                <a:path w="260" h="200">
                  <a:moveTo>
                    <a:pt x="251" y="200"/>
                  </a:moveTo>
                  <a:lnTo>
                    <a:pt x="260" y="188"/>
                  </a:lnTo>
                  <a:lnTo>
                    <a:pt x="9" y="0"/>
                  </a:lnTo>
                  <a:lnTo>
                    <a:pt x="0" y="12"/>
                  </a:lnTo>
                  <a:lnTo>
                    <a:pt x="251" y="200"/>
                  </a:lnTo>
                  <a:close/>
                </a:path>
              </a:pathLst>
            </a:custGeom>
            <a:solidFill>
              <a:srgbClr val="000000"/>
            </a:solidFill>
            <a:ln w="6350">
              <a:solidFill>
                <a:srgbClr val="000000"/>
              </a:solidFill>
              <a:round/>
              <a:headEnd/>
              <a:tailEnd/>
            </a:ln>
          </p:spPr>
          <p:txBody>
            <a:bodyPr/>
            <a:lstStyle/>
            <a:p>
              <a:endParaRPr lang="en-US"/>
            </a:p>
          </p:txBody>
        </p:sp>
        <p:sp>
          <p:nvSpPr>
            <p:cNvPr id="118810" name="Freeform 23"/>
            <p:cNvSpPr>
              <a:spLocks/>
            </p:cNvSpPr>
            <p:nvPr/>
          </p:nvSpPr>
          <p:spPr bwMode="auto">
            <a:xfrm>
              <a:off x="1747" y="1686"/>
              <a:ext cx="116" cy="73"/>
            </a:xfrm>
            <a:custGeom>
              <a:avLst/>
              <a:gdLst>
                <a:gd name="T0" fmla="*/ 0 w 197"/>
                <a:gd name="T1" fmla="*/ 0 h 200"/>
                <a:gd name="T2" fmla="*/ 1 w 197"/>
                <a:gd name="T3" fmla="*/ 0 h 200"/>
                <a:gd name="T4" fmla="*/ 3 w 197"/>
                <a:gd name="T5" fmla="*/ 0 h 200"/>
                <a:gd name="T6" fmla="*/ 3 w 197"/>
                <a:gd name="T7" fmla="*/ 0 h 200"/>
                <a:gd name="T8" fmla="*/ 0 w 197"/>
                <a:gd name="T9" fmla="*/ 0 h 200"/>
                <a:gd name="T10" fmla="*/ 0 60000 65536"/>
                <a:gd name="T11" fmla="*/ 0 60000 65536"/>
                <a:gd name="T12" fmla="*/ 0 60000 65536"/>
                <a:gd name="T13" fmla="*/ 0 60000 65536"/>
                <a:gd name="T14" fmla="*/ 0 60000 65536"/>
                <a:gd name="T15" fmla="*/ 0 w 197"/>
                <a:gd name="T16" fmla="*/ 0 h 200"/>
                <a:gd name="T17" fmla="*/ 197 w 197"/>
                <a:gd name="T18" fmla="*/ 200 h 200"/>
              </a:gdLst>
              <a:ahLst/>
              <a:cxnLst>
                <a:cxn ang="T10">
                  <a:pos x="T0" y="T1"/>
                </a:cxn>
                <a:cxn ang="T11">
                  <a:pos x="T2" y="T3"/>
                </a:cxn>
                <a:cxn ang="T12">
                  <a:pos x="T4" y="T5"/>
                </a:cxn>
                <a:cxn ang="T13">
                  <a:pos x="T6" y="T7"/>
                </a:cxn>
                <a:cxn ang="T14">
                  <a:pos x="T8" y="T9"/>
                </a:cxn>
              </a:cxnLst>
              <a:rect l="T15" t="T16" r="T17" b="T18"/>
              <a:pathLst>
                <a:path w="197" h="200">
                  <a:moveTo>
                    <a:pt x="0" y="188"/>
                  </a:moveTo>
                  <a:lnTo>
                    <a:pt x="9" y="200"/>
                  </a:lnTo>
                  <a:lnTo>
                    <a:pt x="197" y="13"/>
                  </a:lnTo>
                  <a:lnTo>
                    <a:pt x="187" y="0"/>
                  </a:lnTo>
                  <a:lnTo>
                    <a:pt x="0" y="188"/>
                  </a:lnTo>
                  <a:close/>
                </a:path>
              </a:pathLst>
            </a:custGeom>
            <a:solidFill>
              <a:srgbClr val="000000"/>
            </a:solidFill>
            <a:ln w="3175">
              <a:solidFill>
                <a:srgbClr val="000000"/>
              </a:solidFill>
              <a:round/>
              <a:headEnd/>
              <a:tailEnd/>
            </a:ln>
          </p:spPr>
          <p:txBody>
            <a:bodyPr/>
            <a:lstStyle/>
            <a:p>
              <a:endParaRPr lang="en-US"/>
            </a:p>
          </p:txBody>
        </p:sp>
        <p:sp>
          <p:nvSpPr>
            <p:cNvPr id="118811" name="Freeform 24"/>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12" name="Rectangle 25"/>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8813" name="Rectangle 26"/>
            <p:cNvSpPr>
              <a:spLocks noChangeArrowheads="1"/>
            </p:cNvSpPr>
            <p:nvPr/>
          </p:nvSpPr>
          <p:spPr bwMode="auto">
            <a:xfrm>
              <a:off x="1771" y="1413"/>
              <a:ext cx="9"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8814" name="Rectangle 27"/>
            <p:cNvSpPr>
              <a:spLocks noChangeArrowheads="1"/>
            </p:cNvSpPr>
            <p:nvPr/>
          </p:nvSpPr>
          <p:spPr bwMode="auto">
            <a:xfrm>
              <a:off x="1846" y="1413"/>
              <a:ext cx="9"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8815" name="Rectangle 28"/>
            <p:cNvSpPr>
              <a:spLocks noChangeArrowheads="1"/>
            </p:cNvSpPr>
            <p:nvPr/>
          </p:nvSpPr>
          <p:spPr bwMode="auto">
            <a:xfrm>
              <a:off x="1775" y="1433"/>
              <a:ext cx="75"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8816" name="Freeform 29"/>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17" name="Rectangle 30"/>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8818" name="Freeform 31"/>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19" name="Rectangle 32"/>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8820" name="Freeform 33"/>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21" name="Rectangle 34"/>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8822" name="Freeform 35"/>
            <p:cNvSpPr>
              <a:spLocks/>
            </p:cNvSpPr>
            <p:nvPr/>
          </p:nvSpPr>
          <p:spPr bwMode="auto">
            <a:xfrm>
              <a:off x="1777" y="1618"/>
              <a:ext cx="79"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w="3175">
              <a:solidFill>
                <a:srgbClr val="000000"/>
              </a:solidFill>
              <a:round/>
              <a:headEnd/>
              <a:tailEnd/>
            </a:ln>
          </p:spPr>
          <p:txBody>
            <a:bodyPr/>
            <a:lstStyle/>
            <a:p>
              <a:endParaRPr lang="en-US"/>
            </a:p>
          </p:txBody>
        </p:sp>
        <p:sp>
          <p:nvSpPr>
            <p:cNvPr id="118823" name="Rectangle 36"/>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18824" name="Rectangle 37"/>
            <p:cNvSpPr>
              <a:spLocks noChangeArrowheads="1"/>
            </p:cNvSpPr>
            <p:nvPr/>
          </p:nvSpPr>
          <p:spPr bwMode="auto">
            <a:xfrm>
              <a:off x="1808" y="1415"/>
              <a:ext cx="9" cy="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118803" name="Rectangle 38"/>
          <p:cNvSpPr>
            <a:spLocks noGrp="1" noChangeArrowheads="1"/>
          </p:cNvSpPr>
          <p:nvPr>
            <p:ph type="title"/>
          </p:nvPr>
        </p:nvSpPr>
        <p:spPr/>
        <p:txBody>
          <a:bodyPr/>
          <a:lstStyle/>
          <a:p>
            <a:pPr eaLnBrk="1" hangingPunct="1"/>
            <a:r>
              <a:rPr lang="en-US" altLang="zh-CN" sz="3200" dirty="0" smtClean="0">
                <a:ea typeface="宋体" panose="02010600030101010101" pitchFamily="2" charset="-122"/>
              </a:rPr>
              <a:t>TDMA</a:t>
            </a:r>
            <a:r>
              <a:rPr lang="zh-CN" altLang="en-US" sz="3200" dirty="0" smtClean="0">
                <a:ea typeface="宋体" panose="02010600030101010101" pitchFamily="2" charset="-122"/>
              </a:rPr>
              <a:t>帧分配</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2083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F3CE40EE-ABAD-4782-A4EE-B1F3943D6489}" type="slidenum">
              <a:rPr lang="en-US" altLang="zh-CN" sz="1400" smtClean="0"/>
              <a:pPr>
                <a:spcBef>
                  <a:spcPct val="0"/>
                </a:spcBef>
                <a:buClrTx/>
                <a:buFontTx/>
                <a:buNone/>
              </a:pPr>
              <a:t>59</a:t>
            </a:fld>
            <a:endParaRPr lang="en-US" altLang="zh-CN" sz="1400" smtClean="0"/>
          </a:p>
        </p:txBody>
      </p:sp>
      <p:sp>
        <p:nvSpPr>
          <p:cNvPr id="120836" name="Line 2"/>
          <p:cNvSpPr>
            <a:spLocks noChangeShapeType="1"/>
          </p:cNvSpPr>
          <p:nvPr/>
        </p:nvSpPr>
        <p:spPr bwMode="auto">
          <a:xfrm>
            <a:off x="4267200" y="4100513"/>
            <a:ext cx="2971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37" name="Line 3"/>
          <p:cNvSpPr>
            <a:spLocks noChangeShapeType="1"/>
          </p:cNvSpPr>
          <p:nvPr/>
        </p:nvSpPr>
        <p:spPr bwMode="auto">
          <a:xfrm flipV="1">
            <a:off x="4267200" y="2043113"/>
            <a:ext cx="0" cy="20574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38" name="Text Box 4"/>
          <p:cNvSpPr txBox="1">
            <a:spLocks noChangeArrowheads="1"/>
          </p:cNvSpPr>
          <p:nvPr/>
        </p:nvSpPr>
        <p:spPr bwMode="auto">
          <a:xfrm rot="-5400000">
            <a:off x="5410200" y="3106738"/>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用户</a:t>
            </a:r>
            <a:r>
              <a:rPr lang="en-US" altLang="zh-CN" sz="2400" b="0" dirty="0" smtClean="0">
                <a:solidFill>
                  <a:srgbClr val="000066"/>
                </a:solidFill>
                <a:latin typeface="Arial" panose="020B0604020202020204" pitchFamily="34" charset="0"/>
                <a:ea typeface="宋体" panose="02010600030101010101" pitchFamily="2" charset="-122"/>
              </a:rPr>
              <a:t> </a:t>
            </a:r>
            <a:r>
              <a:rPr lang="en-US" altLang="zh-CN" sz="2400" b="0" dirty="0">
                <a:solidFill>
                  <a:srgbClr val="000066"/>
                </a:solidFill>
                <a:latin typeface="Arial" panose="020B0604020202020204" pitchFamily="34" charset="0"/>
                <a:ea typeface="宋体" panose="02010600030101010101" pitchFamily="2" charset="-122"/>
              </a:rPr>
              <a:t>1</a:t>
            </a:r>
          </a:p>
        </p:txBody>
      </p:sp>
      <p:sp>
        <p:nvSpPr>
          <p:cNvPr id="120839" name="Text Box 5"/>
          <p:cNvSpPr txBox="1">
            <a:spLocks noChangeArrowheads="1"/>
          </p:cNvSpPr>
          <p:nvPr/>
        </p:nvSpPr>
        <p:spPr bwMode="auto">
          <a:xfrm>
            <a:off x="7315200" y="387191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时间</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20840" name="Text Box 6"/>
          <p:cNvSpPr txBox="1">
            <a:spLocks noChangeArrowheads="1"/>
          </p:cNvSpPr>
          <p:nvPr/>
        </p:nvSpPr>
        <p:spPr bwMode="auto">
          <a:xfrm>
            <a:off x="3352800" y="15240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频率</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20841" name="Line 7"/>
          <p:cNvSpPr>
            <a:spLocks noChangeShapeType="1"/>
          </p:cNvSpPr>
          <p:nvPr/>
        </p:nvSpPr>
        <p:spPr bwMode="auto">
          <a:xfrm flipH="1">
            <a:off x="1905000" y="4100513"/>
            <a:ext cx="2362200" cy="11430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42" name="Line 8"/>
          <p:cNvSpPr>
            <a:spLocks noChangeShapeType="1"/>
          </p:cNvSpPr>
          <p:nvPr/>
        </p:nvSpPr>
        <p:spPr bwMode="auto">
          <a:xfrm>
            <a:off x="4267200" y="2347913"/>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3" name="Line 9"/>
          <p:cNvSpPr>
            <a:spLocks noChangeShapeType="1"/>
          </p:cNvSpPr>
          <p:nvPr/>
        </p:nvSpPr>
        <p:spPr bwMode="auto">
          <a:xfrm flipH="1">
            <a:off x="3810000" y="2347913"/>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4" name="Line 10"/>
          <p:cNvSpPr>
            <a:spLocks noChangeShapeType="1"/>
          </p:cNvSpPr>
          <p:nvPr/>
        </p:nvSpPr>
        <p:spPr bwMode="auto">
          <a:xfrm flipH="1">
            <a:off x="5943600" y="2347913"/>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5" name="Line 11"/>
          <p:cNvSpPr>
            <a:spLocks noChangeShapeType="1"/>
          </p:cNvSpPr>
          <p:nvPr/>
        </p:nvSpPr>
        <p:spPr bwMode="auto">
          <a:xfrm>
            <a:off x="5943600" y="2576513"/>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6" name="Line 12"/>
          <p:cNvSpPr>
            <a:spLocks noChangeShapeType="1"/>
          </p:cNvSpPr>
          <p:nvPr/>
        </p:nvSpPr>
        <p:spPr bwMode="auto">
          <a:xfrm>
            <a:off x="6400800" y="2347913"/>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7" name="Line 13"/>
          <p:cNvSpPr>
            <a:spLocks noChangeShapeType="1"/>
          </p:cNvSpPr>
          <p:nvPr/>
        </p:nvSpPr>
        <p:spPr bwMode="auto">
          <a:xfrm flipH="1">
            <a:off x="5943600" y="4100513"/>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8" name="Line 14"/>
          <p:cNvSpPr>
            <a:spLocks noChangeShapeType="1"/>
          </p:cNvSpPr>
          <p:nvPr/>
        </p:nvSpPr>
        <p:spPr bwMode="auto">
          <a:xfrm>
            <a:off x="3810000" y="2576513"/>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9" name="Text Box 15"/>
          <p:cNvSpPr txBox="1">
            <a:spLocks noChangeArrowheads="1"/>
          </p:cNvSpPr>
          <p:nvPr/>
        </p:nvSpPr>
        <p:spPr bwMode="auto">
          <a:xfrm rot="-5400000">
            <a:off x="4951413" y="3335338"/>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用户</a:t>
            </a:r>
            <a:r>
              <a:rPr lang="en-US" altLang="zh-CN" sz="2400" b="0" dirty="0" smtClean="0">
                <a:solidFill>
                  <a:srgbClr val="000066"/>
                </a:solidFill>
                <a:latin typeface="Arial" panose="020B0604020202020204" pitchFamily="34" charset="0"/>
                <a:ea typeface="宋体" panose="02010600030101010101" pitchFamily="2" charset="-122"/>
              </a:rPr>
              <a:t> </a:t>
            </a:r>
            <a:r>
              <a:rPr lang="en-US" altLang="zh-CN" sz="2400" b="0" dirty="0">
                <a:solidFill>
                  <a:srgbClr val="000066"/>
                </a:solidFill>
                <a:latin typeface="Arial" panose="020B0604020202020204" pitchFamily="34" charset="0"/>
                <a:ea typeface="宋体" panose="02010600030101010101" pitchFamily="2" charset="-122"/>
              </a:rPr>
              <a:t>2</a:t>
            </a:r>
          </a:p>
        </p:txBody>
      </p:sp>
      <p:sp>
        <p:nvSpPr>
          <p:cNvPr id="120850" name="Line 16"/>
          <p:cNvSpPr>
            <a:spLocks noChangeShapeType="1"/>
          </p:cNvSpPr>
          <p:nvPr/>
        </p:nvSpPr>
        <p:spPr bwMode="auto">
          <a:xfrm>
            <a:off x="3810000" y="2576513"/>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51" name="Line 17"/>
          <p:cNvSpPr>
            <a:spLocks noChangeShapeType="1"/>
          </p:cNvSpPr>
          <p:nvPr/>
        </p:nvSpPr>
        <p:spPr bwMode="auto">
          <a:xfrm flipH="1">
            <a:off x="3352800" y="2576513"/>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52" name="Line 18"/>
          <p:cNvSpPr>
            <a:spLocks noChangeShapeType="1"/>
          </p:cNvSpPr>
          <p:nvPr/>
        </p:nvSpPr>
        <p:spPr bwMode="auto">
          <a:xfrm flipH="1">
            <a:off x="5486400" y="2576513"/>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53" name="Line 19"/>
          <p:cNvSpPr>
            <a:spLocks noChangeShapeType="1"/>
          </p:cNvSpPr>
          <p:nvPr/>
        </p:nvSpPr>
        <p:spPr bwMode="auto">
          <a:xfrm>
            <a:off x="5486400" y="2805113"/>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54" name="Line 20"/>
          <p:cNvSpPr>
            <a:spLocks noChangeShapeType="1"/>
          </p:cNvSpPr>
          <p:nvPr/>
        </p:nvSpPr>
        <p:spPr bwMode="auto">
          <a:xfrm>
            <a:off x="5943600" y="2576513"/>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55" name="Line 21"/>
          <p:cNvSpPr>
            <a:spLocks noChangeShapeType="1"/>
          </p:cNvSpPr>
          <p:nvPr/>
        </p:nvSpPr>
        <p:spPr bwMode="auto">
          <a:xfrm flipH="1">
            <a:off x="5486400" y="4329113"/>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56" name="Line 22"/>
          <p:cNvSpPr>
            <a:spLocks noChangeShapeType="1"/>
          </p:cNvSpPr>
          <p:nvPr/>
        </p:nvSpPr>
        <p:spPr bwMode="auto">
          <a:xfrm>
            <a:off x="3352800" y="2805113"/>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57" name="Line 23"/>
          <p:cNvSpPr>
            <a:spLocks noChangeShapeType="1"/>
          </p:cNvSpPr>
          <p:nvPr/>
        </p:nvSpPr>
        <p:spPr bwMode="auto">
          <a:xfrm>
            <a:off x="4953000" y="4557713"/>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58" name="Line 24"/>
          <p:cNvSpPr>
            <a:spLocks noChangeShapeType="1"/>
          </p:cNvSpPr>
          <p:nvPr/>
        </p:nvSpPr>
        <p:spPr bwMode="auto">
          <a:xfrm>
            <a:off x="3352800" y="280511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59" name="Text Box 25"/>
          <p:cNvSpPr txBox="1">
            <a:spLocks noChangeArrowheads="1"/>
          </p:cNvSpPr>
          <p:nvPr/>
        </p:nvSpPr>
        <p:spPr bwMode="auto">
          <a:xfrm rot="-5400000">
            <a:off x="3886200" y="3792538"/>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用户</a:t>
            </a:r>
            <a:r>
              <a:rPr lang="en-US" altLang="zh-CN" sz="2400" b="0" dirty="0" smtClean="0">
                <a:solidFill>
                  <a:srgbClr val="000066"/>
                </a:solidFill>
                <a:latin typeface="Arial" panose="020B0604020202020204" pitchFamily="34" charset="0"/>
                <a:ea typeface="宋体" panose="02010600030101010101" pitchFamily="2" charset="-122"/>
              </a:rPr>
              <a:t> </a:t>
            </a:r>
            <a:r>
              <a:rPr lang="en-US" altLang="zh-CN" sz="2400" b="0" dirty="0">
                <a:solidFill>
                  <a:srgbClr val="000066"/>
                </a:solidFill>
                <a:latin typeface="Arial" panose="020B0604020202020204" pitchFamily="34" charset="0"/>
                <a:ea typeface="宋体" panose="02010600030101010101" pitchFamily="2" charset="-122"/>
              </a:rPr>
              <a:t>n</a:t>
            </a:r>
          </a:p>
        </p:txBody>
      </p:sp>
      <p:sp>
        <p:nvSpPr>
          <p:cNvPr id="120860" name="Line 26"/>
          <p:cNvSpPr>
            <a:spLocks noChangeShapeType="1"/>
          </p:cNvSpPr>
          <p:nvPr/>
        </p:nvSpPr>
        <p:spPr bwMode="auto">
          <a:xfrm>
            <a:off x="2819400" y="3033713"/>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1" name="Line 27"/>
          <p:cNvSpPr>
            <a:spLocks noChangeShapeType="1"/>
          </p:cNvSpPr>
          <p:nvPr/>
        </p:nvSpPr>
        <p:spPr bwMode="auto">
          <a:xfrm flipH="1">
            <a:off x="2362200" y="3033713"/>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2" name="Line 28"/>
          <p:cNvSpPr>
            <a:spLocks noChangeShapeType="1"/>
          </p:cNvSpPr>
          <p:nvPr/>
        </p:nvSpPr>
        <p:spPr bwMode="auto">
          <a:xfrm flipH="1">
            <a:off x="4495800" y="3033713"/>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3" name="Line 29"/>
          <p:cNvSpPr>
            <a:spLocks noChangeShapeType="1"/>
          </p:cNvSpPr>
          <p:nvPr/>
        </p:nvSpPr>
        <p:spPr bwMode="auto">
          <a:xfrm>
            <a:off x="4495800" y="3262313"/>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4" name="Line 30"/>
          <p:cNvSpPr>
            <a:spLocks noChangeShapeType="1"/>
          </p:cNvSpPr>
          <p:nvPr/>
        </p:nvSpPr>
        <p:spPr bwMode="auto">
          <a:xfrm>
            <a:off x="4953000" y="3033713"/>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5" name="Line 31"/>
          <p:cNvSpPr>
            <a:spLocks noChangeShapeType="1"/>
          </p:cNvSpPr>
          <p:nvPr/>
        </p:nvSpPr>
        <p:spPr bwMode="auto">
          <a:xfrm flipH="1">
            <a:off x="4495800" y="4786313"/>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6" name="Line 32"/>
          <p:cNvSpPr>
            <a:spLocks noChangeShapeType="1"/>
          </p:cNvSpPr>
          <p:nvPr/>
        </p:nvSpPr>
        <p:spPr bwMode="auto">
          <a:xfrm>
            <a:off x="2362200" y="3262313"/>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7" name="Line 33"/>
          <p:cNvSpPr>
            <a:spLocks noChangeShapeType="1"/>
          </p:cNvSpPr>
          <p:nvPr/>
        </p:nvSpPr>
        <p:spPr bwMode="auto">
          <a:xfrm>
            <a:off x="2362200" y="5014913"/>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8" name="Line 34"/>
          <p:cNvSpPr>
            <a:spLocks noChangeShapeType="1"/>
          </p:cNvSpPr>
          <p:nvPr/>
        </p:nvSpPr>
        <p:spPr bwMode="auto">
          <a:xfrm>
            <a:off x="2362200" y="3262313"/>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9" name="Text Box 35"/>
          <p:cNvSpPr txBox="1">
            <a:spLocks noChangeArrowheads="1"/>
          </p:cNvSpPr>
          <p:nvPr/>
        </p:nvSpPr>
        <p:spPr bwMode="auto">
          <a:xfrm>
            <a:off x="1219200" y="51816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码</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20870" name="Line 36"/>
          <p:cNvSpPr>
            <a:spLocks noChangeShapeType="1"/>
          </p:cNvSpPr>
          <p:nvPr/>
        </p:nvSpPr>
        <p:spPr bwMode="auto">
          <a:xfrm>
            <a:off x="3352800" y="2805113"/>
            <a:ext cx="0" cy="1752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0871" name="Line 37"/>
          <p:cNvSpPr>
            <a:spLocks noChangeShapeType="1"/>
          </p:cNvSpPr>
          <p:nvPr/>
        </p:nvSpPr>
        <p:spPr bwMode="auto">
          <a:xfrm>
            <a:off x="2819400" y="3033713"/>
            <a:ext cx="0" cy="1752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0872" name="Line 38"/>
          <p:cNvSpPr>
            <a:spLocks noChangeShapeType="1"/>
          </p:cNvSpPr>
          <p:nvPr/>
        </p:nvSpPr>
        <p:spPr bwMode="auto">
          <a:xfrm>
            <a:off x="3810000" y="2576513"/>
            <a:ext cx="0" cy="1752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0873" name="Line 39"/>
          <p:cNvSpPr>
            <a:spLocks noChangeShapeType="1"/>
          </p:cNvSpPr>
          <p:nvPr/>
        </p:nvSpPr>
        <p:spPr bwMode="auto">
          <a:xfrm>
            <a:off x="2819400" y="4786313"/>
            <a:ext cx="2133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0874" name="Line 40"/>
          <p:cNvSpPr>
            <a:spLocks noChangeShapeType="1"/>
          </p:cNvSpPr>
          <p:nvPr/>
        </p:nvSpPr>
        <p:spPr bwMode="auto">
          <a:xfrm>
            <a:off x="3352800" y="4557713"/>
            <a:ext cx="2133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0875" name="Line 41"/>
          <p:cNvSpPr>
            <a:spLocks noChangeShapeType="1"/>
          </p:cNvSpPr>
          <p:nvPr/>
        </p:nvSpPr>
        <p:spPr bwMode="auto">
          <a:xfrm>
            <a:off x="3810000" y="4329113"/>
            <a:ext cx="2133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0876" name="Line 42"/>
          <p:cNvSpPr>
            <a:spLocks noChangeShapeType="1"/>
          </p:cNvSpPr>
          <p:nvPr/>
        </p:nvSpPr>
        <p:spPr bwMode="auto">
          <a:xfrm>
            <a:off x="6400800" y="41005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77" name="Line 43"/>
          <p:cNvSpPr>
            <a:spLocks noChangeShapeType="1"/>
          </p:cNvSpPr>
          <p:nvPr/>
        </p:nvSpPr>
        <p:spPr bwMode="auto">
          <a:xfrm flipV="1">
            <a:off x="4267200" y="2043113"/>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78" name="Line 44"/>
          <p:cNvSpPr>
            <a:spLocks noChangeShapeType="1"/>
          </p:cNvSpPr>
          <p:nvPr/>
        </p:nvSpPr>
        <p:spPr bwMode="auto">
          <a:xfrm flipH="1">
            <a:off x="1905000" y="5014913"/>
            <a:ext cx="4572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79" name="Text Box 45"/>
          <p:cNvSpPr txBox="1">
            <a:spLocks noChangeArrowheads="1"/>
          </p:cNvSpPr>
          <p:nvPr/>
        </p:nvSpPr>
        <p:spPr bwMode="auto">
          <a:xfrm>
            <a:off x="5257800" y="3262313"/>
            <a:ext cx="22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20880" name="Text Box 46"/>
          <p:cNvSpPr txBox="1">
            <a:spLocks noChangeArrowheads="1"/>
          </p:cNvSpPr>
          <p:nvPr/>
        </p:nvSpPr>
        <p:spPr bwMode="auto">
          <a:xfrm>
            <a:off x="5105400" y="333851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20881" name="Text Box 47"/>
          <p:cNvSpPr txBox="1">
            <a:spLocks noChangeArrowheads="1"/>
          </p:cNvSpPr>
          <p:nvPr/>
        </p:nvSpPr>
        <p:spPr bwMode="auto">
          <a:xfrm>
            <a:off x="4953000" y="3414713"/>
            <a:ext cx="22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a:t>
            </a:r>
          </a:p>
        </p:txBody>
      </p:sp>
      <p:sp>
        <p:nvSpPr>
          <p:cNvPr id="120882" name="Rectangle 48"/>
          <p:cNvSpPr>
            <a:spLocks noGrp="1" noChangeArrowheads="1"/>
          </p:cNvSpPr>
          <p:nvPr>
            <p:ph type="title"/>
          </p:nvPr>
        </p:nvSpPr>
        <p:spPr>
          <a:xfrm>
            <a:off x="987425" y="134938"/>
            <a:ext cx="6669088" cy="627062"/>
          </a:xfrm>
        </p:spPr>
        <p:txBody>
          <a:bodyPr/>
          <a:lstStyle/>
          <a:p>
            <a:pPr eaLnBrk="1" hangingPunct="1"/>
            <a:r>
              <a:rPr lang="en-US" altLang="zh-CN" sz="2800" dirty="0" smtClean="0">
                <a:ea typeface="宋体" panose="02010600030101010101" pitchFamily="2" charset="-122"/>
              </a:rPr>
              <a:t>CDMA </a:t>
            </a:r>
            <a:r>
              <a:rPr lang="zh-CN" altLang="en-US" sz="2800" dirty="0" smtClean="0">
                <a:ea typeface="宋体" panose="02010600030101010101" pitchFamily="2" charset="-122"/>
              </a:rPr>
              <a:t>（码分多址）</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433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C4DDFA7-D92C-4900-B658-64C8E774DADC}" type="slidenum">
              <a:rPr lang="en-US" altLang="zh-CN" sz="1400" smtClean="0"/>
              <a:pPr>
                <a:spcBef>
                  <a:spcPct val="0"/>
                </a:spcBef>
                <a:buClrTx/>
                <a:buFontTx/>
                <a:buNone/>
              </a:pPr>
              <a:t>6</a:t>
            </a:fld>
            <a:endParaRPr lang="en-US" altLang="zh-CN" sz="1400" smtClean="0"/>
          </a:p>
        </p:txBody>
      </p:sp>
      <p:sp>
        <p:nvSpPr>
          <p:cNvPr id="14340" name="Rectangle 2"/>
          <p:cNvSpPr>
            <a:spLocks noGrp="1" noChangeArrowheads="1"/>
          </p:cNvSpPr>
          <p:nvPr>
            <p:ph type="title"/>
          </p:nvPr>
        </p:nvSpPr>
        <p:spPr>
          <a:xfrm>
            <a:off x="998538" y="230188"/>
            <a:ext cx="3975100" cy="530225"/>
          </a:xfrm>
        </p:spPr>
        <p:txBody>
          <a:bodyPr/>
          <a:lstStyle/>
          <a:p>
            <a:pPr eaLnBrk="1" hangingPunct="1"/>
            <a:r>
              <a:rPr lang="zh-CN" altLang="en-US" sz="3200" smtClean="0">
                <a:ea typeface="宋体" panose="02010600030101010101" pitchFamily="2" charset="-122"/>
              </a:rPr>
              <a:t>当前环境</a:t>
            </a:r>
            <a:endParaRPr lang="en-US" altLang="zh-CN" sz="3200" smtClean="0">
              <a:ea typeface="宋体" panose="02010600030101010101" pitchFamily="2" charset="-122"/>
            </a:endParaRPr>
          </a:p>
        </p:txBody>
      </p:sp>
      <p:sp>
        <p:nvSpPr>
          <p:cNvPr id="14341" name="Rectangle 3"/>
          <p:cNvSpPr>
            <a:spLocks noGrp="1" noChangeArrowheads="1"/>
          </p:cNvSpPr>
          <p:nvPr>
            <p:ph type="body" idx="1"/>
          </p:nvPr>
        </p:nvSpPr>
        <p:spPr/>
        <p:txBody>
          <a:bodyPr/>
          <a:lstStyle/>
          <a:p>
            <a:pPr eaLnBrk="1" hangingPunct="1"/>
            <a:r>
              <a:rPr lang="zh-CN" altLang="en-US" smtClean="0">
                <a:ea typeface="宋体" panose="02010600030101010101" pitchFamily="2" charset="-122"/>
              </a:rPr>
              <a:t>在大部分人口高度密集的地区的无线覆盖</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覆盖面不足，系统容量低，带宽低</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重叠过多，不兼容的无线系统成为系统间漫游的阻碍</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Dr. Xinbing Wang</a:t>
            </a:r>
          </a:p>
        </p:txBody>
      </p:sp>
      <p:sp>
        <p:nvSpPr>
          <p:cNvPr id="122883"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EFD210-4A5B-4E17-9F30-538D916ED7BE}"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2884" name="Rectangle 2"/>
          <p:cNvSpPr>
            <a:spLocks noChangeArrowheads="1"/>
          </p:cNvSpPr>
          <p:nvPr/>
        </p:nvSpPr>
        <p:spPr bwMode="auto">
          <a:xfrm>
            <a:off x="1449388" y="1293813"/>
            <a:ext cx="8207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信息比特</a:t>
            </a:r>
            <a:endParaRPr kumimoji="0" lang="en-US" altLang="zh-CN"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22885" name="Rectangle 3"/>
          <p:cNvSpPr>
            <a:spLocks noChangeArrowheads="1"/>
          </p:cNvSpPr>
          <p:nvPr/>
        </p:nvSpPr>
        <p:spPr bwMode="auto">
          <a:xfrm>
            <a:off x="1057275" y="1963738"/>
            <a:ext cx="1503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发送端的编码</a:t>
            </a:r>
            <a:endParaRPr kumimoji="0" lang="en-US" altLang="zh-CN"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22886" name="Rectangle 4"/>
          <p:cNvSpPr>
            <a:spLocks noChangeArrowheads="1"/>
          </p:cNvSpPr>
          <p:nvPr/>
        </p:nvSpPr>
        <p:spPr bwMode="auto">
          <a:xfrm>
            <a:off x="1231900" y="2894013"/>
            <a:ext cx="10255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发送的信号</a:t>
            </a:r>
            <a:endParaRPr kumimoji="0" lang="en-US" altLang="zh-CN"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22887" name="Line 5"/>
          <p:cNvSpPr>
            <a:spLocks noChangeShapeType="1"/>
          </p:cNvSpPr>
          <p:nvPr/>
        </p:nvSpPr>
        <p:spPr bwMode="auto">
          <a:xfrm>
            <a:off x="2820988" y="1385888"/>
            <a:ext cx="4851400" cy="1587"/>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88" name="Line 6"/>
          <p:cNvSpPr>
            <a:spLocks noChangeShapeType="1"/>
          </p:cNvSpPr>
          <p:nvPr/>
        </p:nvSpPr>
        <p:spPr bwMode="auto">
          <a:xfrm>
            <a:off x="2820988" y="2224088"/>
            <a:ext cx="4851400" cy="1587"/>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89" name="Line 7"/>
          <p:cNvSpPr>
            <a:spLocks noChangeShapeType="1"/>
          </p:cNvSpPr>
          <p:nvPr/>
        </p:nvSpPr>
        <p:spPr bwMode="auto">
          <a:xfrm>
            <a:off x="2809875" y="1081088"/>
            <a:ext cx="22860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0" name="Line 8"/>
          <p:cNvSpPr>
            <a:spLocks noChangeShapeType="1"/>
          </p:cNvSpPr>
          <p:nvPr/>
        </p:nvSpPr>
        <p:spPr bwMode="auto">
          <a:xfrm>
            <a:off x="5095875" y="1081088"/>
            <a:ext cx="0" cy="6096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1" name="Line 9"/>
          <p:cNvSpPr>
            <a:spLocks noChangeShapeType="1"/>
          </p:cNvSpPr>
          <p:nvPr/>
        </p:nvSpPr>
        <p:spPr bwMode="auto">
          <a:xfrm>
            <a:off x="5095875" y="1689100"/>
            <a:ext cx="2286000"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2" name="Line 10"/>
          <p:cNvSpPr>
            <a:spLocks noChangeShapeType="1"/>
          </p:cNvSpPr>
          <p:nvPr/>
        </p:nvSpPr>
        <p:spPr bwMode="auto">
          <a:xfrm flipV="1">
            <a:off x="7381875" y="1385888"/>
            <a:ext cx="0" cy="3048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3" name="Line 11"/>
          <p:cNvSpPr>
            <a:spLocks noChangeShapeType="1"/>
          </p:cNvSpPr>
          <p:nvPr/>
        </p:nvSpPr>
        <p:spPr bwMode="auto">
          <a:xfrm>
            <a:off x="28098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4" name="Line 12"/>
          <p:cNvSpPr>
            <a:spLocks noChangeShapeType="1"/>
          </p:cNvSpPr>
          <p:nvPr/>
        </p:nvSpPr>
        <p:spPr bwMode="auto">
          <a:xfrm flipH="1">
            <a:off x="3038475" y="1919288"/>
            <a:ext cx="0" cy="6096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5" name="Line 13"/>
          <p:cNvSpPr>
            <a:spLocks noChangeShapeType="1"/>
          </p:cNvSpPr>
          <p:nvPr/>
        </p:nvSpPr>
        <p:spPr bwMode="auto">
          <a:xfrm flipH="1" flipV="1">
            <a:off x="32670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6" name="Line 14"/>
          <p:cNvSpPr>
            <a:spLocks noChangeShapeType="1"/>
          </p:cNvSpPr>
          <p:nvPr/>
        </p:nvSpPr>
        <p:spPr bwMode="auto">
          <a:xfrm>
            <a:off x="5324475" y="1919288"/>
            <a:ext cx="0" cy="6096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7" name="Line 15"/>
          <p:cNvSpPr>
            <a:spLocks noChangeShapeType="1"/>
          </p:cNvSpPr>
          <p:nvPr/>
        </p:nvSpPr>
        <p:spPr bwMode="auto">
          <a:xfrm>
            <a:off x="30384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8" name="Line 16"/>
          <p:cNvSpPr>
            <a:spLocks noChangeShapeType="1"/>
          </p:cNvSpPr>
          <p:nvPr/>
        </p:nvSpPr>
        <p:spPr bwMode="auto">
          <a:xfrm>
            <a:off x="32670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899" name="Line 17"/>
          <p:cNvSpPr>
            <a:spLocks noChangeShapeType="1"/>
          </p:cNvSpPr>
          <p:nvPr/>
        </p:nvSpPr>
        <p:spPr bwMode="auto">
          <a:xfrm flipH="1" flipV="1">
            <a:off x="34956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0" name="Line 18"/>
          <p:cNvSpPr>
            <a:spLocks noChangeShapeType="1"/>
          </p:cNvSpPr>
          <p:nvPr/>
        </p:nvSpPr>
        <p:spPr bwMode="auto">
          <a:xfrm>
            <a:off x="34956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1" name="Line 19"/>
          <p:cNvSpPr>
            <a:spLocks noChangeShapeType="1"/>
          </p:cNvSpPr>
          <p:nvPr/>
        </p:nvSpPr>
        <p:spPr bwMode="auto">
          <a:xfrm>
            <a:off x="37242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2" name="Line 20"/>
          <p:cNvSpPr>
            <a:spLocks noChangeShapeType="1"/>
          </p:cNvSpPr>
          <p:nvPr/>
        </p:nvSpPr>
        <p:spPr bwMode="auto">
          <a:xfrm flipH="1" flipV="1">
            <a:off x="39528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3" name="Line 21"/>
          <p:cNvSpPr>
            <a:spLocks noChangeShapeType="1"/>
          </p:cNvSpPr>
          <p:nvPr/>
        </p:nvSpPr>
        <p:spPr bwMode="auto">
          <a:xfrm>
            <a:off x="39528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4" name="Line 22"/>
          <p:cNvSpPr>
            <a:spLocks noChangeShapeType="1"/>
          </p:cNvSpPr>
          <p:nvPr/>
        </p:nvSpPr>
        <p:spPr bwMode="auto">
          <a:xfrm>
            <a:off x="41814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5" name="Line 23"/>
          <p:cNvSpPr>
            <a:spLocks noChangeShapeType="1"/>
          </p:cNvSpPr>
          <p:nvPr/>
        </p:nvSpPr>
        <p:spPr bwMode="auto">
          <a:xfrm flipH="1" flipV="1">
            <a:off x="44100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6" name="Line 24"/>
          <p:cNvSpPr>
            <a:spLocks noChangeShapeType="1"/>
          </p:cNvSpPr>
          <p:nvPr/>
        </p:nvSpPr>
        <p:spPr bwMode="auto">
          <a:xfrm>
            <a:off x="44100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7" name="Line 25"/>
          <p:cNvSpPr>
            <a:spLocks noChangeShapeType="1"/>
          </p:cNvSpPr>
          <p:nvPr/>
        </p:nvSpPr>
        <p:spPr bwMode="auto">
          <a:xfrm flipH="1" flipV="1">
            <a:off x="46386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8" name="Line 26"/>
          <p:cNvSpPr>
            <a:spLocks noChangeShapeType="1"/>
          </p:cNvSpPr>
          <p:nvPr/>
        </p:nvSpPr>
        <p:spPr bwMode="auto">
          <a:xfrm>
            <a:off x="46386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09" name="Line 27"/>
          <p:cNvSpPr>
            <a:spLocks noChangeShapeType="1"/>
          </p:cNvSpPr>
          <p:nvPr/>
        </p:nvSpPr>
        <p:spPr bwMode="auto">
          <a:xfrm flipH="1" flipV="1">
            <a:off x="48672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0" name="Line 28"/>
          <p:cNvSpPr>
            <a:spLocks noChangeShapeType="1"/>
          </p:cNvSpPr>
          <p:nvPr/>
        </p:nvSpPr>
        <p:spPr bwMode="auto">
          <a:xfrm>
            <a:off x="48672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1" name="Line 29"/>
          <p:cNvSpPr>
            <a:spLocks noChangeShapeType="1"/>
          </p:cNvSpPr>
          <p:nvPr/>
        </p:nvSpPr>
        <p:spPr bwMode="auto">
          <a:xfrm flipH="1" flipV="1">
            <a:off x="50958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2" name="Line 30"/>
          <p:cNvSpPr>
            <a:spLocks noChangeShapeType="1"/>
          </p:cNvSpPr>
          <p:nvPr/>
        </p:nvSpPr>
        <p:spPr bwMode="auto">
          <a:xfrm>
            <a:off x="50958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3" name="Line 31"/>
          <p:cNvSpPr>
            <a:spLocks noChangeShapeType="1"/>
          </p:cNvSpPr>
          <p:nvPr/>
        </p:nvSpPr>
        <p:spPr bwMode="auto">
          <a:xfrm>
            <a:off x="53244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4" name="Line 32"/>
          <p:cNvSpPr>
            <a:spLocks noChangeShapeType="1"/>
          </p:cNvSpPr>
          <p:nvPr/>
        </p:nvSpPr>
        <p:spPr bwMode="auto">
          <a:xfrm flipH="1" flipV="1">
            <a:off x="55530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5" name="Line 33"/>
          <p:cNvSpPr>
            <a:spLocks noChangeShapeType="1"/>
          </p:cNvSpPr>
          <p:nvPr/>
        </p:nvSpPr>
        <p:spPr bwMode="auto">
          <a:xfrm>
            <a:off x="55530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6" name="Line 34"/>
          <p:cNvSpPr>
            <a:spLocks noChangeShapeType="1"/>
          </p:cNvSpPr>
          <p:nvPr/>
        </p:nvSpPr>
        <p:spPr bwMode="auto">
          <a:xfrm flipH="1" flipV="1">
            <a:off x="57816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7" name="Line 35"/>
          <p:cNvSpPr>
            <a:spLocks noChangeShapeType="1"/>
          </p:cNvSpPr>
          <p:nvPr/>
        </p:nvSpPr>
        <p:spPr bwMode="auto">
          <a:xfrm>
            <a:off x="57816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8" name="Line 36"/>
          <p:cNvSpPr>
            <a:spLocks noChangeShapeType="1"/>
          </p:cNvSpPr>
          <p:nvPr/>
        </p:nvSpPr>
        <p:spPr bwMode="auto">
          <a:xfrm>
            <a:off x="60102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19" name="Line 37"/>
          <p:cNvSpPr>
            <a:spLocks noChangeShapeType="1"/>
          </p:cNvSpPr>
          <p:nvPr/>
        </p:nvSpPr>
        <p:spPr bwMode="auto">
          <a:xfrm flipH="1" flipV="1">
            <a:off x="62388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0" name="Line 38"/>
          <p:cNvSpPr>
            <a:spLocks noChangeShapeType="1"/>
          </p:cNvSpPr>
          <p:nvPr/>
        </p:nvSpPr>
        <p:spPr bwMode="auto">
          <a:xfrm>
            <a:off x="62388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1" name="Line 39"/>
          <p:cNvSpPr>
            <a:spLocks noChangeShapeType="1"/>
          </p:cNvSpPr>
          <p:nvPr/>
        </p:nvSpPr>
        <p:spPr bwMode="auto">
          <a:xfrm>
            <a:off x="64674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2" name="Line 40"/>
          <p:cNvSpPr>
            <a:spLocks noChangeShapeType="1"/>
          </p:cNvSpPr>
          <p:nvPr/>
        </p:nvSpPr>
        <p:spPr bwMode="auto">
          <a:xfrm flipH="1" flipV="1">
            <a:off x="66960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3" name="Line 41"/>
          <p:cNvSpPr>
            <a:spLocks noChangeShapeType="1"/>
          </p:cNvSpPr>
          <p:nvPr/>
        </p:nvSpPr>
        <p:spPr bwMode="auto">
          <a:xfrm>
            <a:off x="66960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4" name="Line 42"/>
          <p:cNvSpPr>
            <a:spLocks noChangeShapeType="1"/>
          </p:cNvSpPr>
          <p:nvPr/>
        </p:nvSpPr>
        <p:spPr bwMode="auto">
          <a:xfrm flipH="1" flipV="1">
            <a:off x="69246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5" name="Line 43"/>
          <p:cNvSpPr>
            <a:spLocks noChangeShapeType="1"/>
          </p:cNvSpPr>
          <p:nvPr/>
        </p:nvSpPr>
        <p:spPr bwMode="auto">
          <a:xfrm>
            <a:off x="6924675" y="19192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6" name="Line 44"/>
          <p:cNvSpPr>
            <a:spLocks noChangeShapeType="1"/>
          </p:cNvSpPr>
          <p:nvPr/>
        </p:nvSpPr>
        <p:spPr bwMode="auto">
          <a:xfrm flipH="1" flipV="1">
            <a:off x="7153275" y="19192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7" name="Line 45"/>
          <p:cNvSpPr>
            <a:spLocks noChangeShapeType="1"/>
          </p:cNvSpPr>
          <p:nvPr/>
        </p:nvSpPr>
        <p:spPr bwMode="auto">
          <a:xfrm>
            <a:off x="7153275" y="25288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8" name="Line 46"/>
          <p:cNvSpPr>
            <a:spLocks noChangeShapeType="1"/>
          </p:cNvSpPr>
          <p:nvPr/>
        </p:nvSpPr>
        <p:spPr bwMode="auto">
          <a:xfrm flipH="1" flipV="1">
            <a:off x="7381875" y="1930400"/>
            <a:ext cx="0" cy="5984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29" name="Line 47"/>
          <p:cNvSpPr>
            <a:spLocks noChangeShapeType="1"/>
          </p:cNvSpPr>
          <p:nvPr/>
        </p:nvSpPr>
        <p:spPr bwMode="auto">
          <a:xfrm>
            <a:off x="2820988" y="3062288"/>
            <a:ext cx="4851400" cy="1587"/>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0" name="Line 48"/>
          <p:cNvSpPr>
            <a:spLocks noChangeShapeType="1"/>
          </p:cNvSpPr>
          <p:nvPr/>
        </p:nvSpPr>
        <p:spPr bwMode="auto">
          <a:xfrm>
            <a:off x="28098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1" name="Line 49"/>
          <p:cNvSpPr>
            <a:spLocks noChangeShapeType="1"/>
          </p:cNvSpPr>
          <p:nvPr/>
        </p:nvSpPr>
        <p:spPr bwMode="auto">
          <a:xfrm flipH="1">
            <a:off x="3038475" y="2757488"/>
            <a:ext cx="0" cy="6096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2" name="Line 50"/>
          <p:cNvSpPr>
            <a:spLocks noChangeShapeType="1"/>
          </p:cNvSpPr>
          <p:nvPr/>
        </p:nvSpPr>
        <p:spPr bwMode="auto">
          <a:xfrm flipH="1" flipV="1">
            <a:off x="32670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3" name="Line 51"/>
          <p:cNvSpPr>
            <a:spLocks noChangeShapeType="1"/>
          </p:cNvSpPr>
          <p:nvPr/>
        </p:nvSpPr>
        <p:spPr bwMode="auto">
          <a:xfrm>
            <a:off x="5324475" y="2757488"/>
            <a:ext cx="0" cy="6096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4" name="Line 52"/>
          <p:cNvSpPr>
            <a:spLocks noChangeShapeType="1"/>
          </p:cNvSpPr>
          <p:nvPr/>
        </p:nvSpPr>
        <p:spPr bwMode="auto">
          <a:xfrm>
            <a:off x="30384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5" name="Line 53"/>
          <p:cNvSpPr>
            <a:spLocks noChangeShapeType="1"/>
          </p:cNvSpPr>
          <p:nvPr/>
        </p:nvSpPr>
        <p:spPr bwMode="auto">
          <a:xfrm>
            <a:off x="32670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6" name="Line 54"/>
          <p:cNvSpPr>
            <a:spLocks noChangeShapeType="1"/>
          </p:cNvSpPr>
          <p:nvPr/>
        </p:nvSpPr>
        <p:spPr bwMode="auto">
          <a:xfrm flipH="1" flipV="1">
            <a:off x="34956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7" name="Line 55"/>
          <p:cNvSpPr>
            <a:spLocks noChangeShapeType="1"/>
          </p:cNvSpPr>
          <p:nvPr/>
        </p:nvSpPr>
        <p:spPr bwMode="auto">
          <a:xfrm>
            <a:off x="34956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8" name="Line 56"/>
          <p:cNvSpPr>
            <a:spLocks noChangeShapeType="1"/>
          </p:cNvSpPr>
          <p:nvPr/>
        </p:nvSpPr>
        <p:spPr bwMode="auto">
          <a:xfrm>
            <a:off x="37242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39" name="Line 57"/>
          <p:cNvSpPr>
            <a:spLocks noChangeShapeType="1"/>
          </p:cNvSpPr>
          <p:nvPr/>
        </p:nvSpPr>
        <p:spPr bwMode="auto">
          <a:xfrm flipH="1" flipV="1">
            <a:off x="39528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0" name="Line 58"/>
          <p:cNvSpPr>
            <a:spLocks noChangeShapeType="1"/>
          </p:cNvSpPr>
          <p:nvPr/>
        </p:nvSpPr>
        <p:spPr bwMode="auto">
          <a:xfrm>
            <a:off x="39528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1" name="Line 59"/>
          <p:cNvSpPr>
            <a:spLocks noChangeShapeType="1"/>
          </p:cNvSpPr>
          <p:nvPr/>
        </p:nvSpPr>
        <p:spPr bwMode="auto">
          <a:xfrm>
            <a:off x="41814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2" name="Line 60"/>
          <p:cNvSpPr>
            <a:spLocks noChangeShapeType="1"/>
          </p:cNvSpPr>
          <p:nvPr/>
        </p:nvSpPr>
        <p:spPr bwMode="auto">
          <a:xfrm flipH="1" flipV="1">
            <a:off x="44100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3" name="Line 61"/>
          <p:cNvSpPr>
            <a:spLocks noChangeShapeType="1"/>
          </p:cNvSpPr>
          <p:nvPr/>
        </p:nvSpPr>
        <p:spPr bwMode="auto">
          <a:xfrm>
            <a:off x="44100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4" name="Line 62"/>
          <p:cNvSpPr>
            <a:spLocks noChangeShapeType="1"/>
          </p:cNvSpPr>
          <p:nvPr/>
        </p:nvSpPr>
        <p:spPr bwMode="auto">
          <a:xfrm flipH="1" flipV="1">
            <a:off x="46386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5" name="Line 63"/>
          <p:cNvSpPr>
            <a:spLocks noChangeShapeType="1"/>
          </p:cNvSpPr>
          <p:nvPr/>
        </p:nvSpPr>
        <p:spPr bwMode="auto">
          <a:xfrm>
            <a:off x="46386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6" name="Line 64"/>
          <p:cNvSpPr>
            <a:spLocks noChangeShapeType="1"/>
          </p:cNvSpPr>
          <p:nvPr/>
        </p:nvSpPr>
        <p:spPr bwMode="auto">
          <a:xfrm flipH="1" flipV="1">
            <a:off x="48672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7" name="Line 65"/>
          <p:cNvSpPr>
            <a:spLocks noChangeShapeType="1"/>
          </p:cNvSpPr>
          <p:nvPr/>
        </p:nvSpPr>
        <p:spPr bwMode="auto">
          <a:xfrm>
            <a:off x="48672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8" name="Line 66"/>
          <p:cNvSpPr>
            <a:spLocks noChangeShapeType="1"/>
          </p:cNvSpPr>
          <p:nvPr/>
        </p:nvSpPr>
        <p:spPr bwMode="auto">
          <a:xfrm>
            <a:off x="50958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49" name="Line 67"/>
          <p:cNvSpPr>
            <a:spLocks noChangeShapeType="1"/>
          </p:cNvSpPr>
          <p:nvPr/>
        </p:nvSpPr>
        <p:spPr bwMode="auto">
          <a:xfrm>
            <a:off x="53244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0" name="Line 68"/>
          <p:cNvSpPr>
            <a:spLocks noChangeShapeType="1"/>
          </p:cNvSpPr>
          <p:nvPr/>
        </p:nvSpPr>
        <p:spPr bwMode="auto">
          <a:xfrm flipH="1" flipV="1">
            <a:off x="55530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1" name="Line 69"/>
          <p:cNvSpPr>
            <a:spLocks noChangeShapeType="1"/>
          </p:cNvSpPr>
          <p:nvPr/>
        </p:nvSpPr>
        <p:spPr bwMode="auto">
          <a:xfrm>
            <a:off x="55530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2" name="Line 70"/>
          <p:cNvSpPr>
            <a:spLocks noChangeShapeType="1"/>
          </p:cNvSpPr>
          <p:nvPr/>
        </p:nvSpPr>
        <p:spPr bwMode="auto">
          <a:xfrm flipH="1" flipV="1">
            <a:off x="57816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3" name="Line 71"/>
          <p:cNvSpPr>
            <a:spLocks noChangeShapeType="1"/>
          </p:cNvSpPr>
          <p:nvPr/>
        </p:nvSpPr>
        <p:spPr bwMode="auto">
          <a:xfrm>
            <a:off x="57816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4" name="Line 72"/>
          <p:cNvSpPr>
            <a:spLocks noChangeShapeType="1"/>
          </p:cNvSpPr>
          <p:nvPr/>
        </p:nvSpPr>
        <p:spPr bwMode="auto">
          <a:xfrm>
            <a:off x="60102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5" name="Line 73"/>
          <p:cNvSpPr>
            <a:spLocks noChangeShapeType="1"/>
          </p:cNvSpPr>
          <p:nvPr/>
        </p:nvSpPr>
        <p:spPr bwMode="auto">
          <a:xfrm flipH="1" flipV="1">
            <a:off x="62388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6" name="Line 74"/>
          <p:cNvSpPr>
            <a:spLocks noChangeShapeType="1"/>
          </p:cNvSpPr>
          <p:nvPr/>
        </p:nvSpPr>
        <p:spPr bwMode="auto">
          <a:xfrm>
            <a:off x="62388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7" name="Line 75"/>
          <p:cNvSpPr>
            <a:spLocks noChangeShapeType="1"/>
          </p:cNvSpPr>
          <p:nvPr/>
        </p:nvSpPr>
        <p:spPr bwMode="auto">
          <a:xfrm>
            <a:off x="64674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8" name="Line 76"/>
          <p:cNvSpPr>
            <a:spLocks noChangeShapeType="1"/>
          </p:cNvSpPr>
          <p:nvPr/>
        </p:nvSpPr>
        <p:spPr bwMode="auto">
          <a:xfrm flipH="1" flipV="1">
            <a:off x="66960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59" name="Line 77"/>
          <p:cNvSpPr>
            <a:spLocks noChangeShapeType="1"/>
          </p:cNvSpPr>
          <p:nvPr/>
        </p:nvSpPr>
        <p:spPr bwMode="auto">
          <a:xfrm>
            <a:off x="66960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60" name="Line 78"/>
          <p:cNvSpPr>
            <a:spLocks noChangeShapeType="1"/>
          </p:cNvSpPr>
          <p:nvPr/>
        </p:nvSpPr>
        <p:spPr bwMode="auto">
          <a:xfrm flipH="1" flipV="1">
            <a:off x="69246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61" name="Line 79"/>
          <p:cNvSpPr>
            <a:spLocks noChangeShapeType="1"/>
          </p:cNvSpPr>
          <p:nvPr/>
        </p:nvSpPr>
        <p:spPr bwMode="auto">
          <a:xfrm>
            <a:off x="6924675" y="33670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62" name="Line 80"/>
          <p:cNvSpPr>
            <a:spLocks noChangeShapeType="1"/>
          </p:cNvSpPr>
          <p:nvPr/>
        </p:nvSpPr>
        <p:spPr bwMode="auto">
          <a:xfrm flipH="1" flipV="1">
            <a:off x="7153275" y="2757488"/>
            <a:ext cx="0" cy="5984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63" name="Line 81"/>
          <p:cNvSpPr>
            <a:spLocks noChangeShapeType="1"/>
          </p:cNvSpPr>
          <p:nvPr/>
        </p:nvSpPr>
        <p:spPr bwMode="auto">
          <a:xfrm>
            <a:off x="7153275" y="2757488"/>
            <a:ext cx="22860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64" name="Line 82"/>
          <p:cNvSpPr>
            <a:spLocks noChangeShapeType="1"/>
          </p:cNvSpPr>
          <p:nvPr/>
        </p:nvSpPr>
        <p:spPr bwMode="auto">
          <a:xfrm flipH="1" flipV="1">
            <a:off x="7381875" y="2768600"/>
            <a:ext cx="0" cy="5984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65" name="Line 83"/>
          <p:cNvSpPr>
            <a:spLocks noChangeShapeType="1"/>
          </p:cNvSpPr>
          <p:nvPr/>
        </p:nvSpPr>
        <p:spPr bwMode="auto">
          <a:xfrm flipV="1">
            <a:off x="2809875" y="1843088"/>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66" name="Line 84"/>
          <p:cNvSpPr>
            <a:spLocks noChangeShapeType="1"/>
          </p:cNvSpPr>
          <p:nvPr/>
        </p:nvSpPr>
        <p:spPr bwMode="auto">
          <a:xfrm flipV="1">
            <a:off x="2809875" y="2681288"/>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grpSp>
        <p:nvGrpSpPr>
          <p:cNvPr id="122967" name="Group 85"/>
          <p:cNvGrpSpPr>
            <a:grpSpLocks/>
          </p:cNvGrpSpPr>
          <p:nvPr/>
        </p:nvGrpSpPr>
        <p:grpSpPr bwMode="auto">
          <a:xfrm>
            <a:off x="965200" y="3519488"/>
            <a:ext cx="6707188" cy="2438400"/>
            <a:chOff x="614" y="2574"/>
            <a:chExt cx="4225" cy="1536"/>
          </a:xfrm>
        </p:grpSpPr>
        <p:sp>
          <p:nvSpPr>
            <p:cNvPr id="122969" name="Rectangle 86"/>
            <p:cNvSpPr>
              <a:spLocks noChangeArrowheads="1"/>
            </p:cNvSpPr>
            <p:nvPr/>
          </p:nvSpPr>
          <p:spPr bwMode="auto">
            <a:xfrm>
              <a:off x="848" y="2763"/>
              <a:ext cx="64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接收的信号</a:t>
              </a:r>
              <a:endParaRPr kumimoji="0" lang="en-US" altLang="zh-CN"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22970" name="Rectangle 87"/>
            <p:cNvSpPr>
              <a:spLocks noChangeArrowheads="1"/>
            </p:cNvSpPr>
            <p:nvPr/>
          </p:nvSpPr>
          <p:spPr bwMode="auto">
            <a:xfrm>
              <a:off x="720" y="3203"/>
              <a:ext cx="86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接收端的编码</a:t>
              </a:r>
              <a:endParaRPr kumimoji="0" lang="en-US" altLang="zh-CN"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22971" name="Rectangle 88"/>
            <p:cNvSpPr>
              <a:spLocks noChangeArrowheads="1"/>
            </p:cNvSpPr>
            <p:nvPr/>
          </p:nvSpPr>
          <p:spPr bwMode="auto">
            <a:xfrm>
              <a:off x="614" y="3736"/>
              <a:ext cx="10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 </a:t>
              </a:r>
              <a:r>
                <a:rPr kumimoji="0" lang="zh-CN" altLang="en-US"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接收器的解码信号</a:t>
              </a:r>
              <a:endParaRPr kumimoji="0" lang="en-US" altLang="zh-CN" sz="1600" b="0"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22972" name="Line 89"/>
            <p:cNvSpPr>
              <a:spLocks noChangeShapeType="1"/>
            </p:cNvSpPr>
            <p:nvPr/>
          </p:nvSpPr>
          <p:spPr bwMode="auto">
            <a:xfrm>
              <a:off x="1783" y="3918"/>
              <a:ext cx="3056" cy="1"/>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73" name="Line 90"/>
            <p:cNvSpPr>
              <a:spLocks noChangeShapeType="1"/>
            </p:cNvSpPr>
            <p:nvPr/>
          </p:nvSpPr>
          <p:spPr bwMode="auto">
            <a:xfrm>
              <a:off x="1776" y="3726"/>
              <a:ext cx="144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74" name="Line 91"/>
            <p:cNvSpPr>
              <a:spLocks noChangeShapeType="1"/>
            </p:cNvSpPr>
            <p:nvPr/>
          </p:nvSpPr>
          <p:spPr bwMode="auto">
            <a:xfrm>
              <a:off x="3216" y="3726"/>
              <a:ext cx="0" cy="3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75" name="Line 92"/>
            <p:cNvSpPr>
              <a:spLocks noChangeShapeType="1"/>
            </p:cNvSpPr>
            <p:nvPr/>
          </p:nvSpPr>
          <p:spPr bwMode="auto">
            <a:xfrm>
              <a:off x="3216" y="4109"/>
              <a:ext cx="144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76" name="Line 93"/>
            <p:cNvSpPr>
              <a:spLocks noChangeShapeType="1"/>
            </p:cNvSpPr>
            <p:nvPr/>
          </p:nvSpPr>
          <p:spPr bwMode="auto">
            <a:xfrm flipV="1">
              <a:off x="4656" y="3927"/>
              <a:ext cx="1" cy="17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77" name="Line 94"/>
            <p:cNvSpPr>
              <a:spLocks noChangeShapeType="1"/>
            </p:cNvSpPr>
            <p:nvPr/>
          </p:nvSpPr>
          <p:spPr bwMode="auto">
            <a:xfrm>
              <a:off x="1783" y="3390"/>
              <a:ext cx="3056" cy="1"/>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78" name="Line 95"/>
            <p:cNvSpPr>
              <a:spLocks noChangeShapeType="1"/>
            </p:cNvSpPr>
            <p:nvPr/>
          </p:nvSpPr>
          <p:spPr bwMode="auto">
            <a:xfrm>
              <a:off x="1776"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79" name="Line 96"/>
            <p:cNvSpPr>
              <a:spLocks noChangeShapeType="1"/>
            </p:cNvSpPr>
            <p:nvPr/>
          </p:nvSpPr>
          <p:spPr bwMode="auto">
            <a:xfrm flipH="1">
              <a:off x="1920" y="3198"/>
              <a:ext cx="0" cy="3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0" name="Line 97"/>
            <p:cNvSpPr>
              <a:spLocks noChangeShapeType="1"/>
            </p:cNvSpPr>
            <p:nvPr/>
          </p:nvSpPr>
          <p:spPr bwMode="auto">
            <a:xfrm flipH="1" flipV="1">
              <a:off x="2064"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1" name="Line 98"/>
            <p:cNvSpPr>
              <a:spLocks noChangeShapeType="1"/>
            </p:cNvSpPr>
            <p:nvPr/>
          </p:nvSpPr>
          <p:spPr bwMode="auto">
            <a:xfrm>
              <a:off x="3360" y="3198"/>
              <a:ext cx="0" cy="3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2" name="Line 99"/>
            <p:cNvSpPr>
              <a:spLocks noChangeShapeType="1"/>
            </p:cNvSpPr>
            <p:nvPr/>
          </p:nvSpPr>
          <p:spPr bwMode="auto">
            <a:xfrm>
              <a:off x="1920"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3" name="Line 100"/>
            <p:cNvSpPr>
              <a:spLocks noChangeShapeType="1"/>
            </p:cNvSpPr>
            <p:nvPr/>
          </p:nvSpPr>
          <p:spPr bwMode="auto">
            <a:xfrm>
              <a:off x="2064"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4" name="Line 101"/>
            <p:cNvSpPr>
              <a:spLocks noChangeShapeType="1"/>
            </p:cNvSpPr>
            <p:nvPr/>
          </p:nvSpPr>
          <p:spPr bwMode="auto">
            <a:xfrm flipH="1" flipV="1">
              <a:off x="2208"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5" name="Line 102"/>
            <p:cNvSpPr>
              <a:spLocks noChangeShapeType="1"/>
            </p:cNvSpPr>
            <p:nvPr/>
          </p:nvSpPr>
          <p:spPr bwMode="auto">
            <a:xfrm>
              <a:off x="2208"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6" name="Line 103"/>
            <p:cNvSpPr>
              <a:spLocks noChangeShapeType="1"/>
            </p:cNvSpPr>
            <p:nvPr/>
          </p:nvSpPr>
          <p:spPr bwMode="auto">
            <a:xfrm>
              <a:off x="2352"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7" name="Line 104"/>
            <p:cNvSpPr>
              <a:spLocks noChangeShapeType="1"/>
            </p:cNvSpPr>
            <p:nvPr/>
          </p:nvSpPr>
          <p:spPr bwMode="auto">
            <a:xfrm flipH="1" flipV="1">
              <a:off x="2496"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8" name="Line 105"/>
            <p:cNvSpPr>
              <a:spLocks noChangeShapeType="1"/>
            </p:cNvSpPr>
            <p:nvPr/>
          </p:nvSpPr>
          <p:spPr bwMode="auto">
            <a:xfrm>
              <a:off x="2496"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89" name="Line 106"/>
            <p:cNvSpPr>
              <a:spLocks noChangeShapeType="1"/>
            </p:cNvSpPr>
            <p:nvPr/>
          </p:nvSpPr>
          <p:spPr bwMode="auto">
            <a:xfrm>
              <a:off x="2640"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0" name="Line 107"/>
            <p:cNvSpPr>
              <a:spLocks noChangeShapeType="1"/>
            </p:cNvSpPr>
            <p:nvPr/>
          </p:nvSpPr>
          <p:spPr bwMode="auto">
            <a:xfrm flipH="1" flipV="1">
              <a:off x="2784"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1" name="Line 108"/>
            <p:cNvSpPr>
              <a:spLocks noChangeShapeType="1"/>
            </p:cNvSpPr>
            <p:nvPr/>
          </p:nvSpPr>
          <p:spPr bwMode="auto">
            <a:xfrm>
              <a:off x="2784"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2" name="Line 109"/>
            <p:cNvSpPr>
              <a:spLocks noChangeShapeType="1"/>
            </p:cNvSpPr>
            <p:nvPr/>
          </p:nvSpPr>
          <p:spPr bwMode="auto">
            <a:xfrm flipH="1" flipV="1">
              <a:off x="2928"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3" name="Line 110"/>
            <p:cNvSpPr>
              <a:spLocks noChangeShapeType="1"/>
            </p:cNvSpPr>
            <p:nvPr/>
          </p:nvSpPr>
          <p:spPr bwMode="auto">
            <a:xfrm>
              <a:off x="2928"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4" name="Line 111"/>
            <p:cNvSpPr>
              <a:spLocks noChangeShapeType="1"/>
            </p:cNvSpPr>
            <p:nvPr/>
          </p:nvSpPr>
          <p:spPr bwMode="auto">
            <a:xfrm flipH="1" flipV="1">
              <a:off x="3072"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5" name="Line 112"/>
            <p:cNvSpPr>
              <a:spLocks noChangeShapeType="1"/>
            </p:cNvSpPr>
            <p:nvPr/>
          </p:nvSpPr>
          <p:spPr bwMode="auto">
            <a:xfrm>
              <a:off x="3072"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6" name="Line 113"/>
            <p:cNvSpPr>
              <a:spLocks noChangeShapeType="1"/>
            </p:cNvSpPr>
            <p:nvPr/>
          </p:nvSpPr>
          <p:spPr bwMode="auto">
            <a:xfrm flipH="1" flipV="1">
              <a:off x="3216"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7" name="Line 114"/>
            <p:cNvSpPr>
              <a:spLocks noChangeShapeType="1"/>
            </p:cNvSpPr>
            <p:nvPr/>
          </p:nvSpPr>
          <p:spPr bwMode="auto">
            <a:xfrm>
              <a:off x="3216"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8" name="Line 115"/>
            <p:cNvSpPr>
              <a:spLocks noChangeShapeType="1"/>
            </p:cNvSpPr>
            <p:nvPr/>
          </p:nvSpPr>
          <p:spPr bwMode="auto">
            <a:xfrm>
              <a:off x="3360"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2999" name="Line 116"/>
            <p:cNvSpPr>
              <a:spLocks noChangeShapeType="1"/>
            </p:cNvSpPr>
            <p:nvPr/>
          </p:nvSpPr>
          <p:spPr bwMode="auto">
            <a:xfrm flipH="1" flipV="1">
              <a:off x="3504"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0" name="Line 117"/>
            <p:cNvSpPr>
              <a:spLocks noChangeShapeType="1"/>
            </p:cNvSpPr>
            <p:nvPr/>
          </p:nvSpPr>
          <p:spPr bwMode="auto">
            <a:xfrm>
              <a:off x="3504"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1" name="Line 118"/>
            <p:cNvSpPr>
              <a:spLocks noChangeShapeType="1"/>
            </p:cNvSpPr>
            <p:nvPr/>
          </p:nvSpPr>
          <p:spPr bwMode="auto">
            <a:xfrm flipH="1" flipV="1">
              <a:off x="3648"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2" name="Line 119"/>
            <p:cNvSpPr>
              <a:spLocks noChangeShapeType="1"/>
            </p:cNvSpPr>
            <p:nvPr/>
          </p:nvSpPr>
          <p:spPr bwMode="auto">
            <a:xfrm>
              <a:off x="3648"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3" name="Line 120"/>
            <p:cNvSpPr>
              <a:spLocks noChangeShapeType="1"/>
            </p:cNvSpPr>
            <p:nvPr/>
          </p:nvSpPr>
          <p:spPr bwMode="auto">
            <a:xfrm>
              <a:off x="3792"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4" name="Line 121"/>
            <p:cNvSpPr>
              <a:spLocks noChangeShapeType="1"/>
            </p:cNvSpPr>
            <p:nvPr/>
          </p:nvSpPr>
          <p:spPr bwMode="auto">
            <a:xfrm flipH="1" flipV="1">
              <a:off x="3936"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5" name="Line 122"/>
            <p:cNvSpPr>
              <a:spLocks noChangeShapeType="1"/>
            </p:cNvSpPr>
            <p:nvPr/>
          </p:nvSpPr>
          <p:spPr bwMode="auto">
            <a:xfrm>
              <a:off x="3936"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6" name="Line 123"/>
            <p:cNvSpPr>
              <a:spLocks noChangeShapeType="1"/>
            </p:cNvSpPr>
            <p:nvPr/>
          </p:nvSpPr>
          <p:spPr bwMode="auto">
            <a:xfrm>
              <a:off x="4080"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7" name="Line 124"/>
            <p:cNvSpPr>
              <a:spLocks noChangeShapeType="1"/>
            </p:cNvSpPr>
            <p:nvPr/>
          </p:nvSpPr>
          <p:spPr bwMode="auto">
            <a:xfrm flipH="1" flipV="1">
              <a:off x="4224"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8" name="Line 125"/>
            <p:cNvSpPr>
              <a:spLocks noChangeShapeType="1"/>
            </p:cNvSpPr>
            <p:nvPr/>
          </p:nvSpPr>
          <p:spPr bwMode="auto">
            <a:xfrm>
              <a:off x="4224"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09" name="Line 126"/>
            <p:cNvSpPr>
              <a:spLocks noChangeShapeType="1"/>
            </p:cNvSpPr>
            <p:nvPr/>
          </p:nvSpPr>
          <p:spPr bwMode="auto">
            <a:xfrm flipH="1" flipV="1">
              <a:off x="4368"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0" name="Line 127"/>
            <p:cNvSpPr>
              <a:spLocks noChangeShapeType="1"/>
            </p:cNvSpPr>
            <p:nvPr/>
          </p:nvSpPr>
          <p:spPr bwMode="auto">
            <a:xfrm>
              <a:off x="4368" y="3198"/>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1" name="Line 128"/>
            <p:cNvSpPr>
              <a:spLocks noChangeShapeType="1"/>
            </p:cNvSpPr>
            <p:nvPr/>
          </p:nvSpPr>
          <p:spPr bwMode="auto">
            <a:xfrm flipH="1" flipV="1">
              <a:off x="4512" y="3198"/>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2" name="Line 129"/>
            <p:cNvSpPr>
              <a:spLocks noChangeShapeType="1"/>
            </p:cNvSpPr>
            <p:nvPr/>
          </p:nvSpPr>
          <p:spPr bwMode="auto">
            <a:xfrm>
              <a:off x="4512" y="358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3" name="Line 130"/>
            <p:cNvSpPr>
              <a:spLocks noChangeShapeType="1"/>
            </p:cNvSpPr>
            <p:nvPr/>
          </p:nvSpPr>
          <p:spPr bwMode="auto">
            <a:xfrm flipH="1" flipV="1">
              <a:off x="4656" y="3205"/>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4" name="Line 131"/>
            <p:cNvSpPr>
              <a:spLocks noChangeShapeType="1"/>
            </p:cNvSpPr>
            <p:nvPr/>
          </p:nvSpPr>
          <p:spPr bwMode="auto">
            <a:xfrm>
              <a:off x="1783" y="2814"/>
              <a:ext cx="3056" cy="1"/>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5" name="Line 132"/>
            <p:cNvSpPr>
              <a:spLocks noChangeShapeType="1"/>
            </p:cNvSpPr>
            <p:nvPr/>
          </p:nvSpPr>
          <p:spPr bwMode="auto">
            <a:xfrm flipV="1">
              <a:off x="1776" y="2574"/>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6" name="Line 133"/>
            <p:cNvSpPr>
              <a:spLocks noChangeShapeType="1"/>
            </p:cNvSpPr>
            <p:nvPr/>
          </p:nvSpPr>
          <p:spPr bwMode="auto">
            <a:xfrm flipV="1">
              <a:off x="1776" y="3102"/>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7" name="Line 134"/>
            <p:cNvSpPr>
              <a:spLocks noChangeShapeType="1"/>
            </p:cNvSpPr>
            <p:nvPr/>
          </p:nvSpPr>
          <p:spPr bwMode="auto">
            <a:xfrm flipV="1">
              <a:off x="1776" y="3630"/>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8" name="Line 135"/>
            <p:cNvSpPr>
              <a:spLocks noChangeShapeType="1"/>
            </p:cNvSpPr>
            <p:nvPr/>
          </p:nvSpPr>
          <p:spPr bwMode="auto">
            <a:xfrm>
              <a:off x="1776"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19" name="Line 136"/>
            <p:cNvSpPr>
              <a:spLocks noChangeShapeType="1"/>
            </p:cNvSpPr>
            <p:nvPr/>
          </p:nvSpPr>
          <p:spPr bwMode="auto">
            <a:xfrm flipH="1">
              <a:off x="1920" y="2622"/>
              <a:ext cx="0" cy="3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0" name="Line 137"/>
            <p:cNvSpPr>
              <a:spLocks noChangeShapeType="1"/>
            </p:cNvSpPr>
            <p:nvPr/>
          </p:nvSpPr>
          <p:spPr bwMode="auto">
            <a:xfrm flipH="1" flipV="1">
              <a:off x="2064"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1" name="Line 138"/>
            <p:cNvSpPr>
              <a:spLocks noChangeShapeType="1"/>
            </p:cNvSpPr>
            <p:nvPr/>
          </p:nvSpPr>
          <p:spPr bwMode="auto">
            <a:xfrm>
              <a:off x="3360" y="2622"/>
              <a:ext cx="0" cy="3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2" name="Line 139"/>
            <p:cNvSpPr>
              <a:spLocks noChangeShapeType="1"/>
            </p:cNvSpPr>
            <p:nvPr/>
          </p:nvSpPr>
          <p:spPr bwMode="auto">
            <a:xfrm>
              <a:off x="1920"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3" name="Line 140"/>
            <p:cNvSpPr>
              <a:spLocks noChangeShapeType="1"/>
            </p:cNvSpPr>
            <p:nvPr/>
          </p:nvSpPr>
          <p:spPr bwMode="auto">
            <a:xfrm>
              <a:off x="2064"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4" name="Line 141"/>
            <p:cNvSpPr>
              <a:spLocks noChangeShapeType="1"/>
            </p:cNvSpPr>
            <p:nvPr/>
          </p:nvSpPr>
          <p:spPr bwMode="auto">
            <a:xfrm flipH="1" flipV="1">
              <a:off x="2208"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5" name="Line 142"/>
            <p:cNvSpPr>
              <a:spLocks noChangeShapeType="1"/>
            </p:cNvSpPr>
            <p:nvPr/>
          </p:nvSpPr>
          <p:spPr bwMode="auto">
            <a:xfrm>
              <a:off x="2208"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6" name="Line 143"/>
            <p:cNvSpPr>
              <a:spLocks noChangeShapeType="1"/>
            </p:cNvSpPr>
            <p:nvPr/>
          </p:nvSpPr>
          <p:spPr bwMode="auto">
            <a:xfrm>
              <a:off x="2352"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7" name="Line 144"/>
            <p:cNvSpPr>
              <a:spLocks noChangeShapeType="1"/>
            </p:cNvSpPr>
            <p:nvPr/>
          </p:nvSpPr>
          <p:spPr bwMode="auto">
            <a:xfrm flipH="1" flipV="1">
              <a:off x="2496"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8" name="Line 145"/>
            <p:cNvSpPr>
              <a:spLocks noChangeShapeType="1"/>
            </p:cNvSpPr>
            <p:nvPr/>
          </p:nvSpPr>
          <p:spPr bwMode="auto">
            <a:xfrm>
              <a:off x="2496"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29" name="Line 146"/>
            <p:cNvSpPr>
              <a:spLocks noChangeShapeType="1"/>
            </p:cNvSpPr>
            <p:nvPr/>
          </p:nvSpPr>
          <p:spPr bwMode="auto">
            <a:xfrm>
              <a:off x="2640"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0" name="Line 147"/>
            <p:cNvSpPr>
              <a:spLocks noChangeShapeType="1"/>
            </p:cNvSpPr>
            <p:nvPr/>
          </p:nvSpPr>
          <p:spPr bwMode="auto">
            <a:xfrm flipH="1" flipV="1">
              <a:off x="2784"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1" name="Line 148"/>
            <p:cNvSpPr>
              <a:spLocks noChangeShapeType="1"/>
            </p:cNvSpPr>
            <p:nvPr/>
          </p:nvSpPr>
          <p:spPr bwMode="auto">
            <a:xfrm>
              <a:off x="2784"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2" name="Line 149"/>
            <p:cNvSpPr>
              <a:spLocks noChangeShapeType="1"/>
            </p:cNvSpPr>
            <p:nvPr/>
          </p:nvSpPr>
          <p:spPr bwMode="auto">
            <a:xfrm flipH="1" flipV="1">
              <a:off x="2928"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3" name="Line 150"/>
            <p:cNvSpPr>
              <a:spLocks noChangeShapeType="1"/>
            </p:cNvSpPr>
            <p:nvPr/>
          </p:nvSpPr>
          <p:spPr bwMode="auto">
            <a:xfrm>
              <a:off x="2928"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4" name="Line 151"/>
            <p:cNvSpPr>
              <a:spLocks noChangeShapeType="1"/>
            </p:cNvSpPr>
            <p:nvPr/>
          </p:nvSpPr>
          <p:spPr bwMode="auto">
            <a:xfrm flipH="1" flipV="1">
              <a:off x="3072"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5" name="Line 152"/>
            <p:cNvSpPr>
              <a:spLocks noChangeShapeType="1"/>
            </p:cNvSpPr>
            <p:nvPr/>
          </p:nvSpPr>
          <p:spPr bwMode="auto">
            <a:xfrm>
              <a:off x="3072"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6" name="Line 153"/>
            <p:cNvSpPr>
              <a:spLocks noChangeShapeType="1"/>
            </p:cNvSpPr>
            <p:nvPr/>
          </p:nvSpPr>
          <p:spPr bwMode="auto">
            <a:xfrm>
              <a:off x="3216"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7" name="Line 154"/>
            <p:cNvSpPr>
              <a:spLocks noChangeShapeType="1"/>
            </p:cNvSpPr>
            <p:nvPr/>
          </p:nvSpPr>
          <p:spPr bwMode="auto">
            <a:xfrm>
              <a:off x="3360"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8" name="Line 155"/>
            <p:cNvSpPr>
              <a:spLocks noChangeShapeType="1"/>
            </p:cNvSpPr>
            <p:nvPr/>
          </p:nvSpPr>
          <p:spPr bwMode="auto">
            <a:xfrm flipH="1" flipV="1">
              <a:off x="3504"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39" name="Line 156"/>
            <p:cNvSpPr>
              <a:spLocks noChangeShapeType="1"/>
            </p:cNvSpPr>
            <p:nvPr/>
          </p:nvSpPr>
          <p:spPr bwMode="auto">
            <a:xfrm>
              <a:off x="3504"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0" name="Line 157"/>
            <p:cNvSpPr>
              <a:spLocks noChangeShapeType="1"/>
            </p:cNvSpPr>
            <p:nvPr/>
          </p:nvSpPr>
          <p:spPr bwMode="auto">
            <a:xfrm flipH="1" flipV="1">
              <a:off x="3648"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1" name="Line 158"/>
            <p:cNvSpPr>
              <a:spLocks noChangeShapeType="1"/>
            </p:cNvSpPr>
            <p:nvPr/>
          </p:nvSpPr>
          <p:spPr bwMode="auto">
            <a:xfrm>
              <a:off x="3648"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2" name="Line 159"/>
            <p:cNvSpPr>
              <a:spLocks noChangeShapeType="1"/>
            </p:cNvSpPr>
            <p:nvPr/>
          </p:nvSpPr>
          <p:spPr bwMode="auto">
            <a:xfrm>
              <a:off x="3792"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3" name="Line 160"/>
            <p:cNvSpPr>
              <a:spLocks noChangeShapeType="1"/>
            </p:cNvSpPr>
            <p:nvPr/>
          </p:nvSpPr>
          <p:spPr bwMode="auto">
            <a:xfrm flipH="1" flipV="1">
              <a:off x="3936"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4" name="Line 161"/>
            <p:cNvSpPr>
              <a:spLocks noChangeShapeType="1"/>
            </p:cNvSpPr>
            <p:nvPr/>
          </p:nvSpPr>
          <p:spPr bwMode="auto">
            <a:xfrm>
              <a:off x="3936"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5" name="Line 162"/>
            <p:cNvSpPr>
              <a:spLocks noChangeShapeType="1"/>
            </p:cNvSpPr>
            <p:nvPr/>
          </p:nvSpPr>
          <p:spPr bwMode="auto">
            <a:xfrm>
              <a:off x="4080"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6" name="Line 163"/>
            <p:cNvSpPr>
              <a:spLocks noChangeShapeType="1"/>
            </p:cNvSpPr>
            <p:nvPr/>
          </p:nvSpPr>
          <p:spPr bwMode="auto">
            <a:xfrm flipH="1" flipV="1">
              <a:off x="4224"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7" name="Line 164"/>
            <p:cNvSpPr>
              <a:spLocks noChangeShapeType="1"/>
            </p:cNvSpPr>
            <p:nvPr/>
          </p:nvSpPr>
          <p:spPr bwMode="auto">
            <a:xfrm>
              <a:off x="4224"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8" name="Line 165"/>
            <p:cNvSpPr>
              <a:spLocks noChangeShapeType="1"/>
            </p:cNvSpPr>
            <p:nvPr/>
          </p:nvSpPr>
          <p:spPr bwMode="auto">
            <a:xfrm flipH="1" flipV="1">
              <a:off x="4368"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49" name="Line 166"/>
            <p:cNvSpPr>
              <a:spLocks noChangeShapeType="1"/>
            </p:cNvSpPr>
            <p:nvPr/>
          </p:nvSpPr>
          <p:spPr bwMode="auto">
            <a:xfrm>
              <a:off x="4368" y="3006"/>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50" name="Line 167"/>
            <p:cNvSpPr>
              <a:spLocks noChangeShapeType="1"/>
            </p:cNvSpPr>
            <p:nvPr/>
          </p:nvSpPr>
          <p:spPr bwMode="auto">
            <a:xfrm flipH="1" flipV="1">
              <a:off x="4512" y="2622"/>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51" name="Line 168"/>
            <p:cNvSpPr>
              <a:spLocks noChangeShapeType="1"/>
            </p:cNvSpPr>
            <p:nvPr/>
          </p:nvSpPr>
          <p:spPr bwMode="auto">
            <a:xfrm>
              <a:off x="4512" y="2622"/>
              <a:ext cx="144"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23052" name="Line 169"/>
            <p:cNvSpPr>
              <a:spLocks noChangeShapeType="1"/>
            </p:cNvSpPr>
            <p:nvPr/>
          </p:nvSpPr>
          <p:spPr bwMode="auto">
            <a:xfrm flipH="1" flipV="1">
              <a:off x="4656" y="2629"/>
              <a:ext cx="0" cy="3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grpSp>
      <p:sp>
        <p:nvSpPr>
          <p:cNvPr id="122968" name="Rectangle 170"/>
          <p:cNvSpPr>
            <a:spLocks noGrp="1" noChangeArrowheads="1"/>
          </p:cNvSpPr>
          <p:nvPr>
            <p:ph type="title"/>
          </p:nvPr>
        </p:nvSpPr>
        <p:spPr>
          <a:xfrm>
            <a:off x="941388" y="177800"/>
            <a:ext cx="8021637" cy="576263"/>
          </a:xfrm>
        </p:spPr>
        <p:txBody>
          <a:bodyPr/>
          <a:lstStyle/>
          <a:p>
            <a:pPr eaLnBrk="1" hangingPunct="1"/>
            <a:r>
              <a:rPr lang="en-US" altLang="zh-CN" sz="2800" smtClean="0">
                <a:ea typeface="宋体" panose="02010600030101010101" pitchFamily="2" charset="-122"/>
              </a:rPr>
              <a:t>CDMA</a:t>
            </a:r>
            <a:r>
              <a:rPr lang="zh-CN" altLang="en-US" sz="2800" smtClean="0">
                <a:ea typeface="宋体" panose="02010600030101010101" pitchFamily="2" charset="-122"/>
              </a:rPr>
              <a:t>系统中发送和接收的信号</a:t>
            </a:r>
            <a:endParaRPr lang="en-US" altLang="zh-CN" smtClean="0">
              <a:ea typeface="宋体" panose="02010600030101010101" pitchFamily="2" charset="-122"/>
            </a:endParaRPr>
          </a:p>
        </p:txBody>
      </p:sp>
    </p:spTree>
    <p:extLst>
      <p:ext uri="{BB962C8B-B14F-4D97-AF65-F5344CB8AC3E}">
        <p14:creationId xmlns:p14="http://schemas.microsoft.com/office/powerpoint/2010/main" val="17915796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24931"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E3E67E56-34A4-463A-8824-E87489D36A34}" type="slidenum">
              <a:rPr lang="en-US" altLang="zh-CN" sz="1400" smtClean="0"/>
              <a:pPr>
                <a:spcBef>
                  <a:spcPct val="0"/>
                </a:spcBef>
                <a:buClrTx/>
                <a:buFontTx/>
                <a:buNone/>
              </a:pPr>
              <a:t>61</a:t>
            </a:fld>
            <a:endParaRPr lang="en-US" altLang="zh-CN" sz="1400" smtClean="0"/>
          </a:p>
        </p:txBody>
      </p:sp>
      <p:sp>
        <p:nvSpPr>
          <p:cNvPr id="124932" name="Line 2"/>
          <p:cNvSpPr>
            <a:spLocks noChangeShapeType="1"/>
          </p:cNvSpPr>
          <p:nvPr/>
        </p:nvSpPr>
        <p:spPr bwMode="auto">
          <a:xfrm>
            <a:off x="1352550" y="6080125"/>
            <a:ext cx="647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33" name="Line 3"/>
          <p:cNvSpPr>
            <a:spLocks noChangeShapeType="1"/>
          </p:cNvSpPr>
          <p:nvPr/>
        </p:nvSpPr>
        <p:spPr bwMode="auto">
          <a:xfrm flipV="1">
            <a:off x="1352550" y="1508125"/>
            <a:ext cx="0" cy="457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34" name="Text Box 4"/>
          <p:cNvSpPr txBox="1">
            <a:spLocks noChangeArrowheads="1"/>
          </p:cNvSpPr>
          <p:nvPr/>
        </p:nvSpPr>
        <p:spPr bwMode="auto">
          <a:xfrm>
            <a:off x="514350" y="1141413"/>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频率</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24935" name="Line 5"/>
          <p:cNvSpPr>
            <a:spLocks noChangeShapeType="1"/>
          </p:cNvSpPr>
          <p:nvPr/>
        </p:nvSpPr>
        <p:spPr bwMode="auto">
          <a:xfrm>
            <a:off x="1352550" y="56229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36" name="Line 6"/>
          <p:cNvSpPr>
            <a:spLocks noChangeShapeType="1"/>
          </p:cNvSpPr>
          <p:nvPr/>
        </p:nvSpPr>
        <p:spPr bwMode="auto">
          <a:xfrm>
            <a:off x="1352550" y="53181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37" name="Rectangle 7"/>
          <p:cNvSpPr>
            <a:spLocks noChangeArrowheads="1"/>
          </p:cNvSpPr>
          <p:nvPr/>
        </p:nvSpPr>
        <p:spPr bwMode="auto">
          <a:xfrm>
            <a:off x="1352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38" name="Rectangle 8"/>
          <p:cNvSpPr>
            <a:spLocks noChangeArrowheads="1"/>
          </p:cNvSpPr>
          <p:nvPr/>
        </p:nvSpPr>
        <p:spPr bwMode="auto">
          <a:xfrm>
            <a:off x="1733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39" name="Rectangle 9"/>
          <p:cNvSpPr>
            <a:spLocks noChangeArrowheads="1"/>
          </p:cNvSpPr>
          <p:nvPr/>
        </p:nvSpPr>
        <p:spPr bwMode="auto">
          <a:xfrm>
            <a:off x="2114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0" name="Rectangle 10"/>
          <p:cNvSpPr>
            <a:spLocks noChangeArrowheads="1"/>
          </p:cNvSpPr>
          <p:nvPr/>
        </p:nvSpPr>
        <p:spPr bwMode="auto">
          <a:xfrm>
            <a:off x="2495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1" name="Rectangle 11"/>
          <p:cNvSpPr>
            <a:spLocks noChangeArrowheads="1"/>
          </p:cNvSpPr>
          <p:nvPr/>
        </p:nvSpPr>
        <p:spPr bwMode="auto">
          <a:xfrm>
            <a:off x="2876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2" name="Rectangle 12" descr="Dark vertical"/>
          <p:cNvSpPr>
            <a:spLocks noChangeArrowheads="1"/>
          </p:cNvSpPr>
          <p:nvPr/>
        </p:nvSpPr>
        <p:spPr bwMode="auto">
          <a:xfrm>
            <a:off x="3257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3" name="Rectangle 13"/>
          <p:cNvSpPr>
            <a:spLocks noChangeArrowheads="1"/>
          </p:cNvSpPr>
          <p:nvPr/>
        </p:nvSpPr>
        <p:spPr bwMode="auto">
          <a:xfrm>
            <a:off x="3638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4" name="Rectangle 14"/>
          <p:cNvSpPr>
            <a:spLocks noChangeArrowheads="1"/>
          </p:cNvSpPr>
          <p:nvPr/>
        </p:nvSpPr>
        <p:spPr bwMode="auto">
          <a:xfrm>
            <a:off x="4019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5" name="Rectangle 15"/>
          <p:cNvSpPr>
            <a:spLocks noChangeArrowheads="1"/>
          </p:cNvSpPr>
          <p:nvPr/>
        </p:nvSpPr>
        <p:spPr bwMode="auto">
          <a:xfrm>
            <a:off x="4400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6" name="Rectangle 16"/>
          <p:cNvSpPr>
            <a:spLocks noChangeArrowheads="1"/>
          </p:cNvSpPr>
          <p:nvPr/>
        </p:nvSpPr>
        <p:spPr bwMode="auto">
          <a:xfrm>
            <a:off x="4781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7" name="Rectangle 17"/>
          <p:cNvSpPr>
            <a:spLocks noChangeArrowheads="1"/>
          </p:cNvSpPr>
          <p:nvPr/>
        </p:nvSpPr>
        <p:spPr bwMode="auto">
          <a:xfrm>
            <a:off x="5162550" y="5318125"/>
            <a:ext cx="381000" cy="304800"/>
          </a:xfrm>
          <a:prstGeom prst="rect">
            <a:avLst/>
          </a:prstGeom>
          <a:solidFill>
            <a:schemeClr val="accent2">
              <a:alpha val="50195"/>
            </a:schemeClr>
          </a:solidFill>
          <a:ln w="9525">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8" name="Rectangle 18"/>
          <p:cNvSpPr>
            <a:spLocks noChangeArrowheads="1"/>
          </p:cNvSpPr>
          <p:nvPr/>
        </p:nvSpPr>
        <p:spPr bwMode="auto">
          <a:xfrm>
            <a:off x="5543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49" name="Rectangle 19"/>
          <p:cNvSpPr>
            <a:spLocks noChangeArrowheads="1"/>
          </p:cNvSpPr>
          <p:nvPr/>
        </p:nvSpPr>
        <p:spPr bwMode="auto">
          <a:xfrm>
            <a:off x="5924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50" name="Rectangle 20"/>
          <p:cNvSpPr>
            <a:spLocks noChangeArrowheads="1"/>
          </p:cNvSpPr>
          <p:nvPr/>
        </p:nvSpPr>
        <p:spPr bwMode="auto">
          <a:xfrm>
            <a:off x="6305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51" name="Rectangle 21"/>
          <p:cNvSpPr>
            <a:spLocks noChangeArrowheads="1"/>
          </p:cNvSpPr>
          <p:nvPr/>
        </p:nvSpPr>
        <p:spPr bwMode="auto">
          <a:xfrm>
            <a:off x="6686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52" name="Rectangle 22"/>
          <p:cNvSpPr>
            <a:spLocks noChangeArrowheads="1"/>
          </p:cNvSpPr>
          <p:nvPr/>
        </p:nvSpPr>
        <p:spPr bwMode="auto">
          <a:xfrm>
            <a:off x="7067550" y="53181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53" name="Line 23"/>
          <p:cNvSpPr>
            <a:spLocks noChangeShapeType="1"/>
          </p:cNvSpPr>
          <p:nvPr/>
        </p:nvSpPr>
        <p:spPr bwMode="auto">
          <a:xfrm>
            <a:off x="1352550" y="49371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54" name="Line 24"/>
          <p:cNvSpPr>
            <a:spLocks noChangeShapeType="1"/>
          </p:cNvSpPr>
          <p:nvPr/>
        </p:nvSpPr>
        <p:spPr bwMode="auto">
          <a:xfrm>
            <a:off x="1352550" y="46323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55" name="Rectangle 25"/>
          <p:cNvSpPr>
            <a:spLocks noChangeArrowheads="1"/>
          </p:cNvSpPr>
          <p:nvPr/>
        </p:nvSpPr>
        <p:spPr bwMode="auto">
          <a:xfrm>
            <a:off x="1352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56" name="Rectangle 26"/>
          <p:cNvSpPr>
            <a:spLocks noChangeArrowheads="1"/>
          </p:cNvSpPr>
          <p:nvPr/>
        </p:nvSpPr>
        <p:spPr bwMode="auto">
          <a:xfrm>
            <a:off x="1733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57" name="Rectangle 27"/>
          <p:cNvSpPr>
            <a:spLocks noChangeArrowheads="1"/>
          </p:cNvSpPr>
          <p:nvPr/>
        </p:nvSpPr>
        <p:spPr bwMode="auto">
          <a:xfrm>
            <a:off x="2114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58" name="Rectangle 28"/>
          <p:cNvSpPr>
            <a:spLocks noChangeArrowheads="1"/>
          </p:cNvSpPr>
          <p:nvPr/>
        </p:nvSpPr>
        <p:spPr bwMode="auto">
          <a:xfrm>
            <a:off x="2495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59" name="Rectangle 29"/>
          <p:cNvSpPr>
            <a:spLocks noChangeArrowheads="1"/>
          </p:cNvSpPr>
          <p:nvPr/>
        </p:nvSpPr>
        <p:spPr bwMode="auto">
          <a:xfrm>
            <a:off x="2876550" y="4632325"/>
            <a:ext cx="381000" cy="304800"/>
          </a:xfrm>
          <a:prstGeom prst="rect">
            <a:avLst/>
          </a:prstGeom>
          <a:solidFill>
            <a:srgbClr val="FF00FF">
              <a:alpha val="50195"/>
            </a:srgbClr>
          </a:solidFill>
          <a:ln w="9525">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0" name="Rectangle 30" descr="Dark horizontal"/>
          <p:cNvSpPr>
            <a:spLocks noChangeArrowheads="1"/>
          </p:cNvSpPr>
          <p:nvPr/>
        </p:nvSpPr>
        <p:spPr bwMode="auto">
          <a:xfrm>
            <a:off x="3257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1" name="Rectangle 31"/>
          <p:cNvSpPr>
            <a:spLocks noChangeArrowheads="1"/>
          </p:cNvSpPr>
          <p:nvPr/>
        </p:nvSpPr>
        <p:spPr bwMode="auto">
          <a:xfrm>
            <a:off x="3638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2" name="Rectangle 32"/>
          <p:cNvSpPr>
            <a:spLocks noChangeArrowheads="1"/>
          </p:cNvSpPr>
          <p:nvPr/>
        </p:nvSpPr>
        <p:spPr bwMode="auto">
          <a:xfrm>
            <a:off x="4019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3" name="Rectangle 33"/>
          <p:cNvSpPr>
            <a:spLocks noChangeArrowheads="1"/>
          </p:cNvSpPr>
          <p:nvPr/>
        </p:nvSpPr>
        <p:spPr bwMode="auto">
          <a:xfrm>
            <a:off x="4400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4" name="Rectangle 34" descr="Dark vertical"/>
          <p:cNvSpPr>
            <a:spLocks noChangeArrowheads="1"/>
          </p:cNvSpPr>
          <p:nvPr/>
        </p:nvSpPr>
        <p:spPr bwMode="auto">
          <a:xfrm>
            <a:off x="4781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5" name="Rectangle 35"/>
          <p:cNvSpPr>
            <a:spLocks noChangeArrowheads="1"/>
          </p:cNvSpPr>
          <p:nvPr/>
        </p:nvSpPr>
        <p:spPr bwMode="auto">
          <a:xfrm>
            <a:off x="5162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6" name="Rectangle 36"/>
          <p:cNvSpPr>
            <a:spLocks noChangeArrowheads="1"/>
          </p:cNvSpPr>
          <p:nvPr/>
        </p:nvSpPr>
        <p:spPr bwMode="auto">
          <a:xfrm>
            <a:off x="5543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7" name="Rectangle 37"/>
          <p:cNvSpPr>
            <a:spLocks noChangeArrowheads="1"/>
          </p:cNvSpPr>
          <p:nvPr/>
        </p:nvSpPr>
        <p:spPr bwMode="auto">
          <a:xfrm>
            <a:off x="5924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8" name="Rectangle 38"/>
          <p:cNvSpPr>
            <a:spLocks noChangeArrowheads="1"/>
          </p:cNvSpPr>
          <p:nvPr/>
        </p:nvSpPr>
        <p:spPr bwMode="auto">
          <a:xfrm>
            <a:off x="6305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69" name="Rectangle 39"/>
          <p:cNvSpPr>
            <a:spLocks noChangeArrowheads="1"/>
          </p:cNvSpPr>
          <p:nvPr/>
        </p:nvSpPr>
        <p:spPr bwMode="auto">
          <a:xfrm>
            <a:off x="6686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70" name="Rectangle 40"/>
          <p:cNvSpPr>
            <a:spLocks noChangeArrowheads="1"/>
          </p:cNvSpPr>
          <p:nvPr/>
        </p:nvSpPr>
        <p:spPr bwMode="auto">
          <a:xfrm>
            <a:off x="7067550" y="46323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71" name="Line 41"/>
          <p:cNvSpPr>
            <a:spLocks noChangeShapeType="1"/>
          </p:cNvSpPr>
          <p:nvPr/>
        </p:nvSpPr>
        <p:spPr bwMode="auto">
          <a:xfrm>
            <a:off x="1352550" y="42513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72" name="Line 42"/>
          <p:cNvSpPr>
            <a:spLocks noChangeShapeType="1"/>
          </p:cNvSpPr>
          <p:nvPr/>
        </p:nvSpPr>
        <p:spPr bwMode="auto">
          <a:xfrm>
            <a:off x="1352550" y="39465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73" name="Rectangle 43"/>
          <p:cNvSpPr>
            <a:spLocks noChangeArrowheads="1"/>
          </p:cNvSpPr>
          <p:nvPr/>
        </p:nvSpPr>
        <p:spPr bwMode="auto">
          <a:xfrm>
            <a:off x="1352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74" name="Rectangle 44" descr="Dark vertical"/>
          <p:cNvSpPr>
            <a:spLocks noChangeArrowheads="1"/>
          </p:cNvSpPr>
          <p:nvPr/>
        </p:nvSpPr>
        <p:spPr bwMode="auto">
          <a:xfrm>
            <a:off x="1733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75" name="Rectangle 45"/>
          <p:cNvSpPr>
            <a:spLocks noChangeArrowheads="1"/>
          </p:cNvSpPr>
          <p:nvPr/>
        </p:nvSpPr>
        <p:spPr bwMode="auto">
          <a:xfrm>
            <a:off x="2114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76" name="Rectangle 46"/>
          <p:cNvSpPr>
            <a:spLocks noChangeArrowheads="1"/>
          </p:cNvSpPr>
          <p:nvPr/>
        </p:nvSpPr>
        <p:spPr bwMode="auto">
          <a:xfrm>
            <a:off x="2495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77" name="Rectangle 47"/>
          <p:cNvSpPr>
            <a:spLocks noChangeArrowheads="1"/>
          </p:cNvSpPr>
          <p:nvPr/>
        </p:nvSpPr>
        <p:spPr bwMode="auto">
          <a:xfrm>
            <a:off x="2876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78" name="Rectangle 48"/>
          <p:cNvSpPr>
            <a:spLocks noChangeArrowheads="1"/>
          </p:cNvSpPr>
          <p:nvPr/>
        </p:nvSpPr>
        <p:spPr bwMode="auto">
          <a:xfrm>
            <a:off x="3257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79" name="Rectangle 49"/>
          <p:cNvSpPr>
            <a:spLocks noChangeArrowheads="1"/>
          </p:cNvSpPr>
          <p:nvPr/>
        </p:nvSpPr>
        <p:spPr bwMode="auto">
          <a:xfrm>
            <a:off x="3638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0" name="Rectangle 50"/>
          <p:cNvSpPr>
            <a:spLocks noChangeArrowheads="1"/>
          </p:cNvSpPr>
          <p:nvPr/>
        </p:nvSpPr>
        <p:spPr bwMode="auto">
          <a:xfrm>
            <a:off x="4019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1" name="Rectangle 51"/>
          <p:cNvSpPr>
            <a:spLocks noChangeArrowheads="1"/>
          </p:cNvSpPr>
          <p:nvPr/>
        </p:nvSpPr>
        <p:spPr bwMode="auto">
          <a:xfrm>
            <a:off x="4400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2" name="Rectangle 52" descr="Dark horizontal"/>
          <p:cNvSpPr>
            <a:spLocks noChangeArrowheads="1"/>
          </p:cNvSpPr>
          <p:nvPr/>
        </p:nvSpPr>
        <p:spPr bwMode="auto">
          <a:xfrm>
            <a:off x="4781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3" name="Rectangle 53"/>
          <p:cNvSpPr>
            <a:spLocks noChangeArrowheads="1"/>
          </p:cNvSpPr>
          <p:nvPr/>
        </p:nvSpPr>
        <p:spPr bwMode="auto">
          <a:xfrm>
            <a:off x="5162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4" name="Rectangle 54"/>
          <p:cNvSpPr>
            <a:spLocks noChangeArrowheads="1"/>
          </p:cNvSpPr>
          <p:nvPr/>
        </p:nvSpPr>
        <p:spPr bwMode="auto">
          <a:xfrm>
            <a:off x="5543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5" name="Rectangle 55"/>
          <p:cNvSpPr>
            <a:spLocks noChangeArrowheads="1"/>
          </p:cNvSpPr>
          <p:nvPr/>
        </p:nvSpPr>
        <p:spPr bwMode="auto">
          <a:xfrm>
            <a:off x="5924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6" name="Rectangle 56"/>
          <p:cNvSpPr>
            <a:spLocks noChangeArrowheads="1"/>
          </p:cNvSpPr>
          <p:nvPr/>
        </p:nvSpPr>
        <p:spPr bwMode="auto">
          <a:xfrm>
            <a:off x="6305550" y="3946525"/>
            <a:ext cx="381000" cy="304800"/>
          </a:xfrm>
          <a:prstGeom prst="rect">
            <a:avLst/>
          </a:prstGeom>
          <a:solidFill>
            <a:schemeClr val="hlink">
              <a:alpha val="50195"/>
            </a:schemeClr>
          </a:solidFill>
          <a:ln w="9525">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7" name="Rectangle 57"/>
          <p:cNvSpPr>
            <a:spLocks noChangeArrowheads="1"/>
          </p:cNvSpPr>
          <p:nvPr/>
        </p:nvSpPr>
        <p:spPr bwMode="auto">
          <a:xfrm>
            <a:off x="6686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8" name="Rectangle 58"/>
          <p:cNvSpPr>
            <a:spLocks noChangeArrowheads="1"/>
          </p:cNvSpPr>
          <p:nvPr/>
        </p:nvSpPr>
        <p:spPr bwMode="auto">
          <a:xfrm>
            <a:off x="7067550" y="39465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89" name="Line 59"/>
          <p:cNvSpPr>
            <a:spLocks noChangeShapeType="1"/>
          </p:cNvSpPr>
          <p:nvPr/>
        </p:nvSpPr>
        <p:spPr bwMode="auto">
          <a:xfrm>
            <a:off x="1352550" y="35655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90" name="Line 60"/>
          <p:cNvSpPr>
            <a:spLocks noChangeShapeType="1"/>
          </p:cNvSpPr>
          <p:nvPr/>
        </p:nvSpPr>
        <p:spPr bwMode="auto">
          <a:xfrm>
            <a:off x="1352550" y="32607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91" name="Rectangle 61"/>
          <p:cNvSpPr>
            <a:spLocks noChangeArrowheads="1"/>
          </p:cNvSpPr>
          <p:nvPr/>
        </p:nvSpPr>
        <p:spPr bwMode="auto">
          <a:xfrm>
            <a:off x="1352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92" name="Rectangle 62" descr="Dark horizontal"/>
          <p:cNvSpPr>
            <a:spLocks noChangeArrowheads="1"/>
          </p:cNvSpPr>
          <p:nvPr/>
        </p:nvSpPr>
        <p:spPr bwMode="auto">
          <a:xfrm>
            <a:off x="1733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93" name="Rectangle 63"/>
          <p:cNvSpPr>
            <a:spLocks noChangeArrowheads="1"/>
          </p:cNvSpPr>
          <p:nvPr/>
        </p:nvSpPr>
        <p:spPr bwMode="auto">
          <a:xfrm>
            <a:off x="2114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94" name="Rectangle 64"/>
          <p:cNvSpPr>
            <a:spLocks noChangeArrowheads="1"/>
          </p:cNvSpPr>
          <p:nvPr/>
        </p:nvSpPr>
        <p:spPr bwMode="auto">
          <a:xfrm>
            <a:off x="2495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95" name="Rectangle 65"/>
          <p:cNvSpPr>
            <a:spLocks noChangeArrowheads="1"/>
          </p:cNvSpPr>
          <p:nvPr/>
        </p:nvSpPr>
        <p:spPr bwMode="auto">
          <a:xfrm>
            <a:off x="2876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96" name="Rectangle 66"/>
          <p:cNvSpPr>
            <a:spLocks noChangeArrowheads="1"/>
          </p:cNvSpPr>
          <p:nvPr/>
        </p:nvSpPr>
        <p:spPr bwMode="auto">
          <a:xfrm>
            <a:off x="3257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97" name="Rectangle 67"/>
          <p:cNvSpPr>
            <a:spLocks noChangeArrowheads="1"/>
          </p:cNvSpPr>
          <p:nvPr/>
        </p:nvSpPr>
        <p:spPr bwMode="auto">
          <a:xfrm>
            <a:off x="3638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98" name="Rectangle 68"/>
          <p:cNvSpPr>
            <a:spLocks noChangeArrowheads="1"/>
          </p:cNvSpPr>
          <p:nvPr/>
        </p:nvSpPr>
        <p:spPr bwMode="auto">
          <a:xfrm>
            <a:off x="4019550" y="3260725"/>
            <a:ext cx="381000" cy="304800"/>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4999" name="Rectangle 69"/>
          <p:cNvSpPr>
            <a:spLocks noChangeArrowheads="1"/>
          </p:cNvSpPr>
          <p:nvPr/>
        </p:nvSpPr>
        <p:spPr bwMode="auto">
          <a:xfrm>
            <a:off x="4400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00" name="Rectangle 70"/>
          <p:cNvSpPr>
            <a:spLocks noChangeArrowheads="1"/>
          </p:cNvSpPr>
          <p:nvPr/>
        </p:nvSpPr>
        <p:spPr bwMode="auto">
          <a:xfrm>
            <a:off x="4781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01" name="Rectangle 71"/>
          <p:cNvSpPr>
            <a:spLocks noChangeArrowheads="1"/>
          </p:cNvSpPr>
          <p:nvPr/>
        </p:nvSpPr>
        <p:spPr bwMode="auto">
          <a:xfrm>
            <a:off x="5162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02" name="Rectangle 72"/>
          <p:cNvSpPr>
            <a:spLocks noChangeArrowheads="1"/>
          </p:cNvSpPr>
          <p:nvPr/>
        </p:nvSpPr>
        <p:spPr bwMode="auto">
          <a:xfrm>
            <a:off x="5543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03" name="Rectangle 73"/>
          <p:cNvSpPr>
            <a:spLocks noChangeArrowheads="1"/>
          </p:cNvSpPr>
          <p:nvPr/>
        </p:nvSpPr>
        <p:spPr bwMode="auto">
          <a:xfrm>
            <a:off x="5924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04" name="Rectangle 74" descr="Dark vertical"/>
          <p:cNvSpPr>
            <a:spLocks noChangeArrowheads="1"/>
          </p:cNvSpPr>
          <p:nvPr/>
        </p:nvSpPr>
        <p:spPr bwMode="auto">
          <a:xfrm>
            <a:off x="6305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05" name="Rectangle 75"/>
          <p:cNvSpPr>
            <a:spLocks noChangeArrowheads="1"/>
          </p:cNvSpPr>
          <p:nvPr/>
        </p:nvSpPr>
        <p:spPr bwMode="auto">
          <a:xfrm>
            <a:off x="6686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06" name="Rectangle 76"/>
          <p:cNvSpPr>
            <a:spLocks noChangeArrowheads="1"/>
          </p:cNvSpPr>
          <p:nvPr/>
        </p:nvSpPr>
        <p:spPr bwMode="auto">
          <a:xfrm>
            <a:off x="7067550" y="32607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07" name="Line 77"/>
          <p:cNvSpPr>
            <a:spLocks noChangeShapeType="1"/>
          </p:cNvSpPr>
          <p:nvPr/>
        </p:nvSpPr>
        <p:spPr bwMode="auto">
          <a:xfrm>
            <a:off x="2495550" y="1889125"/>
            <a:ext cx="0" cy="419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008" name="Line 78"/>
          <p:cNvSpPr>
            <a:spLocks noChangeShapeType="1"/>
          </p:cNvSpPr>
          <p:nvPr/>
        </p:nvSpPr>
        <p:spPr bwMode="auto">
          <a:xfrm>
            <a:off x="3638550" y="1889125"/>
            <a:ext cx="0" cy="419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009" name="Line 79"/>
          <p:cNvSpPr>
            <a:spLocks noChangeShapeType="1"/>
          </p:cNvSpPr>
          <p:nvPr/>
        </p:nvSpPr>
        <p:spPr bwMode="auto">
          <a:xfrm>
            <a:off x="4781550" y="1889125"/>
            <a:ext cx="0" cy="419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010" name="Line 80"/>
          <p:cNvSpPr>
            <a:spLocks noChangeShapeType="1"/>
          </p:cNvSpPr>
          <p:nvPr/>
        </p:nvSpPr>
        <p:spPr bwMode="auto">
          <a:xfrm>
            <a:off x="1352550" y="28797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11" name="Line 81"/>
          <p:cNvSpPr>
            <a:spLocks noChangeShapeType="1"/>
          </p:cNvSpPr>
          <p:nvPr/>
        </p:nvSpPr>
        <p:spPr bwMode="auto">
          <a:xfrm>
            <a:off x="1352550" y="257492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12" name="Rectangle 82"/>
          <p:cNvSpPr>
            <a:spLocks noChangeArrowheads="1"/>
          </p:cNvSpPr>
          <p:nvPr/>
        </p:nvSpPr>
        <p:spPr bwMode="auto">
          <a:xfrm>
            <a:off x="1352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13" name="Rectangle 83"/>
          <p:cNvSpPr>
            <a:spLocks noChangeArrowheads="1"/>
          </p:cNvSpPr>
          <p:nvPr/>
        </p:nvSpPr>
        <p:spPr bwMode="auto">
          <a:xfrm>
            <a:off x="1733550" y="2574925"/>
            <a:ext cx="381000" cy="304800"/>
          </a:xfrm>
          <a:prstGeom prst="rect">
            <a:avLst/>
          </a:prstGeom>
          <a:solidFill>
            <a:srgbClr val="B2B2B2">
              <a:alpha val="50195"/>
            </a:srgbClr>
          </a:solidFill>
          <a:ln w="9525">
            <a:solidFill>
              <a:schemeClr val="tx1"/>
            </a:solidFill>
            <a:miter lim="800000"/>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14" name="Rectangle 84"/>
          <p:cNvSpPr>
            <a:spLocks noChangeArrowheads="1"/>
          </p:cNvSpPr>
          <p:nvPr/>
        </p:nvSpPr>
        <p:spPr bwMode="auto">
          <a:xfrm>
            <a:off x="2114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15" name="Rectangle 85"/>
          <p:cNvSpPr>
            <a:spLocks noChangeArrowheads="1"/>
          </p:cNvSpPr>
          <p:nvPr/>
        </p:nvSpPr>
        <p:spPr bwMode="auto">
          <a:xfrm>
            <a:off x="2495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16" name="Rectangle 86"/>
          <p:cNvSpPr>
            <a:spLocks noChangeArrowheads="1"/>
          </p:cNvSpPr>
          <p:nvPr/>
        </p:nvSpPr>
        <p:spPr bwMode="auto">
          <a:xfrm>
            <a:off x="2876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17" name="Rectangle 87"/>
          <p:cNvSpPr>
            <a:spLocks noChangeArrowheads="1"/>
          </p:cNvSpPr>
          <p:nvPr/>
        </p:nvSpPr>
        <p:spPr bwMode="auto">
          <a:xfrm>
            <a:off x="3257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18" name="Rectangle 88"/>
          <p:cNvSpPr>
            <a:spLocks noChangeArrowheads="1"/>
          </p:cNvSpPr>
          <p:nvPr/>
        </p:nvSpPr>
        <p:spPr bwMode="auto">
          <a:xfrm>
            <a:off x="3638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19" name="Rectangle 89"/>
          <p:cNvSpPr>
            <a:spLocks noChangeArrowheads="1"/>
          </p:cNvSpPr>
          <p:nvPr/>
        </p:nvSpPr>
        <p:spPr bwMode="auto">
          <a:xfrm>
            <a:off x="4019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20" name="Rectangle 90"/>
          <p:cNvSpPr>
            <a:spLocks noChangeArrowheads="1"/>
          </p:cNvSpPr>
          <p:nvPr/>
        </p:nvSpPr>
        <p:spPr bwMode="auto">
          <a:xfrm>
            <a:off x="4400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21" name="Rectangle 91"/>
          <p:cNvSpPr>
            <a:spLocks noChangeArrowheads="1"/>
          </p:cNvSpPr>
          <p:nvPr/>
        </p:nvSpPr>
        <p:spPr bwMode="auto">
          <a:xfrm>
            <a:off x="4781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22" name="Rectangle 92"/>
          <p:cNvSpPr>
            <a:spLocks noChangeArrowheads="1"/>
          </p:cNvSpPr>
          <p:nvPr/>
        </p:nvSpPr>
        <p:spPr bwMode="auto">
          <a:xfrm>
            <a:off x="5162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23" name="Rectangle 93"/>
          <p:cNvSpPr>
            <a:spLocks noChangeArrowheads="1"/>
          </p:cNvSpPr>
          <p:nvPr/>
        </p:nvSpPr>
        <p:spPr bwMode="auto">
          <a:xfrm>
            <a:off x="5543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24" name="Rectangle 94"/>
          <p:cNvSpPr>
            <a:spLocks noChangeArrowheads="1"/>
          </p:cNvSpPr>
          <p:nvPr/>
        </p:nvSpPr>
        <p:spPr bwMode="auto">
          <a:xfrm>
            <a:off x="5924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25" name="Rectangle 95" descr="Dark horizontal"/>
          <p:cNvSpPr>
            <a:spLocks noChangeArrowheads="1"/>
          </p:cNvSpPr>
          <p:nvPr/>
        </p:nvSpPr>
        <p:spPr bwMode="auto">
          <a:xfrm>
            <a:off x="6305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26" name="Rectangle 96"/>
          <p:cNvSpPr>
            <a:spLocks noChangeArrowheads="1"/>
          </p:cNvSpPr>
          <p:nvPr/>
        </p:nvSpPr>
        <p:spPr bwMode="auto">
          <a:xfrm>
            <a:off x="6686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27" name="Rectangle 97"/>
          <p:cNvSpPr>
            <a:spLocks noChangeArrowheads="1"/>
          </p:cNvSpPr>
          <p:nvPr/>
        </p:nvSpPr>
        <p:spPr bwMode="auto">
          <a:xfrm>
            <a:off x="7067550" y="2574925"/>
            <a:ext cx="3810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25028" name="Text Box 98"/>
          <p:cNvSpPr txBox="1">
            <a:spLocks noChangeArrowheads="1"/>
          </p:cNvSpPr>
          <p:nvPr/>
        </p:nvSpPr>
        <p:spPr bwMode="auto">
          <a:xfrm>
            <a:off x="895350" y="5257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f</a:t>
            </a:r>
            <a:r>
              <a:rPr lang="en-US" altLang="zh-CN" sz="2400" b="0" baseline="-25000">
                <a:solidFill>
                  <a:srgbClr val="000066"/>
                </a:solidFill>
                <a:latin typeface="Arial" panose="020B0604020202020204" pitchFamily="34" charset="0"/>
                <a:ea typeface="宋体" panose="02010600030101010101" pitchFamily="2" charset="-122"/>
              </a:rPr>
              <a:t>5</a:t>
            </a:r>
          </a:p>
        </p:txBody>
      </p:sp>
      <p:sp>
        <p:nvSpPr>
          <p:cNvPr id="125029" name="Text Box 99"/>
          <p:cNvSpPr txBox="1">
            <a:spLocks noChangeArrowheads="1"/>
          </p:cNvSpPr>
          <p:nvPr/>
        </p:nvSpPr>
        <p:spPr bwMode="auto">
          <a:xfrm>
            <a:off x="895350" y="4572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f</a:t>
            </a:r>
            <a:r>
              <a:rPr lang="en-US" altLang="zh-CN" sz="2400" b="0" baseline="-25000">
                <a:solidFill>
                  <a:srgbClr val="000066"/>
                </a:solidFill>
                <a:latin typeface="Arial" panose="020B0604020202020204" pitchFamily="34" charset="0"/>
                <a:ea typeface="宋体" panose="02010600030101010101" pitchFamily="2" charset="-122"/>
              </a:rPr>
              <a:t>4</a:t>
            </a:r>
          </a:p>
        </p:txBody>
      </p:sp>
      <p:sp>
        <p:nvSpPr>
          <p:cNvPr id="125030" name="Text Box 100"/>
          <p:cNvSpPr txBox="1">
            <a:spLocks noChangeArrowheads="1"/>
          </p:cNvSpPr>
          <p:nvPr/>
        </p:nvSpPr>
        <p:spPr bwMode="auto">
          <a:xfrm>
            <a:off x="895350" y="3825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f</a:t>
            </a:r>
            <a:r>
              <a:rPr lang="en-US" altLang="zh-CN" sz="2400" b="0" baseline="-25000">
                <a:solidFill>
                  <a:srgbClr val="000066"/>
                </a:solidFill>
                <a:latin typeface="Arial" panose="020B0604020202020204" pitchFamily="34" charset="0"/>
                <a:ea typeface="宋体" panose="02010600030101010101" pitchFamily="2" charset="-122"/>
              </a:rPr>
              <a:t>3</a:t>
            </a:r>
          </a:p>
        </p:txBody>
      </p:sp>
      <p:sp>
        <p:nvSpPr>
          <p:cNvPr id="125031" name="Text Box 101"/>
          <p:cNvSpPr txBox="1">
            <a:spLocks noChangeArrowheads="1"/>
          </p:cNvSpPr>
          <p:nvPr/>
        </p:nvSpPr>
        <p:spPr bwMode="auto">
          <a:xfrm>
            <a:off x="895350" y="31400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f</a:t>
            </a:r>
            <a:r>
              <a:rPr lang="en-US" altLang="zh-CN" sz="2400" b="0" baseline="-25000">
                <a:solidFill>
                  <a:srgbClr val="000066"/>
                </a:solidFill>
                <a:latin typeface="Arial" panose="020B0604020202020204" pitchFamily="34" charset="0"/>
                <a:ea typeface="宋体" panose="02010600030101010101" pitchFamily="2" charset="-122"/>
              </a:rPr>
              <a:t>2</a:t>
            </a:r>
          </a:p>
        </p:txBody>
      </p:sp>
      <p:sp>
        <p:nvSpPr>
          <p:cNvPr id="125032" name="Text Box 102"/>
          <p:cNvSpPr txBox="1">
            <a:spLocks noChangeArrowheads="1"/>
          </p:cNvSpPr>
          <p:nvPr/>
        </p:nvSpPr>
        <p:spPr bwMode="auto">
          <a:xfrm>
            <a:off x="895350" y="2514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2400" b="0">
                <a:solidFill>
                  <a:srgbClr val="000066"/>
                </a:solidFill>
                <a:latin typeface="Arial" panose="020B0604020202020204" pitchFamily="34" charset="0"/>
                <a:ea typeface="宋体" panose="02010600030101010101" pitchFamily="2" charset="-122"/>
              </a:rPr>
              <a:t>f</a:t>
            </a:r>
            <a:r>
              <a:rPr lang="en-US" altLang="zh-CN" sz="2400" b="0" baseline="-25000">
                <a:solidFill>
                  <a:srgbClr val="000066"/>
                </a:solidFill>
                <a:latin typeface="Arial" panose="020B0604020202020204" pitchFamily="34" charset="0"/>
                <a:ea typeface="宋体" panose="02010600030101010101" pitchFamily="2" charset="-122"/>
              </a:rPr>
              <a:t>1</a:t>
            </a:r>
          </a:p>
        </p:txBody>
      </p:sp>
      <p:sp>
        <p:nvSpPr>
          <p:cNvPr id="125033" name="Line 103"/>
          <p:cNvSpPr>
            <a:spLocks noChangeShapeType="1"/>
          </p:cNvSpPr>
          <p:nvPr/>
        </p:nvSpPr>
        <p:spPr bwMode="auto">
          <a:xfrm>
            <a:off x="1962150" y="2879725"/>
            <a:ext cx="1066800" cy="1752600"/>
          </a:xfrm>
          <a:prstGeom prst="line">
            <a:avLst/>
          </a:prstGeom>
          <a:noFill/>
          <a:ln w="9525">
            <a:solidFill>
              <a:schemeClr val="tx1"/>
            </a:solidFill>
            <a:prstDash val="dash"/>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25034" name="Line 104"/>
          <p:cNvSpPr>
            <a:spLocks noChangeShapeType="1"/>
          </p:cNvSpPr>
          <p:nvPr/>
        </p:nvSpPr>
        <p:spPr bwMode="auto">
          <a:xfrm flipV="1">
            <a:off x="3105150" y="3565525"/>
            <a:ext cx="1066800" cy="1066800"/>
          </a:xfrm>
          <a:prstGeom prst="line">
            <a:avLst/>
          </a:prstGeom>
          <a:noFill/>
          <a:ln w="9525">
            <a:solidFill>
              <a:schemeClr val="tx1"/>
            </a:solidFill>
            <a:prstDash val="dash"/>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25035" name="Line 105"/>
          <p:cNvSpPr>
            <a:spLocks noChangeShapeType="1"/>
          </p:cNvSpPr>
          <p:nvPr/>
        </p:nvSpPr>
        <p:spPr bwMode="auto">
          <a:xfrm>
            <a:off x="4248150" y="3565525"/>
            <a:ext cx="1066800" cy="1752600"/>
          </a:xfrm>
          <a:prstGeom prst="line">
            <a:avLst/>
          </a:prstGeom>
          <a:noFill/>
          <a:ln w="9525">
            <a:solidFill>
              <a:schemeClr val="tx1"/>
            </a:solidFill>
            <a:prstDash val="dash"/>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25036" name="Line 106"/>
          <p:cNvSpPr>
            <a:spLocks noChangeShapeType="1"/>
          </p:cNvSpPr>
          <p:nvPr/>
        </p:nvSpPr>
        <p:spPr bwMode="auto">
          <a:xfrm>
            <a:off x="1352550" y="2209800"/>
            <a:ext cx="1143000"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25037" name="Text Box 107"/>
          <p:cNvSpPr txBox="1">
            <a:spLocks noChangeArrowheads="1"/>
          </p:cNvSpPr>
          <p:nvPr/>
        </p:nvSpPr>
        <p:spPr bwMode="auto">
          <a:xfrm>
            <a:off x="1428750" y="17526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帧</a:t>
            </a:r>
            <a:endParaRPr lang="en-US" altLang="zh-CN" sz="1800" b="0" dirty="0">
              <a:solidFill>
                <a:srgbClr val="000066"/>
              </a:solidFill>
              <a:latin typeface="Arial" panose="020B0604020202020204" pitchFamily="34" charset="0"/>
              <a:ea typeface="宋体" panose="02010600030101010101" pitchFamily="2" charset="-122"/>
            </a:endParaRPr>
          </a:p>
        </p:txBody>
      </p:sp>
      <p:sp>
        <p:nvSpPr>
          <p:cNvPr id="125038" name="Line 108"/>
          <p:cNvSpPr>
            <a:spLocks noChangeShapeType="1"/>
          </p:cNvSpPr>
          <p:nvPr/>
        </p:nvSpPr>
        <p:spPr bwMode="auto">
          <a:xfrm>
            <a:off x="2876550" y="2193925"/>
            <a:ext cx="0" cy="38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039" name="Line 109"/>
          <p:cNvSpPr>
            <a:spLocks noChangeShapeType="1"/>
          </p:cNvSpPr>
          <p:nvPr/>
        </p:nvSpPr>
        <p:spPr bwMode="auto">
          <a:xfrm>
            <a:off x="3257550" y="2193925"/>
            <a:ext cx="0" cy="38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040" name="Line 110"/>
          <p:cNvSpPr>
            <a:spLocks noChangeShapeType="1"/>
          </p:cNvSpPr>
          <p:nvPr/>
        </p:nvSpPr>
        <p:spPr bwMode="auto">
          <a:xfrm>
            <a:off x="2876550" y="2270125"/>
            <a:ext cx="381000"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25041" name="Text Box 111"/>
          <p:cNvSpPr txBox="1">
            <a:spLocks noChangeArrowheads="1"/>
          </p:cNvSpPr>
          <p:nvPr/>
        </p:nvSpPr>
        <p:spPr bwMode="auto">
          <a:xfrm>
            <a:off x="2647950" y="181292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1800" b="0" dirty="0" smtClean="0">
                <a:solidFill>
                  <a:srgbClr val="000066"/>
                </a:solidFill>
                <a:latin typeface="Arial" panose="020B0604020202020204" pitchFamily="34" charset="0"/>
                <a:ea typeface="宋体" panose="02010600030101010101" pitchFamily="2" charset="-122"/>
              </a:rPr>
              <a:t>时隙</a:t>
            </a:r>
            <a:endParaRPr lang="en-US" altLang="zh-CN" sz="1800" b="0" dirty="0">
              <a:solidFill>
                <a:srgbClr val="000066"/>
              </a:solidFill>
              <a:latin typeface="Arial" panose="020B0604020202020204" pitchFamily="34" charset="0"/>
              <a:ea typeface="宋体" panose="02010600030101010101" pitchFamily="2" charset="-122"/>
            </a:endParaRPr>
          </a:p>
        </p:txBody>
      </p:sp>
      <p:sp>
        <p:nvSpPr>
          <p:cNvPr id="125042" name="Line 112"/>
          <p:cNvSpPr>
            <a:spLocks noChangeShapeType="1"/>
          </p:cNvSpPr>
          <p:nvPr/>
        </p:nvSpPr>
        <p:spPr bwMode="auto">
          <a:xfrm flipV="1">
            <a:off x="5391150" y="4251325"/>
            <a:ext cx="1066800" cy="1066800"/>
          </a:xfrm>
          <a:prstGeom prst="line">
            <a:avLst/>
          </a:prstGeom>
          <a:noFill/>
          <a:ln w="9525">
            <a:solidFill>
              <a:schemeClr val="tx1"/>
            </a:solidFill>
            <a:prstDash val="dash"/>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25043" name="Line 113"/>
          <p:cNvSpPr>
            <a:spLocks noChangeShapeType="1"/>
          </p:cNvSpPr>
          <p:nvPr/>
        </p:nvSpPr>
        <p:spPr bwMode="auto">
          <a:xfrm>
            <a:off x="5924550" y="1889125"/>
            <a:ext cx="0" cy="419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044" name="Line 114"/>
          <p:cNvSpPr>
            <a:spLocks noChangeShapeType="1"/>
          </p:cNvSpPr>
          <p:nvPr/>
        </p:nvSpPr>
        <p:spPr bwMode="auto">
          <a:xfrm>
            <a:off x="7067550" y="1889125"/>
            <a:ext cx="0" cy="419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045" name="Line 115"/>
          <p:cNvSpPr>
            <a:spLocks noChangeShapeType="1"/>
          </p:cNvSpPr>
          <p:nvPr/>
        </p:nvSpPr>
        <p:spPr bwMode="auto">
          <a:xfrm flipV="1">
            <a:off x="6534150" y="2879725"/>
            <a:ext cx="1066800" cy="1066800"/>
          </a:xfrm>
          <a:prstGeom prst="line">
            <a:avLst/>
          </a:prstGeom>
          <a:noFill/>
          <a:ln w="9525">
            <a:solidFill>
              <a:schemeClr val="tx1"/>
            </a:solidFill>
            <a:prstDash val="dash"/>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25046" name="Text Box 116"/>
          <p:cNvSpPr txBox="1">
            <a:spLocks noChangeArrowheads="1"/>
          </p:cNvSpPr>
          <p:nvPr/>
        </p:nvSpPr>
        <p:spPr bwMode="auto">
          <a:xfrm>
            <a:off x="7829550" y="577532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zh-CN" altLang="en-US" sz="2400" b="0" dirty="0" smtClean="0">
                <a:solidFill>
                  <a:srgbClr val="000066"/>
                </a:solidFill>
                <a:latin typeface="Arial" panose="020B0604020202020204" pitchFamily="34" charset="0"/>
                <a:ea typeface="宋体" panose="02010600030101010101" pitchFamily="2" charset="-122"/>
              </a:rPr>
              <a:t>时间</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25047" name="Rectangle 117"/>
          <p:cNvSpPr>
            <a:spLocks noGrp="1" noChangeArrowheads="1"/>
          </p:cNvSpPr>
          <p:nvPr>
            <p:ph type="title"/>
          </p:nvPr>
        </p:nvSpPr>
        <p:spPr>
          <a:xfrm>
            <a:off x="1047750" y="198438"/>
            <a:ext cx="6934200" cy="528637"/>
          </a:xfrm>
        </p:spPr>
        <p:txBody>
          <a:bodyPr/>
          <a:lstStyle/>
          <a:p>
            <a:pPr eaLnBrk="1" hangingPunct="1"/>
            <a:r>
              <a:rPr lang="en-US" altLang="zh-CN" sz="2800" dirty="0" smtClean="0">
                <a:ea typeface="宋体" panose="02010600030101010101" pitchFamily="2" charset="-122"/>
              </a:rPr>
              <a:t>CDMA</a:t>
            </a:r>
            <a:r>
              <a:rPr lang="zh-CN" altLang="en-US" sz="2800" dirty="0" smtClean="0">
                <a:ea typeface="宋体" panose="02010600030101010101" pitchFamily="2" charset="-122"/>
              </a:rPr>
              <a:t>中的跳频</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26979"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E5375111-7E20-4E5A-A1B1-5B64D7DCDEA8}" type="slidenum">
              <a:rPr lang="en-US" altLang="zh-CN" sz="1400" smtClean="0"/>
              <a:pPr>
                <a:spcBef>
                  <a:spcPct val="0"/>
                </a:spcBef>
                <a:buClrTx/>
                <a:buFontTx/>
                <a:buNone/>
              </a:pPr>
              <a:t>62</a:t>
            </a:fld>
            <a:endParaRPr lang="en-US" altLang="zh-CN" sz="1400" smtClean="0"/>
          </a:p>
        </p:txBody>
      </p:sp>
      <p:sp>
        <p:nvSpPr>
          <p:cNvPr id="126980" name="Text Box 2"/>
          <p:cNvSpPr txBox="1">
            <a:spLocks noChangeArrowheads="1"/>
          </p:cNvSpPr>
          <p:nvPr/>
        </p:nvSpPr>
        <p:spPr bwMode="auto">
          <a:xfrm>
            <a:off x="1752600" y="2032000"/>
            <a:ext cx="6096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000">
                <a:solidFill>
                  <a:srgbClr val="000066"/>
                </a:solidFill>
                <a:latin typeface="Arial" panose="020B0604020202020204" pitchFamily="34" charset="0"/>
                <a:ea typeface="宋体" panose="02010600030101010101" pitchFamily="2" charset="-122"/>
              </a:rPr>
              <a:t>BS</a:t>
            </a:r>
          </a:p>
        </p:txBody>
      </p:sp>
      <p:sp>
        <p:nvSpPr>
          <p:cNvPr id="126981" name="Line 3"/>
          <p:cNvSpPr>
            <a:spLocks noChangeShapeType="1"/>
          </p:cNvSpPr>
          <p:nvPr/>
        </p:nvSpPr>
        <p:spPr bwMode="auto">
          <a:xfrm>
            <a:off x="2057400" y="24384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6982" name="Text Box 4"/>
          <p:cNvSpPr txBox="1">
            <a:spLocks noChangeArrowheads="1"/>
          </p:cNvSpPr>
          <p:nvPr/>
        </p:nvSpPr>
        <p:spPr bwMode="auto">
          <a:xfrm>
            <a:off x="6324600" y="2032000"/>
            <a:ext cx="6096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000">
                <a:solidFill>
                  <a:srgbClr val="000066"/>
                </a:solidFill>
                <a:latin typeface="Arial" panose="020B0604020202020204" pitchFamily="34" charset="0"/>
                <a:ea typeface="宋体" panose="02010600030101010101" pitchFamily="2" charset="-122"/>
              </a:rPr>
              <a:t>MS</a:t>
            </a:r>
          </a:p>
        </p:txBody>
      </p:sp>
      <p:sp>
        <p:nvSpPr>
          <p:cNvPr id="126983" name="Line 5"/>
          <p:cNvSpPr>
            <a:spLocks noChangeShapeType="1"/>
          </p:cNvSpPr>
          <p:nvPr/>
        </p:nvSpPr>
        <p:spPr bwMode="auto">
          <a:xfrm>
            <a:off x="6629400" y="2438400"/>
            <a:ext cx="0" cy="2895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6984" name="Line 6"/>
          <p:cNvSpPr>
            <a:spLocks noChangeShapeType="1"/>
          </p:cNvSpPr>
          <p:nvPr/>
        </p:nvSpPr>
        <p:spPr bwMode="auto">
          <a:xfrm flipH="1">
            <a:off x="2057400" y="2787650"/>
            <a:ext cx="4572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26985" name="Text Box 7"/>
          <p:cNvSpPr txBox="1">
            <a:spLocks noChangeArrowheads="1"/>
          </p:cNvSpPr>
          <p:nvPr/>
        </p:nvSpPr>
        <p:spPr bwMode="auto">
          <a:xfrm>
            <a:off x="2514600" y="2482850"/>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dirty="0">
                <a:solidFill>
                  <a:srgbClr val="000066"/>
                </a:solidFill>
                <a:latin typeface="Arial" panose="020B0604020202020204" pitchFamily="34" charset="0"/>
                <a:ea typeface="宋体" panose="02010600030101010101" pitchFamily="2" charset="-122"/>
              </a:rPr>
              <a:t>1. </a:t>
            </a:r>
            <a:r>
              <a:rPr lang="zh-CN" altLang="en-US" sz="1600" dirty="0">
                <a:solidFill>
                  <a:srgbClr val="000066"/>
                </a:solidFill>
                <a:latin typeface="Arial" panose="020B0604020202020204" pitchFamily="34" charset="0"/>
                <a:ea typeface="宋体" panose="02010600030101010101" pitchFamily="2" charset="-122"/>
              </a:rPr>
              <a:t>需要建立路径</a:t>
            </a:r>
            <a:endParaRPr lang="en-US" altLang="zh-CN" sz="1600" dirty="0">
              <a:solidFill>
                <a:srgbClr val="000066"/>
              </a:solidFill>
              <a:latin typeface="Arial" panose="020B0604020202020204" pitchFamily="34" charset="0"/>
              <a:ea typeface="宋体" panose="02010600030101010101" pitchFamily="2" charset="-122"/>
            </a:endParaRPr>
          </a:p>
        </p:txBody>
      </p:sp>
      <p:sp>
        <p:nvSpPr>
          <p:cNvPr id="126986" name="Line 8"/>
          <p:cNvSpPr>
            <a:spLocks noChangeShapeType="1"/>
          </p:cNvSpPr>
          <p:nvPr/>
        </p:nvSpPr>
        <p:spPr bwMode="auto">
          <a:xfrm flipH="1">
            <a:off x="2057400" y="3517900"/>
            <a:ext cx="4572000" cy="0"/>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26987" name="Text Box 9"/>
          <p:cNvSpPr txBox="1">
            <a:spLocks noChangeArrowheads="1"/>
          </p:cNvSpPr>
          <p:nvPr/>
        </p:nvSpPr>
        <p:spPr bwMode="auto">
          <a:xfrm>
            <a:off x="2514600" y="3213100"/>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dirty="0">
                <a:solidFill>
                  <a:srgbClr val="000066"/>
                </a:solidFill>
                <a:latin typeface="Arial" panose="020B0604020202020204" pitchFamily="34" charset="0"/>
                <a:ea typeface="宋体" panose="02010600030101010101" pitchFamily="2" charset="-122"/>
              </a:rPr>
              <a:t>2. </a:t>
            </a:r>
            <a:r>
              <a:rPr lang="zh-CN" altLang="en-US" sz="1600" dirty="0" smtClean="0">
                <a:solidFill>
                  <a:srgbClr val="000066"/>
                </a:solidFill>
                <a:latin typeface="Arial" panose="020B0604020202020204" pitchFamily="34" charset="0"/>
                <a:ea typeface="宋体" panose="02010600030101010101" pitchFamily="2" charset="-122"/>
              </a:rPr>
              <a:t>频分</a:t>
            </a:r>
            <a:r>
              <a:rPr lang="zh-CN" altLang="en-US" sz="1600" dirty="0">
                <a:solidFill>
                  <a:srgbClr val="000066"/>
                </a:solidFill>
                <a:latin typeface="Arial" panose="020B0604020202020204" pitchFamily="34" charset="0"/>
                <a:ea typeface="宋体" panose="02010600030101010101" pitchFamily="2" charset="-122"/>
              </a:rPr>
              <a:t>多址</a:t>
            </a:r>
            <a:r>
              <a:rPr lang="en-US" altLang="zh-CN" sz="1600" dirty="0" smtClean="0">
                <a:solidFill>
                  <a:srgbClr val="000066"/>
                </a:solidFill>
                <a:latin typeface="Arial" panose="020B0604020202020204" pitchFamily="34" charset="0"/>
                <a:ea typeface="宋体" panose="02010600030101010101" pitchFamily="2" charset="-122"/>
              </a:rPr>
              <a:t>/</a:t>
            </a:r>
            <a:r>
              <a:rPr lang="zh-CN" altLang="en-US" sz="1600" dirty="0" smtClean="0">
                <a:solidFill>
                  <a:srgbClr val="000066"/>
                </a:solidFill>
                <a:latin typeface="Arial" panose="020B0604020202020204" pitchFamily="34" charset="0"/>
                <a:ea typeface="宋体" panose="02010600030101010101" pitchFamily="2" charset="-122"/>
              </a:rPr>
              <a:t>时分</a:t>
            </a:r>
            <a:r>
              <a:rPr lang="zh-CN" altLang="en-US" sz="1600" dirty="0">
                <a:solidFill>
                  <a:srgbClr val="000066"/>
                </a:solidFill>
                <a:latin typeface="Arial" panose="020B0604020202020204" pitchFamily="34" charset="0"/>
                <a:ea typeface="宋体" panose="02010600030101010101" pitchFamily="2" charset="-122"/>
              </a:rPr>
              <a:t>多址</a:t>
            </a:r>
            <a:r>
              <a:rPr lang="en-US" altLang="zh-CN" sz="1600" dirty="0" smtClean="0">
                <a:solidFill>
                  <a:srgbClr val="000066"/>
                </a:solidFill>
                <a:latin typeface="Arial" panose="020B0604020202020204" pitchFamily="34" charset="0"/>
                <a:ea typeface="宋体" panose="02010600030101010101" pitchFamily="2" charset="-122"/>
              </a:rPr>
              <a:t>/</a:t>
            </a:r>
            <a:r>
              <a:rPr lang="zh-CN" altLang="en-US" sz="1600" dirty="0" smtClean="0">
                <a:solidFill>
                  <a:srgbClr val="000066"/>
                </a:solidFill>
                <a:latin typeface="Arial" panose="020B0604020202020204" pitchFamily="34" charset="0"/>
                <a:ea typeface="宋体" panose="02010600030101010101" pitchFamily="2" charset="-122"/>
              </a:rPr>
              <a:t>码分多址</a:t>
            </a:r>
            <a:endParaRPr lang="en-US" altLang="zh-CN" sz="1600" dirty="0">
              <a:solidFill>
                <a:srgbClr val="000066"/>
              </a:solidFill>
              <a:latin typeface="Arial" panose="020B0604020202020204" pitchFamily="34" charset="0"/>
              <a:ea typeface="宋体" panose="02010600030101010101" pitchFamily="2" charset="-122"/>
            </a:endParaRPr>
          </a:p>
        </p:txBody>
      </p:sp>
      <p:sp>
        <p:nvSpPr>
          <p:cNvPr id="126988" name="Text Box 10"/>
          <p:cNvSpPr txBox="1">
            <a:spLocks noChangeArrowheads="1"/>
          </p:cNvSpPr>
          <p:nvPr/>
        </p:nvSpPr>
        <p:spPr bwMode="auto">
          <a:xfrm>
            <a:off x="2514600" y="3517900"/>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a:solidFill>
                  <a:srgbClr val="000066"/>
                </a:solidFill>
                <a:latin typeface="Arial" panose="020B0604020202020204" pitchFamily="34" charset="0"/>
                <a:ea typeface="宋体" panose="02010600030101010101" pitchFamily="2" charset="-122"/>
              </a:rPr>
              <a:t>         (FDMA/TDMA/CDMA)</a:t>
            </a:r>
          </a:p>
        </p:txBody>
      </p:sp>
      <p:sp>
        <p:nvSpPr>
          <p:cNvPr id="126989" name="Line 11"/>
          <p:cNvSpPr>
            <a:spLocks noChangeShapeType="1"/>
          </p:cNvSpPr>
          <p:nvPr/>
        </p:nvSpPr>
        <p:spPr bwMode="auto">
          <a:xfrm flipH="1">
            <a:off x="2057400" y="4311650"/>
            <a:ext cx="4572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26990" name="Text Box 12"/>
          <p:cNvSpPr txBox="1">
            <a:spLocks noChangeArrowheads="1"/>
          </p:cNvSpPr>
          <p:nvPr/>
        </p:nvSpPr>
        <p:spPr bwMode="auto">
          <a:xfrm>
            <a:off x="2514600" y="4006850"/>
            <a:ext cx="4038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dirty="0">
                <a:solidFill>
                  <a:srgbClr val="000066"/>
                </a:solidFill>
                <a:latin typeface="Arial" panose="020B0604020202020204" pitchFamily="34" charset="0"/>
                <a:ea typeface="宋体" panose="02010600030101010101" pitchFamily="2" charset="-122"/>
              </a:rPr>
              <a:t>3. </a:t>
            </a:r>
            <a:r>
              <a:rPr lang="zh-CN" altLang="en-US" sz="1600" dirty="0">
                <a:solidFill>
                  <a:srgbClr val="000066"/>
                </a:solidFill>
                <a:latin typeface="Arial" panose="020B0604020202020204" pitchFamily="34" charset="0"/>
                <a:ea typeface="宋体" panose="02010600030101010101" pitchFamily="2" charset="-122"/>
              </a:rPr>
              <a:t>控制信息确认</a:t>
            </a:r>
            <a:endParaRPr lang="en-US" altLang="zh-CN" sz="1600" dirty="0">
              <a:solidFill>
                <a:srgbClr val="000066"/>
              </a:solidFill>
              <a:latin typeface="Arial" panose="020B0604020202020204" pitchFamily="34" charset="0"/>
              <a:ea typeface="宋体" panose="02010600030101010101" pitchFamily="2" charset="-122"/>
            </a:endParaRPr>
          </a:p>
        </p:txBody>
      </p:sp>
      <p:sp>
        <p:nvSpPr>
          <p:cNvPr id="126991" name="Line 13"/>
          <p:cNvSpPr>
            <a:spLocks noChangeShapeType="1"/>
          </p:cNvSpPr>
          <p:nvPr/>
        </p:nvSpPr>
        <p:spPr bwMode="auto">
          <a:xfrm flipH="1">
            <a:off x="2057400" y="4953000"/>
            <a:ext cx="4572000" cy="0"/>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26992" name="Text Box 14"/>
          <p:cNvSpPr txBox="1">
            <a:spLocks noChangeArrowheads="1"/>
          </p:cNvSpPr>
          <p:nvPr/>
        </p:nvSpPr>
        <p:spPr bwMode="auto">
          <a:xfrm>
            <a:off x="2514600" y="4648200"/>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dirty="0">
                <a:solidFill>
                  <a:srgbClr val="000066"/>
                </a:solidFill>
                <a:latin typeface="Arial" panose="020B0604020202020204" pitchFamily="34" charset="0"/>
                <a:ea typeface="宋体" panose="02010600030101010101" pitchFamily="2" charset="-122"/>
              </a:rPr>
              <a:t>4. </a:t>
            </a:r>
            <a:r>
              <a:rPr lang="zh-CN" altLang="en-US" sz="1600" dirty="0" smtClean="0">
                <a:solidFill>
                  <a:srgbClr val="000066"/>
                </a:solidFill>
                <a:latin typeface="Arial" panose="020B0604020202020204" pitchFamily="34" charset="0"/>
                <a:ea typeface="宋体" panose="02010600030101010101" pitchFamily="2" charset="-122"/>
              </a:rPr>
              <a:t>开始通讯</a:t>
            </a:r>
            <a:endParaRPr lang="en-US" altLang="zh-CN" sz="1600" dirty="0">
              <a:solidFill>
                <a:srgbClr val="000066"/>
              </a:solidFill>
              <a:latin typeface="Arial" panose="020B0604020202020204" pitchFamily="34" charset="0"/>
              <a:ea typeface="宋体" panose="02010600030101010101" pitchFamily="2" charset="-122"/>
            </a:endParaRPr>
          </a:p>
        </p:txBody>
      </p:sp>
      <p:sp>
        <p:nvSpPr>
          <p:cNvPr id="126993" name="Rectangle 15"/>
          <p:cNvSpPr>
            <a:spLocks noGrp="1" noChangeArrowheads="1"/>
          </p:cNvSpPr>
          <p:nvPr>
            <p:ph type="title"/>
          </p:nvPr>
        </p:nvSpPr>
        <p:spPr>
          <a:xfrm>
            <a:off x="987425" y="134938"/>
            <a:ext cx="6834188" cy="627062"/>
          </a:xfrm>
        </p:spPr>
        <p:txBody>
          <a:bodyPr/>
          <a:lstStyle/>
          <a:p>
            <a:pPr eaLnBrk="1" hangingPunct="1"/>
            <a:r>
              <a:rPr lang="zh-CN" altLang="en-US" sz="3200" dirty="0">
                <a:ea typeface="宋体" panose="02010600030101010101" pitchFamily="2" charset="-122"/>
              </a:rPr>
              <a:t>连接设置（服务交付）</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29027"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D02F11FD-F268-40B1-B193-FFF4325006FD}" type="slidenum">
              <a:rPr lang="en-US" altLang="zh-CN" sz="1400" smtClean="0"/>
              <a:pPr>
                <a:spcBef>
                  <a:spcPct val="0"/>
                </a:spcBef>
                <a:buClrTx/>
                <a:buFontTx/>
                <a:buNone/>
              </a:pPr>
              <a:t>63</a:t>
            </a:fld>
            <a:endParaRPr lang="en-US" altLang="zh-CN" sz="1400" smtClean="0"/>
          </a:p>
        </p:txBody>
      </p:sp>
      <p:sp>
        <p:nvSpPr>
          <p:cNvPr id="129028" name="Text Box 2"/>
          <p:cNvSpPr txBox="1">
            <a:spLocks noChangeArrowheads="1"/>
          </p:cNvSpPr>
          <p:nvPr/>
        </p:nvSpPr>
        <p:spPr bwMode="auto">
          <a:xfrm>
            <a:off x="1798638" y="1431925"/>
            <a:ext cx="6096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000">
                <a:solidFill>
                  <a:srgbClr val="000066"/>
                </a:solidFill>
                <a:latin typeface="Arial" panose="020B0604020202020204" pitchFamily="34" charset="0"/>
                <a:ea typeface="宋体" panose="02010600030101010101" pitchFamily="2" charset="-122"/>
              </a:rPr>
              <a:t>BS</a:t>
            </a:r>
          </a:p>
        </p:txBody>
      </p:sp>
      <p:sp>
        <p:nvSpPr>
          <p:cNvPr id="129029" name="Line 3"/>
          <p:cNvSpPr>
            <a:spLocks noChangeShapeType="1"/>
          </p:cNvSpPr>
          <p:nvPr/>
        </p:nvSpPr>
        <p:spPr bwMode="auto">
          <a:xfrm>
            <a:off x="2103438" y="1838325"/>
            <a:ext cx="0" cy="347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9030" name="Text Box 4"/>
          <p:cNvSpPr txBox="1">
            <a:spLocks noChangeArrowheads="1"/>
          </p:cNvSpPr>
          <p:nvPr/>
        </p:nvSpPr>
        <p:spPr bwMode="auto">
          <a:xfrm>
            <a:off x="6370638" y="1431925"/>
            <a:ext cx="6096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2000">
                <a:solidFill>
                  <a:srgbClr val="000066"/>
                </a:solidFill>
                <a:latin typeface="Arial" panose="020B0604020202020204" pitchFamily="34" charset="0"/>
                <a:ea typeface="宋体" panose="02010600030101010101" pitchFamily="2" charset="-122"/>
              </a:rPr>
              <a:t>MS</a:t>
            </a:r>
          </a:p>
        </p:txBody>
      </p:sp>
      <p:sp>
        <p:nvSpPr>
          <p:cNvPr id="129031" name="Line 5"/>
          <p:cNvSpPr>
            <a:spLocks noChangeShapeType="1"/>
          </p:cNvSpPr>
          <p:nvPr/>
        </p:nvSpPr>
        <p:spPr bwMode="auto">
          <a:xfrm>
            <a:off x="6675438" y="1838325"/>
            <a:ext cx="0" cy="340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9032" name="Line 6"/>
          <p:cNvSpPr>
            <a:spLocks noChangeShapeType="1"/>
          </p:cNvSpPr>
          <p:nvPr/>
        </p:nvSpPr>
        <p:spPr bwMode="auto">
          <a:xfrm flipH="1">
            <a:off x="2103438" y="2771775"/>
            <a:ext cx="4572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29033" name="Text Box 7"/>
          <p:cNvSpPr txBox="1">
            <a:spLocks noChangeArrowheads="1"/>
          </p:cNvSpPr>
          <p:nvPr/>
        </p:nvSpPr>
        <p:spPr bwMode="auto">
          <a:xfrm>
            <a:off x="2560638" y="2466975"/>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dirty="0">
                <a:solidFill>
                  <a:srgbClr val="000066"/>
                </a:solidFill>
                <a:latin typeface="Arial" panose="020B0604020202020204" pitchFamily="34" charset="0"/>
                <a:ea typeface="宋体" panose="02010600030101010101" pitchFamily="2" charset="-122"/>
              </a:rPr>
              <a:t>2. </a:t>
            </a:r>
            <a:r>
              <a:rPr lang="zh-CN" altLang="en-US" sz="1600" dirty="0">
                <a:solidFill>
                  <a:srgbClr val="000066"/>
                </a:solidFill>
                <a:latin typeface="Arial" panose="020B0604020202020204" pitchFamily="34" charset="0"/>
                <a:ea typeface="宋体" panose="02010600030101010101" pitchFamily="2" charset="-122"/>
              </a:rPr>
              <a:t>准备建立一个路径</a:t>
            </a:r>
            <a:endParaRPr lang="en-US" altLang="zh-CN" sz="1600" dirty="0">
              <a:solidFill>
                <a:srgbClr val="000066"/>
              </a:solidFill>
              <a:latin typeface="Arial" panose="020B0604020202020204" pitchFamily="34" charset="0"/>
              <a:ea typeface="宋体" panose="02010600030101010101" pitchFamily="2" charset="-122"/>
            </a:endParaRPr>
          </a:p>
        </p:txBody>
      </p:sp>
      <p:sp>
        <p:nvSpPr>
          <p:cNvPr id="129034" name="Line 8"/>
          <p:cNvSpPr>
            <a:spLocks noChangeShapeType="1"/>
          </p:cNvSpPr>
          <p:nvPr/>
        </p:nvSpPr>
        <p:spPr bwMode="auto">
          <a:xfrm flipH="1">
            <a:off x="2103438" y="3336925"/>
            <a:ext cx="4572000" cy="0"/>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29035" name="Text Box 9"/>
          <p:cNvSpPr txBox="1">
            <a:spLocks noChangeArrowheads="1"/>
          </p:cNvSpPr>
          <p:nvPr/>
        </p:nvSpPr>
        <p:spPr bwMode="auto">
          <a:xfrm>
            <a:off x="2560638" y="3032125"/>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dirty="0">
                <a:solidFill>
                  <a:srgbClr val="000066"/>
                </a:solidFill>
                <a:latin typeface="Arial" panose="020B0604020202020204" pitchFamily="34" charset="0"/>
                <a:ea typeface="宋体" panose="02010600030101010101" pitchFamily="2" charset="-122"/>
              </a:rPr>
              <a:t>3. </a:t>
            </a:r>
            <a:r>
              <a:rPr lang="zh-CN" altLang="en-US" sz="1600" dirty="0" smtClean="0">
                <a:solidFill>
                  <a:srgbClr val="000066"/>
                </a:solidFill>
                <a:latin typeface="Arial" panose="020B0604020202020204" pitchFamily="34" charset="0"/>
                <a:ea typeface="宋体" panose="02010600030101010101" pitchFamily="2" charset="-122"/>
              </a:rPr>
              <a:t>使用频率</a:t>
            </a:r>
            <a:r>
              <a:rPr lang="en-US" altLang="zh-CN" sz="1600" dirty="0" smtClean="0">
                <a:solidFill>
                  <a:srgbClr val="000066"/>
                </a:solidFill>
                <a:latin typeface="Arial" panose="020B0604020202020204" pitchFamily="34" charset="0"/>
                <a:ea typeface="宋体" panose="02010600030101010101" pitchFamily="2" charset="-122"/>
              </a:rPr>
              <a:t>/</a:t>
            </a:r>
            <a:r>
              <a:rPr lang="zh-CN" altLang="en-US" sz="1600" dirty="0" smtClean="0">
                <a:solidFill>
                  <a:srgbClr val="000066"/>
                </a:solidFill>
                <a:latin typeface="Arial" panose="020B0604020202020204" pitchFamily="34" charset="0"/>
                <a:ea typeface="宋体" panose="02010600030101010101" pitchFamily="2" charset="-122"/>
              </a:rPr>
              <a:t>时隙</a:t>
            </a:r>
            <a:r>
              <a:rPr lang="en-US" altLang="zh-CN" sz="1600" dirty="0" smtClean="0">
                <a:solidFill>
                  <a:srgbClr val="000066"/>
                </a:solidFill>
                <a:latin typeface="Arial" panose="020B0604020202020204" pitchFamily="34" charset="0"/>
                <a:ea typeface="宋体" panose="02010600030101010101" pitchFamily="2" charset="-122"/>
              </a:rPr>
              <a:t>/</a:t>
            </a:r>
            <a:r>
              <a:rPr lang="zh-CN" altLang="en-US" sz="1600" dirty="0" smtClean="0">
                <a:solidFill>
                  <a:srgbClr val="000066"/>
                </a:solidFill>
                <a:latin typeface="Arial" panose="020B0604020202020204" pitchFamily="34" charset="0"/>
                <a:ea typeface="宋体" panose="02010600030101010101" pitchFamily="2" charset="-122"/>
              </a:rPr>
              <a:t>编码</a:t>
            </a:r>
            <a:endParaRPr lang="en-US" altLang="zh-CN" sz="1600" dirty="0">
              <a:solidFill>
                <a:srgbClr val="000066"/>
              </a:solidFill>
              <a:latin typeface="Arial" panose="020B0604020202020204" pitchFamily="34" charset="0"/>
              <a:ea typeface="宋体" panose="02010600030101010101" pitchFamily="2" charset="-122"/>
            </a:endParaRPr>
          </a:p>
        </p:txBody>
      </p:sp>
      <p:sp>
        <p:nvSpPr>
          <p:cNvPr id="129036" name="Text Box 10"/>
          <p:cNvSpPr txBox="1">
            <a:spLocks noChangeArrowheads="1"/>
          </p:cNvSpPr>
          <p:nvPr/>
        </p:nvSpPr>
        <p:spPr bwMode="auto">
          <a:xfrm>
            <a:off x="2560638" y="3336925"/>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a:solidFill>
                  <a:srgbClr val="000066"/>
                </a:solidFill>
                <a:latin typeface="Arial" panose="020B0604020202020204" pitchFamily="34" charset="0"/>
                <a:ea typeface="宋体" panose="02010600030101010101" pitchFamily="2" charset="-122"/>
              </a:rPr>
              <a:t>         (FDMA/TDMA/CDMA)</a:t>
            </a:r>
          </a:p>
        </p:txBody>
      </p:sp>
      <p:sp>
        <p:nvSpPr>
          <p:cNvPr id="129037" name="Line 11"/>
          <p:cNvSpPr>
            <a:spLocks noChangeShapeType="1"/>
          </p:cNvSpPr>
          <p:nvPr/>
        </p:nvSpPr>
        <p:spPr bwMode="auto">
          <a:xfrm flipH="1">
            <a:off x="2103438" y="3990975"/>
            <a:ext cx="4572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29038" name="Text Box 12"/>
          <p:cNvSpPr txBox="1">
            <a:spLocks noChangeArrowheads="1"/>
          </p:cNvSpPr>
          <p:nvPr/>
        </p:nvSpPr>
        <p:spPr bwMode="auto">
          <a:xfrm>
            <a:off x="2560638" y="3686175"/>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dirty="0">
                <a:solidFill>
                  <a:srgbClr val="000066"/>
                </a:solidFill>
                <a:latin typeface="Arial" panose="020B0604020202020204" pitchFamily="34" charset="0"/>
                <a:ea typeface="宋体" panose="02010600030101010101" pitchFamily="2" charset="-122"/>
              </a:rPr>
              <a:t>4. </a:t>
            </a:r>
            <a:r>
              <a:rPr lang="zh-CN" altLang="en-US" sz="1600" dirty="0" smtClean="0">
                <a:solidFill>
                  <a:srgbClr val="000066"/>
                </a:solidFill>
                <a:latin typeface="Arial" panose="020B0604020202020204" pitchFamily="34" charset="0"/>
                <a:ea typeface="宋体" panose="02010600030101010101" pitchFamily="2" charset="-122"/>
              </a:rPr>
              <a:t>通讯准备就绪</a:t>
            </a:r>
            <a:endParaRPr lang="en-US" altLang="zh-CN" sz="1600" dirty="0">
              <a:solidFill>
                <a:srgbClr val="000066"/>
              </a:solidFill>
              <a:latin typeface="Arial" panose="020B0604020202020204" pitchFamily="34" charset="0"/>
              <a:ea typeface="宋体" panose="02010600030101010101" pitchFamily="2" charset="-122"/>
            </a:endParaRPr>
          </a:p>
        </p:txBody>
      </p:sp>
      <p:sp>
        <p:nvSpPr>
          <p:cNvPr id="129039" name="Line 13"/>
          <p:cNvSpPr>
            <a:spLocks noChangeShapeType="1"/>
          </p:cNvSpPr>
          <p:nvPr/>
        </p:nvSpPr>
        <p:spPr bwMode="auto">
          <a:xfrm flipH="1">
            <a:off x="2103438" y="4600575"/>
            <a:ext cx="4572000" cy="0"/>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29040" name="Text Box 14"/>
          <p:cNvSpPr txBox="1">
            <a:spLocks noChangeArrowheads="1"/>
          </p:cNvSpPr>
          <p:nvPr/>
        </p:nvSpPr>
        <p:spPr bwMode="auto">
          <a:xfrm>
            <a:off x="2560638" y="4295775"/>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dirty="0">
                <a:solidFill>
                  <a:srgbClr val="000066"/>
                </a:solidFill>
                <a:latin typeface="Arial" panose="020B0604020202020204" pitchFamily="34" charset="0"/>
                <a:ea typeface="宋体" panose="02010600030101010101" pitchFamily="2" charset="-122"/>
              </a:rPr>
              <a:t>5. </a:t>
            </a:r>
            <a:r>
              <a:rPr lang="zh-CN" altLang="en-US" sz="1600" dirty="0" smtClean="0">
                <a:solidFill>
                  <a:srgbClr val="000066"/>
                </a:solidFill>
                <a:latin typeface="Arial" panose="020B0604020202020204" pitchFamily="34" charset="0"/>
                <a:ea typeface="宋体" panose="02010600030101010101" pitchFamily="2" charset="-122"/>
              </a:rPr>
              <a:t>开始通讯</a:t>
            </a:r>
            <a:endParaRPr lang="en-US" altLang="zh-CN" sz="1600" dirty="0">
              <a:solidFill>
                <a:srgbClr val="000066"/>
              </a:solidFill>
              <a:latin typeface="Arial" panose="020B0604020202020204" pitchFamily="34" charset="0"/>
              <a:ea typeface="宋体" panose="02010600030101010101" pitchFamily="2" charset="-122"/>
            </a:endParaRPr>
          </a:p>
        </p:txBody>
      </p:sp>
      <p:sp>
        <p:nvSpPr>
          <p:cNvPr id="129041" name="Line 15"/>
          <p:cNvSpPr>
            <a:spLocks noChangeShapeType="1"/>
          </p:cNvSpPr>
          <p:nvPr/>
        </p:nvSpPr>
        <p:spPr bwMode="auto">
          <a:xfrm flipH="1">
            <a:off x="2103438" y="2219325"/>
            <a:ext cx="4572000" cy="0"/>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29042" name="Text Box 16"/>
          <p:cNvSpPr txBox="1">
            <a:spLocks noChangeArrowheads="1"/>
          </p:cNvSpPr>
          <p:nvPr/>
        </p:nvSpPr>
        <p:spPr bwMode="auto">
          <a:xfrm>
            <a:off x="2560638" y="1914525"/>
            <a:ext cx="403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600" dirty="0">
                <a:solidFill>
                  <a:srgbClr val="000066"/>
                </a:solidFill>
                <a:latin typeface="Arial" panose="020B0604020202020204" pitchFamily="34" charset="0"/>
                <a:ea typeface="宋体" panose="02010600030101010101" pitchFamily="2" charset="-122"/>
              </a:rPr>
              <a:t>1</a:t>
            </a:r>
            <a:r>
              <a:rPr lang="en-US" altLang="zh-CN" sz="1600" dirty="0" smtClean="0">
                <a:solidFill>
                  <a:srgbClr val="000066"/>
                </a:solidFill>
                <a:latin typeface="Arial" panose="020B0604020202020204" pitchFamily="34" charset="0"/>
                <a:ea typeface="宋体" panose="02010600030101010101" pitchFamily="2" charset="-122"/>
              </a:rPr>
              <a:t>. </a:t>
            </a:r>
            <a:r>
              <a:rPr lang="zh-CN" altLang="en-US" sz="1600" dirty="0" smtClean="0">
                <a:solidFill>
                  <a:srgbClr val="000066"/>
                </a:solidFill>
                <a:latin typeface="Arial" panose="020B0604020202020204" pitchFamily="34" charset="0"/>
                <a:ea typeface="宋体" panose="02010600030101010101" pitchFamily="2" charset="-122"/>
              </a:rPr>
              <a:t>呼叫</a:t>
            </a:r>
            <a:r>
              <a:rPr lang="en-US" altLang="zh-CN" sz="1600" dirty="0" smtClean="0">
                <a:solidFill>
                  <a:srgbClr val="000066"/>
                </a:solidFill>
                <a:latin typeface="Arial" panose="020B0604020202020204" pitchFamily="34" charset="0"/>
                <a:ea typeface="宋体" panose="02010600030101010101" pitchFamily="2" charset="-122"/>
              </a:rPr>
              <a:t>MS</a:t>
            </a:r>
            <a:r>
              <a:rPr lang="zh-CN" altLang="en-US" sz="1600" dirty="0">
                <a:solidFill>
                  <a:srgbClr val="000066"/>
                </a:solidFill>
                <a:latin typeface="Arial" panose="020B0604020202020204" pitchFamily="34" charset="0"/>
                <a:ea typeface="宋体" panose="02010600030101010101" pitchFamily="2" charset="-122"/>
              </a:rPr>
              <a:t>＃待定</a:t>
            </a:r>
            <a:endParaRPr lang="en-US" altLang="zh-CN" sz="1600" dirty="0">
              <a:solidFill>
                <a:srgbClr val="000066"/>
              </a:solidFill>
              <a:latin typeface="Arial" panose="020B0604020202020204" pitchFamily="34" charset="0"/>
              <a:ea typeface="宋体" panose="02010600030101010101" pitchFamily="2" charset="-122"/>
            </a:endParaRPr>
          </a:p>
        </p:txBody>
      </p:sp>
      <p:sp>
        <p:nvSpPr>
          <p:cNvPr id="129043" name="Rectangle 17"/>
          <p:cNvSpPr>
            <a:spLocks noGrp="1" noChangeArrowheads="1"/>
          </p:cNvSpPr>
          <p:nvPr>
            <p:ph type="title"/>
          </p:nvPr>
        </p:nvSpPr>
        <p:spPr/>
        <p:txBody>
          <a:bodyPr/>
          <a:lstStyle/>
          <a:p>
            <a:pPr eaLnBrk="1" hangingPunct="1"/>
            <a:r>
              <a:rPr lang="zh-CN" altLang="en-US" sz="2800" dirty="0">
                <a:ea typeface="宋体" panose="02010600030101010101" pitchFamily="2" charset="-122"/>
              </a:rPr>
              <a:t>连接设置（服务始发）</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Dr. Xinbing Wang</a:t>
            </a:r>
          </a:p>
        </p:txBody>
      </p:sp>
      <p:sp>
        <p:nvSpPr>
          <p:cNvPr id="131075"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30CC77-8CAF-4977-8338-812215577B93}"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1076" name="Text Box 2"/>
          <p:cNvSpPr txBox="1">
            <a:spLocks noChangeArrowheads="1"/>
          </p:cNvSpPr>
          <p:nvPr/>
        </p:nvSpPr>
        <p:spPr bwMode="auto">
          <a:xfrm>
            <a:off x="533400" y="2300288"/>
            <a:ext cx="1524000" cy="784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待发送信息</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声音</a:t>
            </a:r>
            <a:r>
              <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数据</a:t>
            </a:r>
            <a:r>
              <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a:t>
            </a:r>
          </a:p>
        </p:txBody>
      </p:sp>
      <p:sp>
        <p:nvSpPr>
          <p:cNvPr id="131077" name="Text Box 3"/>
          <p:cNvSpPr txBox="1">
            <a:spLocks noChangeArrowheads="1"/>
          </p:cNvSpPr>
          <p:nvPr/>
        </p:nvSpPr>
        <p:spPr bwMode="auto">
          <a:xfrm>
            <a:off x="2438400" y="2528888"/>
            <a:ext cx="12192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编码</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78" name="Text Box 4"/>
          <p:cNvSpPr txBox="1">
            <a:spLocks noChangeArrowheads="1"/>
          </p:cNvSpPr>
          <p:nvPr/>
        </p:nvSpPr>
        <p:spPr bwMode="auto">
          <a:xfrm>
            <a:off x="4038600" y="2528888"/>
            <a:ext cx="15240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调制器</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79" name="Text Box 5"/>
          <p:cNvSpPr txBox="1">
            <a:spLocks noChangeArrowheads="1"/>
          </p:cNvSpPr>
          <p:nvPr/>
        </p:nvSpPr>
        <p:spPr bwMode="auto">
          <a:xfrm>
            <a:off x="5943600" y="2528888"/>
            <a:ext cx="16764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发送器</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80" name="Line 6"/>
          <p:cNvSpPr>
            <a:spLocks noChangeShapeType="1"/>
          </p:cNvSpPr>
          <p:nvPr/>
        </p:nvSpPr>
        <p:spPr bwMode="auto">
          <a:xfrm>
            <a:off x="7620000" y="2757488"/>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81" name="Line 7"/>
          <p:cNvSpPr>
            <a:spLocks noChangeShapeType="1"/>
          </p:cNvSpPr>
          <p:nvPr/>
        </p:nvSpPr>
        <p:spPr bwMode="auto">
          <a:xfrm flipV="1">
            <a:off x="7924800" y="2071688"/>
            <a:ext cx="0" cy="685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82" name="Line 8"/>
          <p:cNvSpPr>
            <a:spLocks noChangeShapeType="1"/>
          </p:cNvSpPr>
          <p:nvPr/>
        </p:nvSpPr>
        <p:spPr bwMode="auto">
          <a:xfrm>
            <a:off x="7772400" y="2071688"/>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83" name="Line 9"/>
          <p:cNvSpPr>
            <a:spLocks noChangeShapeType="1"/>
          </p:cNvSpPr>
          <p:nvPr/>
        </p:nvSpPr>
        <p:spPr bwMode="auto">
          <a:xfrm>
            <a:off x="7772400" y="2071688"/>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84" name="Line 10"/>
          <p:cNvSpPr>
            <a:spLocks noChangeShapeType="1"/>
          </p:cNvSpPr>
          <p:nvPr/>
        </p:nvSpPr>
        <p:spPr bwMode="auto">
          <a:xfrm flipV="1">
            <a:off x="7924800" y="2071688"/>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85" name="Line 11"/>
          <p:cNvSpPr>
            <a:spLocks noChangeShapeType="1"/>
          </p:cNvSpPr>
          <p:nvPr/>
        </p:nvSpPr>
        <p:spPr bwMode="auto">
          <a:xfrm>
            <a:off x="2057400" y="2757488"/>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86" name="Line 12"/>
          <p:cNvSpPr>
            <a:spLocks noChangeShapeType="1"/>
          </p:cNvSpPr>
          <p:nvPr/>
        </p:nvSpPr>
        <p:spPr bwMode="auto">
          <a:xfrm>
            <a:off x="3657600" y="2757488"/>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87" name="Line 13"/>
          <p:cNvSpPr>
            <a:spLocks noChangeShapeType="1"/>
          </p:cNvSpPr>
          <p:nvPr/>
        </p:nvSpPr>
        <p:spPr bwMode="auto">
          <a:xfrm>
            <a:off x="5562600" y="2757488"/>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88" name="Text Box 14"/>
          <p:cNvSpPr txBox="1">
            <a:spLocks noChangeArrowheads="1"/>
          </p:cNvSpPr>
          <p:nvPr/>
        </p:nvSpPr>
        <p:spPr bwMode="auto">
          <a:xfrm>
            <a:off x="533400" y="4191000"/>
            <a:ext cx="1524000" cy="646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已接收信息</a:t>
            </a:r>
            <a:r>
              <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声音</a:t>
            </a:r>
            <a:r>
              <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数据</a:t>
            </a:r>
            <a:r>
              <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a:t>
            </a:r>
          </a:p>
        </p:txBody>
      </p:sp>
      <p:sp>
        <p:nvSpPr>
          <p:cNvPr id="131089" name="Text Box 15"/>
          <p:cNvSpPr txBox="1">
            <a:spLocks noChangeArrowheads="1"/>
          </p:cNvSpPr>
          <p:nvPr/>
        </p:nvSpPr>
        <p:spPr bwMode="auto">
          <a:xfrm>
            <a:off x="2362200" y="4419600"/>
            <a:ext cx="14478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解码</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90" name="Text Box 16"/>
          <p:cNvSpPr txBox="1">
            <a:spLocks noChangeArrowheads="1"/>
          </p:cNvSpPr>
          <p:nvPr/>
        </p:nvSpPr>
        <p:spPr bwMode="auto">
          <a:xfrm>
            <a:off x="4114800" y="4419600"/>
            <a:ext cx="18288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解调器</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91" name="Text Box 17"/>
          <p:cNvSpPr txBox="1">
            <a:spLocks noChangeArrowheads="1"/>
          </p:cNvSpPr>
          <p:nvPr/>
        </p:nvSpPr>
        <p:spPr bwMode="auto">
          <a:xfrm>
            <a:off x="6248400" y="4419600"/>
            <a:ext cx="13716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接收器</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92" name="Line 18"/>
          <p:cNvSpPr>
            <a:spLocks noChangeShapeType="1"/>
          </p:cNvSpPr>
          <p:nvPr/>
        </p:nvSpPr>
        <p:spPr bwMode="auto">
          <a:xfrm>
            <a:off x="7620000" y="4648200"/>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93" name="Line 19"/>
          <p:cNvSpPr>
            <a:spLocks noChangeShapeType="1"/>
          </p:cNvSpPr>
          <p:nvPr/>
        </p:nvSpPr>
        <p:spPr bwMode="auto">
          <a:xfrm flipV="1">
            <a:off x="7924800" y="3962400"/>
            <a:ext cx="0" cy="685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94" name="Line 20"/>
          <p:cNvSpPr>
            <a:spLocks noChangeShapeType="1"/>
          </p:cNvSpPr>
          <p:nvPr/>
        </p:nvSpPr>
        <p:spPr bwMode="auto">
          <a:xfrm>
            <a:off x="7772400" y="3962400"/>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95" name="Line 21"/>
          <p:cNvSpPr>
            <a:spLocks noChangeShapeType="1"/>
          </p:cNvSpPr>
          <p:nvPr/>
        </p:nvSpPr>
        <p:spPr bwMode="auto">
          <a:xfrm>
            <a:off x="7772400" y="39624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96" name="Line 22"/>
          <p:cNvSpPr>
            <a:spLocks noChangeShapeType="1"/>
          </p:cNvSpPr>
          <p:nvPr/>
        </p:nvSpPr>
        <p:spPr bwMode="auto">
          <a:xfrm flipV="1">
            <a:off x="7924800" y="39624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97" name="Line 23"/>
          <p:cNvSpPr>
            <a:spLocks noChangeShapeType="1"/>
          </p:cNvSpPr>
          <p:nvPr/>
        </p:nvSpPr>
        <p:spPr bwMode="auto">
          <a:xfrm>
            <a:off x="2057400" y="4648200"/>
            <a:ext cx="3048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98" name="Line 24"/>
          <p:cNvSpPr>
            <a:spLocks noChangeShapeType="1"/>
          </p:cNvSpPr>
          <p:nvPr/>
        </p:nvSpPr>
        <p:spPr bwMode="auto">
          <a:xfrm>
            <a:off x="3810000" y="4648200"/>
            <a:ext cx="3048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099" name="Line 25"/>
          <p:cNvSpPr>
            <a:spLocks noChangeShapeType="1"/>
          </p:cNvSpPr>
          <p:nvPr/>
        </p:nvSpPr>
        <p:spPr bwMode="auto">
          <a:xfrm>
            <a:off x="5943600" y="4648200"/>
            <a:ext cx="3048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100" name="Arc 26"/>
          <p:cNvSpPr>
            <a:spLocks/>
          </p:cNvSpPr>
          <p:nvPr/>
        </p:nvSpPr>
        <p:spPr bwMode="auto">
          <a:xfrm>
            <a:off x="8153400" y="2224088"/>
            <a:ext cx="457200" cy="1814512"/>
          </a:xfrm>
          <a:custGeom>
            <a:avLst/>
            <a:gdLst>
              <a:gd name="T0" fmla="*/ 0 w 21600"/>
              <a:gd name="T1" fmla="*/ 0 h 43184"/>
              <a:gd name="T2" fmla="*/ 2147483646 w 21600"/>
              <a:gd name="T3" fmla="*/ 2147483646 h 43184"/>
              <a:gd name="T4" fmla="*/ 0 w 21600"/>
              <a:gd name="T5" fmla="*/ 2147483646 h 43184"/>
              <a:gd name="T6" fmla="*/ 0 60000 65536"/>
              <a:gd name="T7" fmla="*/ 0 60000 65536"/>
              <a:gd name="T8" fmla="*/ 0 60000 65536"/>
              <a:gd name="T9" fmla="*/ 0 w 21600"/>
              <a:gd name="T10" fmla="*/ 0 h 43184"/>
              <a:gd name="T11" fmla="*/ 21600 w 21600"/>
              <a:gd name="T12" fmla="*/ 43184 h 43184"/>
            </a:gdLst>
            <a:ahLst/>
            <a:cxnLst>
              <a:cxn ang="T6">
                <a:pos x="T0" y="T1"/>
              </a:cxn>
              <a:cxn ang="T7">
                <a:pos x="T2" y="T3"/>
              </a:cxn>
              <a:cxn ang="T8">
                <a:pos x="T4" y="T5"/>
              </a:cxn>
            </a:cxnLst>
            <a:rect l="T9" t="T10" r="T11" b="T12"/>
            <a:pathLst>
              <a:path w="21600" h="43184" fill="none" extrusionOk="0">
                <a:moveTo>
                  <a:pt x="-1" y="0"/>
                </a:moveTo>
                <a:cubicBezTo>
                  <a:pt x="11929" y="0"/>
                  <a:pt x="21600" y="9670"/>
                  <a:pt x="21600" y="21600"/>
                </a:cubicBezTo>
                <a:cubicBezTo>
                  <a:pt x="21600" y="33208"/>
                  <a:pt x="12424" y="42740"/>
                  <a:pt x="825" y="43184"/>
                </a:cubicBezTo>
              </a:path>
              <a:path w="21600" h="43184" stroke="0" extrusionOk="0">
                <a:moveTo>
                  <a:pt x="-1" y="0"/>
                </a:moveTo>
                <a:cubicBezTo>
                  <a:pt x="11929" y="0"/>
                  <a:pt x="21600" y="9670"/>
                  <a:pt x="21600" y="21600"/>
                </a:cubicBezTo>
                <a:cubicBezTo>
                  <a:pt x="21600" y="33208"/>
                  <a:pt x="12424" y="42740"/>
                  <a:pt x="825" y="43184"/>
                </a:cubicBezTo>
                <a:lnTo>
                  <a:pt x="0" y="21600"/>
                </a:lnTo>
                <a:lnTo>
                  <a:pt x="-1" y="0"/>
                </a:lnTo>
                <a:close/>
              </a:path>
            </a:pathLst>
          </a:custGeom>
          <a:noFill/>
          <a:ln w="9525">
            <a:solidFill>
              <a:schemeClr val="tx1"/>
            </a:solidFill>
            <a:prstDash val="dash"/>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101" name="Text Box 27"/>
          <p:cNvSpPr txBox="1">
            <a:spLocks noChangeArrowheads="1"/>
          </p:cNvSpPr>
          <p:nvPr/>
        </p:nvSpPr>
        <p:spPr bwMode="auto">
          <a:xfrm>
            <a:off x="7620000" y="1560513"/>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天线</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102" name="Text Box 28"/>
          <p:cNvSpPr txBox="1">
            <a:spLocks noChangeArrowheads="1"/>
          </p:cNvSpPr>
          <p:nvPr/>
        </p:nvSpPr>
        <p:spPr bwMode="auto">
          <a:xfrm>
            <a:off x="7620000" y="3506788"/>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天线</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103" name="Text Box 29"/>
          <p:cNvSpPr txBox="1">
            <a:spLocks noChangeArrowheads="1"/>
          </p:cNvSpPr>
          <p:nvPr/>
        </p:nvSpPr>
        <p:spPr bwMode="auto">
          <a:xfrm>
            <a:off x="4038600" y="3290888"/>
            <a:ext cx="15240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载波</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104" name="Line 30"/>
          <p:cNvSpPr>
            <a:spLocks noChangeShapeType="1"/>
          </p:cNvSpPr>
          <p:nvPr/>
        </p:nvSpPr>
        <p:spPr bwMode="auto">
          <a:xfrm flipV="1">
            <a:off x="4724400" y="290988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105" name="Text Box 31"/>
          <p:cNvSpPr txBox="1">
            <a:spLocks noChangeArrowheads="1"/>
          </p:cNvSpPr>
          <p:nvPr/>
        </p:nvSpPr>
        <p:spPr bwMode="auto">
          <a:xfrm>
            <a:off x="4343400" y="5172075"/>
            <a:ext cx="15240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rPr>
              <a:t>载波</a:t>
            </a:r>
            <a:endParaRPr kumimoji="0" lang="en-US" altLang="zh-CN" sz="1800" b="1" i="0" u="none" strike="noStrike" kern="1200" cap="none" spc="0" normalizeH="0" baseline="0" noProof="0" smtClean="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106" name="Line 32"/>
          <p:cNvSpPr>
            <a:spLocks noChangeShapeType="1"/>
          </p:cNvSpPr>
          <p:nvPr/>
        </p:nvSpPr>
        <p:spPr bwMode="auto">
          <a:xfrm flipV="1">
            <a:off x="5029200" y="4800600"/>
            <a:ext cx="0" cy="371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31107" name="Rectangle 33"/>
          <p:cNvSpPr>
            <a:spLocks noGrp="1" noChangeArrowheads="1"/>
          </p:cNvSpPr>
          <p:nvPr>
            <p:ph type="title"/>
          </p:nvPr>
        </p:nvSpPr>
        <p:spPr>
          <a:xfrm>
            <a:off x="987425" y="134938"/>
            <a:ext cx="7737475" cy="627062"/>
          </a:xfrm>
        </p:spPr>
        <p:txBody>
          <a:bodyPr/>
          <a:lstStyle/>
          <a:p>
            <a:pPr eaLnBrk="1" hangingPunct="1"/>
            <a:r>
              <a:rPr lang="zh-CN" altLang="en-US" sz="2800" smtClean="0">
                <a:ea typeface="宋体" panose="02010600030101010101" pitchFamily="2" charset="-122"/>
              </a:rPr>
              <a:t>无线通信的简化框架</a:t>
            </a:r>
            <a:endParaRPr lang="en-US" altLang="zh-CN" smtClean="0">
              <a:ea typeface="宋体" panose="02010600030101010101" pitchFamily="2" charset="-122"/>
            </a:endParaRPr>
          </a:p>
        </p:txBody>
      </p:sp>
    </p:spTree>
    <p:extLst>
      <p:ext uri="{BB962C8B-B14F-4D97-AF65-F5344CB8AC3E}">
        <p14:creationId xmlns:p14="http://schemas.microsoft.com/office/powerpoint/2010/main" val="30705265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04451"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90BFD607-5A84-4FFF-8E94-B82CFB43B934}" type="slidenum">
              <a:rPr lang="en-US" altLang="zh-CN" sz="1400" smtClean="0"/>
              <a:pPr>
                <a:spcBef>
                  <a:spcPct val="0"/>
                </a:spcBef>
                <a:buClrTx/>
                <a:buFontTx/>
                <a:buNone/>
              </a:pPr>
              <a:t>65</a:t>
            </a:fld>
            <a:endParaRPr lang="en-US" altLang="zh-CN" sz="1400" smtClean="0"/>
          </a:p>
        </p:txBody>
      </p:sp>
      <p:sp>
        <p:nvSpPr>
          <p:cNvPr id="104452" name="Rectangle 2"/>
          <p:cNvSpPr>
            <a:spLocks noGrp="1" noChangeArrowheads="1"/>
          </p:cNvSpPr>
          <p:nvPr>
            <p:ph type="title"/>
          </p:nvPr>
        </p:nvSpPr>
        <p:spPr/>
        <p:txBody>
          <a:bodyPr/>
          <a:lstStyle/>
          <a:p>
            <a:pPr eaLnBrk="1" hangingPunct="1"/>
            <a:r>
              <a:rPr lang="zh-CN" altLang="en-US" dirty="0" smtClean="0">
                <a:ea typeface="宋体" panose="02010600030101010101" pitchFamily="2" charset="-122"/>
              </a:rPr>
              <a:t>课后练习</a:t>
            </a:r>
            <a:endParaRPr lang="en-US" altLang="zh-CN" dirty="0" smtClean="0">
              <a:ea typeface="宋体" panose="02010600030101010101" pitchFamily="2" charset="-122"/>
            </a:endParaRPr>
          </a:p>
        </p:txBody>
      </p:sp>
      <p:sp>
        <p:nvSpPr>
          <p:cNvPr id="104453" name="Rectangle 3"/>
          <p:cNvSpPr>
            <a:spLocks noChangeArrowheads="1"/>
          </p:cNvSpPr>
          <p:nvPr/>
        </p:nvSpPr>
        <p:spPr bwMode="auto">
          <a:xfrm>
            <a:off x="536575" y="1192213"/>
            <a:ext cx="79629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lnSpc>
                <a:spcPct val="90000"/>
              </a:lnSpc>
            </a:pPr>
            <a:r>
              <a:rPr lang="zh-CN" altLang="en-US" sz="2400" b="0" dirty="0" smtClean="0">
                <a:ea typeface="宋体" panose="02010600030101010101" pitchFamily="2" charset="-122"/>
              </a:rPr>
              <a:t>阅读材料</a:t>
            </a:r>
            <a:endParaRPr lang="en-US" altLang="zh-CN" sz="2400" b="0" dirty="0">
              <a:ea typeface="宋体" panose="02010600030101010101" pitchFamily="2" charset="-122"/>
            </a:endParaRPr>
          </a:p>
          <a:p>
            <a:pPr lvl="1" eaLnBrk="1" hangingPunct="1">
              <a:lnSpc>
                <a:spcPct val="90000"/>
              </a:lnSpc>
            </a:pPr>
            <a:r>
              <a:rPr lang="zh-CN" altLang="en-US" sz="2000" b="0" dirty="0">
                <a:ea typeface="宋体" panose="02010600030101010101" pitchFamily="2" charset="-122"/>
              </a:rPr>
              <a:t>第一章</a:t>
            </a:r>
            <a:endParaRPr lang="en-US" altLang="zh-CN" sz="2000" b="0" dirty="0">
              <a:ea typeface="宋体" panose="02010600030101010101" pitchFamily="2" charset="-122"/>
            </a:endParaRPr>
          </a:p>
          <a:p>
            <a:pPr lvl="1" eaLnBrk="1" hangingPunct="1">
              <a:lnSpc>
                <a:spcPct val="90000"/>
              </a:lnSpc>
            </a:pPr>
            <a:r>
              <a:rPr lang="zh-CN" altLang="en-US" sz="2000" b="0" dirty="0">
                <a:ea typeface="宋体" panose="02010600030101010101" pitchFamily="2" charset="-122"/>
              </a:rPr>
              <a:t>第二章</a:t>
            </a:r>
            <a:endParaRPr lang="en-US" altLang="zh-CN" sz="2000" b="0" dirty="0">
              <a:ea typeface="宋体" panose="02010600030101010101" pitchFamily="2" charset="-122"/>
            </a:endParaRPr>
          </a:p>
          <a:p>
            <a:pPr lvl="1" eaLnBrk="1" hangingPunct="1">
              <a:lnSpc>
                <a:spcPct val="90000"/>
              </a:lnSpc>
            </a:pPr>
            <a:r>
              <a:rPr lang="zh-CN" altLang="en-US" sz="2000" b="0" dirty="0">
                <a:ea typeface="宋体" panose="02010600030101010101" pitchFamily="2" charset="-122"/>
              </a:rPr>
              <a:t>章节</a:t>
            </a:r>
            <a:r>
              <a:rPr lang="en-US" altLang="zh-CN" sz="2000" b="0" dirty="0" smtClean="0">
                <a:ea typeface="宋体" panose="02010600030101010101" pitchFamily="2" charset="-122"/>
              </a:rPr>
              <a:t>3.1-3.4</a:t>
            </a:r>
            <a:endParaRPr lang="en-US" altLang="zh-CN" sz="2000" b="0" dirty="0">
              <a:ea typeface="宋体" panose="02010600030101010101" pitchFamily="2" charset="-122"/>
            </a:endParaRPr>
          </a:p>
          <a:p>
            <a:pPr lvl="1" eaLnBrk="1" hangingPunct="1">
              <a:lnSpc>
                <a:spcPct val="90000"/>
              </a:lnSpc>
            </a:pPr>
            <a:r>
              <a:rPr lang="zh-CN" altLang="en-US" sz="2000" b="0" dirty="0">
                <a:ea typeface="宋体" panose="02010600030101010101" pitchFamily="2" charset="-122"/>
              </a:rPr>
              <a:t>第四章</a:t>
            </a:r>
            <a:endParaRPr lang="en-US" altLang="zh-CN" sz="2400" b="0" dirty="0">
              <a:ea typeface="宋体" panose="02010600030101010101" pitchFamily="2" charset="-122"/>
            </a:endParaRPr>
          </a:p>
          <a:p>
            <a:pPr eaLnBrk="1" hangingPunct="1">
              <a:lnSpc>
                <a:spcPct val="90000"/>
              </a:lnSpc>
            </a:pPr>
            <a:r>
              <a:rPr lang="zh-CN" altLang="en-US" sz="2400" b="0" dirty="0" smtClean="0">
                <a:ea typeface="宋体" panose="02010600030101010101" pitchFamily="2" charset="-122"/>
              </a:rPr>
              <a:t>练习</a:t>
            </a:r>
            <a:endParaRPr lang="en-US" altLang="zh-CN" sz="2400" b="0" dirty="0">
              <a:ea typeface="宋体" panose="02010600030101010101" pitchFamily="2" charset="-122"/>
            </a:endParaRPr>
          </a:p>
          <a:p>
            <a:pPr lvl="1" eaLnBrk="1" hangingPunct="1">
              <a:lnSpc>
                <a:spcPct val="90000"/>
              </a:lnSpc>
            </a:pPr>
            <a:r>
              <a:rPr lang="zh-CN" altLang="en-US" sz="1800" b="0" dirty="0" smtClean="0">
                <a:ea typeface="宋体" panose="02010600030101010101" pitchFamily="2" charset="-122"/>
              </a:rPr>
              <a:t>列出至少四种无线网络的架构。</a:t>
            </a:r>
            <a:endParaRPr lang="en-US" altLang="zh-CN" sz="1800" b="0" dirty="0">
              <a:ea typeface="宋体" panose="02010600030101010101" pitchFamily="2" charset="-122"/>
            </a:endParaRPr>
          </a:p>
          <a:p>
            <a:pPr lvl="1" eaLnBrk="1" hangingPunct="1">
              <a:lnSpc>
                <a:spcPct val="90000"/>
              </a:lnSpc>
            </a:pPr>
            <a:r>
              <a:rPr lang="zh-CN" altLang="en-US" sz="1800" b="0" dirty="0" smtClean="0">
                <a:ea typeface="宋体" panose="02010600030101010101" pitchFamily="2" charset="-122"/>
              </a:rPr>
              <a:t>这些网络架构的主要技术和挑战是什么？</a:t>
            </a:r>
            <a:endParaRPr lang="en-US" altLang="zh-CN" sz="1800" b="0" dirty="0">
              <a:ea typeface="宋体" panose="02010600030101010101" pitchFamily="2" charset="-122"/>
            </a:endParaRPr>
          </a:p>
          <a:p>
            <a:pPr lvl="1" eaLnBrk="1" hangingPunct="1">
              <a:lnSpc>
                <a:spcPct val="90000"/>
              </a:lnSpc>
            </a:pPr>
            <a:r>
              <a:rPr lang="zh-CN" altLang="en-US" sz="1800" b="0" dirty="0" smtClean="0">
                <a:ea typeface="宋体" panose="02010600030101010101" pitchFamily="2" charset="-122"/>
              </a:rPr>
              <a:t>这些网络的主要区别是什么？请你指出每种网络架构的两种应用场景。</a:t>
            </a:r>
            <a:endParaRPr lang="en-US" altLang="zh-CN" sz="1800" b="0" dirty="0">
              <a:ea typeface="宋体" panose="02010600030101010101" pitchFamily="2" charset="-122"/>
            </a:endParaRPr>
          </a:p>
          <a:p>
            <a:pPr lvl="1" eaLnBrk="1" hangingPunct="1">
              <a:lnSpc>
                <a:spcPct val="90000"/>
              </a:lnSpc>
            </a:pPr>
            <a:r>
              <a:rPr lang="zh-CN" altLang="en-US" sz="1800" b="0" dirty="0" smtClean="0">
                <a:ea typeface="宋体" panose="02010600030101010101" pitchFamily="2" charset="-122"/>
              </a:rPr>
              <a:t>对于一个无线网络的每一层，列出其至少三个功能。</a:t>
            </a:r>
            <a:endParaRPr lang="en-US" altLang="zh-CN" sz="1800" b="0" dirty="0">
              <a:ea typeface="宋体" panose="02010600030101010101" pitchFamily="2" charset="-122"/>
            </a:endParaRPr>
          </a:p>
        </p:txBody>
      </p:sp>
    </p:spTree>
    <p:extLst>
      <p:ext uri="{BB962C8B-B14F-4D97-AF65-F5344CB8AC3E}">
        <p14:creationId xmlns:p14="http://schemas.microsoft.com/office/powerpoint/2010/main" val="4805303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2"/>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2"/>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3517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2"/>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2"/>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088EF1F-46E8-47A3-A119-E1518B024BF2}" type="slidenum">
              <a:rPr lang="en-US" altLang="zh-CN" sz="1400" smtClean="0"/>
              <a:pPr>
                <a:spcBef>
                  <a:spcPct val="0"/>
                </a:spcBef>
                <a:buClrTx/>
                <a:buFontTx/>
                <a:buNone/>
              </a:pPr>
              <a:t>66</a:t>
            </a:fld>
            <a:endParaRPr lang="en-US" altLang="zh-CN" sz="1400" smtClean="0"/>
          </a:p>
        </p:txBody>
      </p:sp>
      <p:sp>
        <p:nvSpPr>
          <p:cNvPr id="135172" name="Rectangle 2"/>
          <p:cNvSpPr>
            <a:spLocks noGrp="1" noChangeArrowheads="1"/>
          </p:cNvSpPr>
          <p:nvPr>
            <p:ph type="title"/>
          </p:nvPr>
        </p:nvSpPr>
        <p:spPr/>
        <p:txBody>
          <a:bodyPr/>
          <a:lstStyle/>
          <a:p>
            <a:pPr eaLnBrk="1" hangingPunct="1"/>
            <a:endParaRPr lang="zh-CN" altLang="zh-CN" smtClean="0">
              <a:ea typeface="宋体" panose="02010600030101010101" pitchFamily="2" charset="-122"/>
            </a:endParaRPr>
          </a:p>
        </p:txBody>
      </p:sp>
      <p:sp>
        <p:nvSpPr>
          <p:cNvPr id="135173" name="Rectangle 3"/>
          <p:cNvSpPr>
            <a:spLocks noGrp="1" noChangeArrowheads="1"/>
          </p:cNvSpPr>
          <p:nvPr>
            <p:ph type="body" idx="1"/>
          </p:nvPr>
        </p:nvSpPr>
        <p:spPr/>
        <p:txBody>
          <a:bodyPr/>
          <a:lstStyle/>
          <a:p>
            <a:pPr eaLnBrk="1" hangingPunct="1">
              <a:lnSpc>
                <a:spcPct val="80000"/>
              </a:lnSpc>
            </a:pPr>
            <a:r>
              <a:rPr lang="en-US" altLang="zh-CN" sz="2800" dirty="0" smtClean="0">
                <a:ea typeface="宋体" panose="02010600030101010101" pitchFamily="2" charset="-122"/>
                <a:hlinkClick r:id="rId3" tooltip="IEEE 802.1"/>
              </a:rPr>
              <a:t>IEEE 802.1</a:t>
            </a:r>
            <a:r>
              <a:rPr lang="en-US" altLang="zh-CN" sz="2800" dirty="0" smtClean="0">
                <a:ea typeface="宋体" panose="02010600030101010101" pitchFamily="2" charset="-122"/>
              </a:rPr>
              <a:t> Higher layer LAN protocols </a:t>
            </a:r>
          </a:p>
          <a:p>
            <a:pPr eaLnBrk="1" hangingPunct="1">
              <a:lnSpc>
                <a:spcPct val="80000"/>
              </a:lnSpc>
            </a:pPr>
            <a:r>
              <a:rPr lang="en-US" altLang="zh-CN" sz="2800" dirty="0" smtClean="0">
                <a:ea typeface="宋体" panose="02010600030101010101" pitchFamily="2" charset="-122"/>
                <a:hlinkClick r:id="rId4" tooltip="IEEE 802.2"/>
              </a:rPr>
              <a:t>IEEE 802.2</a:t>
            </a:r>
            <a:r>
              <a:rPr lang="en-US" altLang="zh-CN" sz="2800" dirty="0" smtClean="0">
                <a:ea typeface="宋体" panose="02010600030101010101" pitchFamily="2" charset="-122"/>
              </a:rPr>
              <a:t> </a:t>
            </a:r>
            <a:r>
              <a:rPr lang="en-US" altLang="zh-CN" sz="2800" dirty="0" smtClean="0">
                <a:ea typeface="宋体" panose="02010600030101010101" pitchFamily="2" charset="-122"/>
                <a:hlinkClick r:id="rId5" tooltip="Logical Link Control"/>
              </a:rPr>
              <a:t>Logical link control</a:t>
            </a:r>
            <a:r>
              <a:rPr lang="en-US" altLang="zh-CN" sz="2800" dirty="0" smtClean="0">
                <a:ea typeface="宋体" panose="02010600030101010101" pitchFamily="2" charset="-122"/>
              </a:rPr>
              <a:t> </a:t>
            </a:r>
          </a:p>
          <a:p>
            <a:pPr eaLnBrk="1" hangingPunct="1">
              <a:lnSpc>
                <a:spcPct val="80000"/>
              </a:lnSpc>
            </a:pPr>
            <a:r>
              <a:rPr lang="en-US" altLang="zh-CN" sz="2800" dirty="0" smtClean="0">
                <a:ea typeface="宋体" panose="02010600030101010101" pitchFamily="2" charset="-122"/>
                <a:hlinkClick r:id="rId6" tooltip="IEEE 802.3"/>
              </a:rPr>
              <a:t>IEEE 802.3</a:t>
            </a:r>
            <a:r>
              <a:rPr lang="en-US" altLang="zh-CN" sz="2800" dirty="0" smtClean="0">
                <a:ea typeface="宋体" panose="02010600030101010101" pitchFamily="2" charset="-122"/>
              </a:rPr>
              <a:t> </a:t>
            </a:r>
            <a:r>
              <a:rPr lang="en-US" altLang="zh-CN" sz="2800" dirty="0" smtClean="0">
                <a:ea typeface="宋体" panose="02010600030101010101" pitchFamily="2" charset="-122"/>
                <a:hlinkClick r:id="rId7" tooltip="Ethernet"/>
              </a:rPr>
              <a:t>Ethernet</a:t>
            </a:r>
            <a:r>
              <a:rPr lang="en-US" altLang="zh-CN" sz="2800" dirty="0" smtClean="0">
                <a:ea typeface="宋体" panose="02010600030101010101" pitchFamily="2" charset="-122"/>
              </a:rPr>
              <a:t> </a:t>
            </a:r>
          </a:p>
          <a:p>
            <a:pPr eaLnBrk="1" hangingPunct="1">
              <a:lnSpc>
                <a:spcPct val="80000"/>
              </a:lnSpc>
            </a:pPr>
            <a:r>
              <a:rPr lang="en-US" altLang="zh-CN" sz="2800" dirty="0" smtClean="0">
                <a:ea typeface="宋体" panose="02010600030101010101" pitchFamily="2" charset="-122"/>
                <a:hlinkClick r:id="rId8" tooltip="IEEE 802.4"/>
              </a:rPr>
              <a:t>IEEE 802.4</a:t>
            </a:r>
            <a:r>
              <a:rPr lang="en-US" altLang="zh-CN" sz="2800" dirty="0" smtClean="0">
                <a:ea typeface="宋体" panose="02010600030101010101" pitchFamily="2" charset="-122"/>
              </a:rPr>
              <a:t> </a:t>
            </a:r>
            <a:r>
              <a:rPr lang="en-US" altLang="zh-CN" sz="2800" dirty="0" smtClean="0">
                <a:ea typeface="宋体" panose="02010600030101010101" pitchFamily="2" charset="-122"/>
                <a:hlinkClick r:id="rId9" tooltip="Token bus"/>
              </a:rPr>
              <a:t>Token bus</a:t>
            </a:r>
            <a:r>
              <a:rPr lang="en-US" altLang="zh-CN" sz="2800" dirty="0" smtClean="0">
                <a:ea typeface="宋体" panose="02010600030101010101" pitchFamily="2" charset="-122"/>
              </a:rPr>
              <a:t> (disbanded) </a:t>
            </a:r>
          </a:p>
          <a:p>
            <a:pPr eaLnBrk="1" hangingPunct="1">
              <a:lnSpc>
                <a:spcPct val="80000"/>
              </a:lnSpc>
            </a:pPr>
            <a:r>
              <a:rPr lang="en-US" altLang="zh-CN" sz="2800" dirty="0" smtClean="0">
                <a:ea typeface="宋体" panose="02010600030101010101" pitchFamily="2" charset="-122"/>
                <a:hlinkClick r:id="rId10" tooltip="IEEE 802.5"/>
              </a:rPr>
              <a:t>IEEE 802.5</a:t>
            </a:r>
            <a:r>
              <a:rPr lang="en-US" altLang="zh-CN" sz="2800" dirty="0" smtClean="0">
                <a:ea typeface="宋体" panose="02010600030101010101" pitchFamily="2" charset="-122"/>
              </a:rPr>
              <a:t> </a:t>
            </a:r>
            <a:r>
              <a:rPr lang="en-US" altLang="zh-CN" sz="2800" dirty="0" smtClean="0">
                <a:ea typeface="宋体" panose="02010600030101010101" pitchFamily="2" charset="-122"/>
                <a:hlinkClick r:id="rId11" tooltip="Token Ring"/>
              </a:rPr>
              <a:t>Token Ring</a:t>
            </a:r>
            <a:r>
              <a:rPr lang="en-US" altLang="zh-CN" sz="2800" dirty="0" smtClean="0">
                <a:ea typeface="宋体" panose="02010600030101010101" pitchFamily="2" charset="-122"/>
              </a:rPr>
              <a:t> </a:t>
            </a:r>
          </a:p>
          <a:p>
            <a:pPr eaLnBrk="1" hangingPunct="1">
              <a:lnSpc>
                <a:spcPct val="80000"/>
              </a:lnSpc>
            </a:pPr>
            <a:r>
              <a:rPr lang="en-US" altLang="zh-CN" sz="2800" dirty="0" smtClean="0">
                <a:ea typeface="宋体" panose="02010600030101010101" pitchFamily="2" charset="-122"/>
                <a:hlinkClick r:id="rId12" tooltip="IEEE 802.6"/>
              </a:rPr>
              <a:t>IEEE 802.6</a:t>
            </a:r>
            <a:r>
              <a:rPr lang="en-US" altLang="zh-CN" sz="2800" dirty="0" smtClean="0">
                <a:ea typeface="宋体" panose="02010600030101010101" pitchFamily="2" charset="-122"/>
              </a:rPr>
              <a:t> </a:t>
            </a:r>
            <a:r>
              <a:rPr lang="en-US" altLang="zh-CN" sz="2800" dirty="0" smtClean="0">
                <a:ea typeface="宋体" panose="02010600030101010101" pitchFamily="2" charset="-122"/>
                <a:hlinkClick r:id="rId13" tooltip="Metropolitan Area Network"/>
              </a:rPr>
              <a:t>Metropolitan Area Networks</a:t>
            </a:r>
            <a:r>
              <a:rPr lang="en-US" altLang="zh-CN" sz="2800" dirty="0" smtClean="0">
                <a:ea typeface="宋体" panose="02010600030101010101" pitchFamily="2" charset="-122"/>
              </a:rPr>
              <a:t> (disbanded) </a:t>
            </a:r>
          </a:p>
          <a:p>
            <a:pPr eaLnBrk="1" hangingPunct="1">
              <a:lnSpc>
                <a:spcPct val="80000"/>
              </a:lnSpc>
            </a:pPr>
            <a:r>
              <a:rPr lang="en-US" altLang="zh-CN" sz="2800" dirty="0" smtClean="0">
                <a:ea typeface="宋体" panose="02010600030101010101" pitchFamily="2" charset="-122"/>
                <a:hlinkClick r:id="rId14" tooltip="IEEE 802.7"/>
              </a:rPr>
              <a:t>IEEE 802.7</a:t>
            </a:r>
            <a:r>
              <a:rPr lang="en-US" altLang="zh-CN" sz="2800" dirty="0" smtClean="0">
                <a:ea typeface="宋体" panose="02010600030101010101" pitchFamily="2" charset="-122"/>
              </a:rPr>
              <a:t> Broadband LAN using Coaxial Cable (disbanded) </a:t>
            </a:r>
          </a:p>
          <a:p>
            <a:pPr eaLnBrk="1" hangingPunct="1">
              <a:lnSpc>
                <a:spcPct val="80000"/>
              </a:lnSpc>
            </a:pPr>
            <a:r>
              <a:rPr lang="en-US" altLang="zh-CN" sz="2800" dirty="0" smtClean="0">
                <a:ea typeface="宋体" panose="02010600030101010101" pitchFamily="2" charset="-122"/>
                <a:hlinkClick r:id="rId15" tooltip="IEEE 802.8"/>
              </a:rPr>
              <a:t>IEEE 802.8</a:t>
            </a:r>
            <a:r>
              <a:rPr lang="en-US" altLang="zh-CN" sz="2800" dirty="0" smtClean="0">
                <a:ea typeface="宋体" panose="02010600030101010101" pitchFamily="2" charset="-122"/>
              </a:rPr>
              <a:t> Fiber Optic TAG (disbanded) </a:t>
            </a:r>
          </a:p>
          <a:p>
            <a:pPr eaLnBrk="1" hangingPunct="1">
              <a:lnSpc>
                <a:spcPct val="80000"/>
              </a:lnSpc>
            </a:pPr>
            <a:r>
              <a:rPr lang="en-US" altLang="zh-CN" sz="2800" dirty="0" smtClean="0">
                <a:ea typeface="宋体" panose="02010600030101010101" pitchFamily="2" charset="-122"/>
              </a:rPr>
              <a:t>IEEE 802.9 Integrated Services LAN (disbanded) </a:t>
            </a:r>
          </a:p>
          <a:p>
            <a:pPr eaLnBrk="1" hangingPunct="1">
              <a:lnSpc>
                <a:spcPct val="80000"/>
              </a:lnSpc>
            </a:pPr>
            <a:r>
              <a:rPr lang="en-US" altLang="zh-CN" sz="2800" dirty="0" smtClean="0">
                <a:ea typeface="宋体" panose="02010600030101010101" pitchFamily="2" charset="-122"/>
                <a:hlinkClick r:id="rId16" tooltip="IEEE 802.10"/>
              </a:rPr>
              <a:t>IEEE 802.10</a:t>
            </a:r>
            <a:r>
              <a:rPr lang="en-US" altLang="zh-CN" sz="2800" dirty="0" smtClean="0">
                <a:ea typeface="宋体" panose="02010600030101010101" pitchFamily="2" charset="-122"/>
              </a:rPr>
              <a:t> Interoperable LAN Security (disbanded) </a:t>
            </a:r>
          </a:p>
          <a:p>
            <a:pPr eaLnBrk="1" hangingPunct="1">
              <a:lnSpc>
                <a:spcPct val="80000"/>
              </a:lnSpc>
            </a:pPr>
            <a:r>
              <a:rPr lang="en-US" altLang="zh-CN" sz="2800" dirty="0" smtClean="0">
                <a:ea typeface="宋体" panose="02010600030101010101" pitchFamily="2" charset="-122"/>
                <a:hlinkClick r:id="rId17" tooltip="IEEE 802.11"/>
              </a:rPr>
              <a:t>IEEE 802.11</a:t>
            </a:r>
            <a:r>
              <a:rPr lang="en-US" altLang="zh-CN" sz="2800" dirty="0" smtClean="0">
                <a:ea typeface="宋体" panose="02010600030101010101" pitchFamily="2" charset="-122"/>
              </a:rPr>
              <a:t> </a:t>
            </a:r>
            <a:r>
              <a:rPr lang="en-US" altLang="zh-CN" sz="2800" dirty="0" smtClean="0">
                <a:ea typeface="宋体" panose="02010600030101010101" pitchFamily="2" charset="-122"/>
                <a:hlinkClick r:id="rId18" tooltip="Wireless LAN"/>
              </a:rPr>
              <a:t>Wireless LAN</a:t>
            </a:r>
            <a:r>
              <a:rPr lang="en-US" altLang="zh-CN" sz="2800" dirty="0" smtClean="0">
                <a:ea typeface="宋体" panose="02010600030101010101" pitchFamily="2" charset="-122"/>
              </a:rPr>
              <a:t> (</a:t>
            </a:r>
            <a:r>
              <a:rPr lang="en-US" altLang="zh-CN" sz="2800" dirty="0" smtClean="0">
                <a:ea typeface="宋体" panose="02010600030101010101" pitchFamily="2" charset="-122"/>
                <a:hlinkClick r:id="rId19" tooltip="Wi-Fi"/>
              </a:rPr>
              <a:t>Wi-Fi</a:t>
            </a:r>
            <a:r>
              <a:rPr lang="en-US" altLang="zh-CN" sz="2800" dirty="0" smtClean="0">
                <a:ea typeface="宋体" panose="02010600030101010101" pitchFamily="2" charset="-122"/>
              </a:rPr>
              <a:t> certification) </a:t>
            </a:r>
          </a:p>
          <a:p>
            <a:pPr eaLnBrk="1" hangingPunct="1">
              <a:lnSpc>
                <a:spcPct val="80000"/>
              </a:lnSpc>
            </a:pPr>
            <a:endParaRPr lang="en-US" altLang="zh-CN" sz="28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2"/>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2"/>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3619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2"/>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2"/>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E350725F-D00A-49EC-AAEA-79EFE8B82384}" type="slidenum">
              <a:rPr lang="en-US" altLang="zh-CN" sz="1400" smtClean="0"/>
              <a:pPr>
                <a:spcBef>
                  <a:spcPct val="0"/>
                </a:spcBef>
                <a:buClrTx/>
                <a:buFontTx/>
                <a:buNone/>
              </a:pPr>
              <a:t>67</a:t>
            </a:fld>
            <a:endParaRPr lang="en-US" altLang="zh-CN" sz="1400" smtClean="0"/>
          </a:p>
        </p:txBody>
      </p:sp>
      <p:sp>
        <p:nvSpPr>
          <p:cNvPr id="136196" name="Rectangle 2"/>
          <p:cNvSpPr>
            <a:spLocks noGrp="1" noChangeArrowheads="1"/>
          </p:cNvSpPr>
          <p:nvPr>
            <p:ph type="title"/>
          </p:nvPr>
        </p:nvSpPr>
        <p:spPr/>
        <p:txBody>
          <a:bodyPr/>
          <a:lstStyle/>
          <a:p>
            <a:pPr eaLnBrk="1" hangingPunct="1"/>
            <a:endParaRPr lang="zh-CN" altLang="zh-CN" smtClean="0">
              <a:ea typeface="宋体" panose="02010600030101010101" pitchFamily="2" charset="-122"/>
            </a:endParaRPr>
          </a:p>
        </p:txBody>
      </p:sp>
      <p:sp>
        <p:nvSpPr>
          <p:cNvPr id="136197" name="Rectangle 3"/>
          <p:cNvSpPr>
            <a:spLocks noGrp="1" noChangeArrowheads="1"/>
          </p:cNvSpPr>
          <p:nvPr>
            <p:ph type="body" idx="1"/>
          </p:nvPr>
        </p:nvSpPr>
        <p:spPr/>
        <p:txBody>
          <a:bodyPr/>
          <a:lstStyle/>
          <a:p>
            <a:pPr eaLnBrk="1" hangingPunct="1">
              <a:lnSpc>
                <a:spcPct val="80000"/>
              </a:lnSpc>
            </a:pPr>
            <a:r>
              <a:rPr lang="en-US" altLang="zh-CN" sz="2400" smtClean="0">
                <a:ea typeface="宋体" panose="02010600030101010101" pitchFamily="2" charset="-122"/>
                <a:hlinkClick r:id="rId3" tooltip="IEEE 802.12"/>
              </a:rPr>
              <a:t>IEEE 802.12</a:t>
            </a:r>
            <a:r>
              <a:rPr lang="en-US" altLang="zh-CN" sz="2400" smtClean="0">
                <a:ea typeface="宋体" panose="02010600030101010101" pitchFamily="2" charset="-122"/>
              </a:rPr>
              <a:t> demand priority </a:t>
            </a:r>
          </a:p>
          <a:p>
            <a:pPr eaLnBrk="1" hangingPunct="1">
              <a:lnSpc>
                <a:spcPct val="80000"/>
              </a:lnSpc>
            </a:pPr>
            <a:r>
              <a:rPr lang="en-US" altLang="zh-CN" sz="2400" smtClean="0">
                <a:ea typeface="宋体" panose="02010600030101010101" pitchFamily="2" charset="-122"/>
              </a:rPr>
              <a:t>IEEE 802.13 (not used) </a:t>
            </a:r>
          </a:p>
          <a:p>
            <a:pPr eaLnBrk="1" hangingPunct="1">
              <a:lnSpc>
                <a:spcPct val="80000"/>
              </a:lnSpc>
            </a:pPr>
            <a:r>
              <a:rPr lang="en-US" altLang="zh-CN" sz="2400" smtClean="0">
                <a:ea typeface="宋体" panose="02010600030101010101" pitchFamily="2" charset="-122"/>
              </a:rPr>
              <a:t>IEEE 802.14 </a:t>
            </a:r>
            <a:r>
              <a:rPr lang="en-US" altLang="zh-CN" sz="2400" smtClean="0">
                <a:ea typeface="宋体" panose="02010600030101010101" pitchFamily="2" charset="-122"/>
                <a:hlinkClick r:id="rId4" tooltip="Cable modem"/>
              </a:rPr>
              <a:t>Cable modems</a:t>
            </a:r>
            <a:r>
              <a:rPr lang="en-US" altLang="zh-CN" sz="2400" smtClean="0">
                <a:ea typeface="宋体" panose="02010600030101010101" pitchFamily="2" charset="-122"/>
              </a:rPr>
              <a:t> (disbanded) </a:t>
            </a:r>
          </a:p>
          <a:p>
            <a:pPr eaLnBrk="1" hangingPunct="1">
              <a:lnSpc>
                <a:spcPct val="80000"/>
              </a:lnSpc>
            </a:pPr>
            <a:r>
              <a:rPr lang="en-US" altLang="zh-CN" sz="2400" smtClean="0">
                <a:ea typeface="宋体" panose="02010600030101010101" pitchFamily="2" charset="-122"/>
                <a:hlinkClick r:id="rId5" tooltip="IEEE 802.15"/>
              </a:rPr>
              <a:t>IEEE 802.15</a:t>
            </a:r>
            <a:r>
              <a:rPr lang="en-US" altLang="zh-CN" sz="2400" smtClean="0">
                <a:ea typeface="宋体" panose="02010600030101010101" pitchFamily="2" charset="-122"/>
              </a:rPr>
              <a:t> </a:t>
            </a:r>
            <a:r>
              <a:rPr lang="en-US" altLang="zh-CN" sz="2400" smtClean="0">
                <a:ea typeface="宋体" panose="02010600030101010101" pitchFamily="2" charset="-122"/>
                <a:hlinkClick r:id="rId6" tooltip="Wireless PAN"/>
              </a:rPr>
              <a:t>Wireless PAN</a:t>
            </a:r>
            <a:r>
              <a:rPr lang="en-US" altLang="zh-CN" sz="2400" smtClean="0">
                <a:ea typeface="宋体" panose="02010600030101010101" pitchFamily="2" charset="-122"/>
              </a:rPr>
              <a:t> </a:t>
            </a:r>
          </a:p>
          <a:p>
            <a:pPr lvl="1" eaLnBrk="1" hangingPunct="1">
              <a:lnSpc>
                <a:spcPct val="80000"/>
              </a:lnSpc>
            </a:pPr>
            <a:r>
              <a:rPr lang="en-US" altLang="zh-CN" sz="2000" smtClean="0">
                <a:ea typeface="宋体" panose="02010600030101010101" pitchFamily="2" charset="-122"/>
                <a:hlinkClick r:id="rId7" tooltip="IEEE 802.15.1"/>
              </a:rPr>
              <a:t>IEEE 802.15.1</a:t>
            </a:r>
            <a:r>
              <a:rPr lang="en-US" altLang="zh-CN" sz="2000" smtClean="0">
                <a:ea typeface="宋体" panose="02010600030101010101" pitchFamily="2" charset="-122"/>
              </a:rPr>
              <a:t> (</a:t>
            </a:r>
            <a:r>
              <a:rPr lang="en-US" altLang="zh-CN" sz="2000" smtClean="0">
                <a:ea typeface="宋体" panose="02010600030101010101" pitchFamily="2" charset="-122"/>
                <a:hlinkClick r:id="rId8" tooltip="Bluetooth"/>
              </a:rPr>
              <a:t>Bluetooth</a:t>
            </a:r>
            <a:r>
              <a:rPr lang="en-US" altLang="zh-CN" sz="2000" smtClean="0">
                <a:ea typeface="宋体" panose="02010600030101010101" pitchFamily="2" charset="-122"/>
              </a:rPr>
              <a:t> certification) </a:t>
            </a:r>
          </a:p>
          <a:p>
            <a:pPr lvl="1" eaLnBrk="1" hangingPunct="1">
              <a:lnSpc>
                <a:spcPct val="80000"/>
              </a:lnSpc>
            </a:pPr>
            <a:r>
              <a:rPr lang="en-US" altLang="zh-CN" sz="2000" smtClean="0">
                <a:ea typeface="宋体" panose="02010600030101010101" pitchFamily="2" charset="-122"/>
                <a:hlinkClick r:id="rId9" tooltip="IEEE 802.15.4"/>
              </a:rPr>
              <a:t>IEEE 802.15.4</a:t>
            </a:r>
            <a:r>
              <a:rPr lang="en-US" altLang="zh-CN" sz="2000" smtClean="0">
                <a:ea typeface="宋体" panose="02010600030101010101" pitchFamily="2" charset="-122"/>
              </a:rPr>
              <a:t> (</a:t>
            </a:r>
            <a:r>
              <a:rPr lang="en-US" altLang="zh-CN" sz="2000" smtClean="0">
                <a:ea typeface="宋体" panose="02010600030101010101" pitchFamily="2" charset="-122"/>
                <a:hlinkClick r:id="rId10" tooltip="ZigBee"/>
              </a:rPr>
              <a:t>ZigBee</a:t>
            </a:r>
            <a:r>
              <a:rPr lang="en-US" altLang="zh-CN" sz="2000" smtClean="0">
                <a:ea typeface="宋体" panose="02010600030101010101" pitchFamily="2" charset="-122"/>
              </a:rPr>
              <a:t> certification) </a:t>
            </a:r>
          </a:p>
          <a:p>
            <a:pPr eaLnBrk="1" hangingPunct="1">
              <a:lnSpc>
                <a:spcPct val="80000"/>
              </a:lnSpc>
            </a:pPr>
            <a:r>
              <a:rPr lang="en-US" altLang="zh-CN" sz="2400" smtClean="0">
                <a:ea typeface="宋体" panose="02010600030101010101" pitchFamily="2" charset="-122"/>
                <a:hlinkClick r:id="rId11" tooltip="IEEE 802.16"/>
              </a:rPr>
              <a:t>IEEE 802.16</a:t>
            </a:r>
            <a:r>
              <a:rPr lang="en-US" altLang="zh-CN" sz="2400" smtClean="0">
                <a:ea typeface="宋体" panose="02010600030101010101" pitchFamily="2" charset="-122"/>
              </a:rPr>
              <a:t> </a:t>
            </a:r>
            <a:r>
              <a:rPr lang="en-US" altLang="zh-CN" sz="2400" smtClean="0">
                <a:ea typeface="宋体" panose="02010600030101010101" pitchFamily="2" charset="-122"/>
                <a:hlinkClick r:id="rId12" tooltip="Broadband Wireless Access"/>
              </a:rPr>
              <a:t>Broadband Wireless Access</a:t>
            </a:r>
            <a:r>
              <a:rPr lang="en-US" altLang="zh-CN" sz="2400" smtClean="0">
                <a:ea typeface="宋体" panose="02010600030101010101" pitchFamily="2" charset="-122"/>
              </a:rPr>
              <a:t> (</a:t>
            </a:r>
            <a:r>
              <a:rPr lang="en-US" altLang="zh-CN" sz="2400" smtClean="0">
                <a:ea typeface="宋体" panose="02010600030101010101" pitchFamily="2" charset="-122"/>
                <a:hlinkClick r:id="rId13" tooltip="WiMAX"/>
              </a:rPr>
              <a:t>WiMAX</a:t>
            </a:r>
            <a:r>
              <a:rPr lang="en-US" altLang="zh-CN" sz="2400" smtClean="0">
                <a:ea typeface="宋体" panose="02010600030101010101" pitchFamily="2" charset="-122"/>
              </a:rPr>
              <a:t> certification) </a:t>
            </a:r>
          </a:p>
          <a:p>
            <a:pPr lvl="1" eaLnBrk="1" hangingPunct="1">
              <a:lnSpc>
                <a:spcPct val="80000"/>
              </a:lnSpc>
            </a:pPr>
            <a:r>
              <a:rPr lang="en-US" altLang="zh-CN" sz="2000" smtClean="0">
                <a:ea typeface="宋体" panose="02010600030101010101" pitchFamily="2" charset="-122"/>
                <a:hlinkClick r:id="rId11" tooltip="IEEE 802.16"/>
              </a:rPr>
              <a:t>IEEE 802.16e</a:t>
            </a:r>
            <a:r>
              <a:rPr lang="en-US" altLang="zh-CN" sz="2000" smtClean="0">
                <a:ea typeface="宋体" panose="02010600030101010101" pitchFamily="2" charset="-122"/>
              </a:rPr>
              <a:t> (Mobile) Broadband Wireless Access </a:t>
            </a:r>
          </a:p>
          <a:p>
            <a:pPr eaLnBrk="1" hangingPunct="1">
              <a:lnSpc>
                <a:spcPct val="80000"/>
              </a:lnSpc>
            </a:pPr>
            <a:r>
              <a:rPr lang="en-US" altLang="zh-CN" sz="2400" smtClean="0">
                <a:ea typeface="宋体" panose="02010600030101010101" pitchFamily="2" charset="-122"/>
                <a:hlinkClick r:id="rId14" tooltip="IEEE 802.17"/>
              </a:rPr>
              <a:t>IEEE 802.17</a:t>
            </a:r>
            <a:r>
              <a:rPr lang="en-US" altLang="zh-CN" sz="2400" smtClean="0">
                <a:ea typeface="宋体" panose="02010600030101010101" pitchFamily="2" charset="-122"/>
              </a:rPr>
              <a:t> Resilient packet ring </a:t>
            </a:r>
          </a:p>
          <a:p>
            <a:pPr eaLnBrk="1" hangingPunct="1">
              <a:lnSpc>
                <a:spcPct val="80000"/>
              </a:lnSpc>
            </a:pPr>
            <a:r>
              <a:rPr lang="en-US" altLang="zh-CN" sz="2400" smtClean="0">
                <a:ea typeface="宋体" panose="02010600030101010101" pitchFamily="2" charset="-122"/>
                <a:hlinkClick r:id="rId15" tooltip="IEEE 802.18"/>
              </a:rPr>
              <a:t>IEEE 802.18</a:t>
            </a:r>
            <a:r>
              <a:rPr lang="en-US" altLang="zh-CN" sz="2400" smtClean="0">
                <a:ea typeface="宋体" panose="02010600030101010101" pitchFamily="2" charset="-122"/>
              </a:rPr>
              <a:t> Radio Regulatory TAG </a:t>
            </a:r>
          </a:p>
          <a:p>
            <a:pPr eaLnBrk="1" hangingPunct="1">
              <a:lnSpc>
                <a:spcPct val="80000"/>
              </a:lnSpc>
            </a:pPr>
            <a:r>
              <a:rPr lang="en-US" altLang="zh-CN" sz="2400" smtClean="0">
                <a:ea typeface="宋体" panose="02010600030101010101" pitchFamily="2" charset="-122"/>
                <a:hlinkClick r:id="rId16" tooltip="IEEE 802.19"/>
              </a:rPr>
              <a:t>IEEE 802.19</a:t>
            </a:r>
            <a:r>
              <a:rPr lang="en-US" altLang="zh-CN" sz="2400" smtClean="0">
                <a:ea typeface="宋体" panose="02010600030101010101" pitchFamily="2" charset="-122"/>
              </a:rPr>
              <a:t> Coexistence TAG </a:t>
            </a:r>
          </a:p>
          <a:p>
            <a:pPr eaLnBrk="1" hangingPunct="1">
              <a:lnSpc>
                <a:spcPct val="80000"/>
              </a:lnSpc>
            </a:pPr>
            <a:r>
              <a:rPr lang="en-US" altLang="zh-CN" sz="2400" smtClean="0">
                <a:ea typeface="宋体" panose="02010600030101010101" pitchFamily="2" charset="-122"/>
                <a:hlinkClick r:id="rId17" tooltip="IEEE 802.20"/>
              </a:rPr>
              <a:t>IEEE 802.20</a:t>
            </a:r>
            <a:r>
              <a:rPr lang="en-US" altLang="zh-CN" sz="2400" smtClean="0">
                <a:ea typeface="宋体" panose="02010600030101010101" pitchFamily="2" charset="-122"/>
              </a:rPr>
              <a:t> Mobile Broadband Wireless Access </a:t>
            </a:r>
          </a:p>
          <a:p>
            <a:pPr eaLnBrk="1" hangingPunct="1">
              <a:lnSpc>
                <a:spcPct val="80000"/>
              </a:lnSpc>
            </a:pPr>
            <a:r>
              <a:rPr lang="en-US" altLang="zh-CN" sz="2400" smtClean="0">
                <a:ea typeface="宋体" panose="02010600030101010101" pitchFamily="2" charset="-122"/>
                <a:hlinkClick r:id="rId18" tooltip="IEEE 802.21"/>
              </a:rPr>
              <a:t>IEEE 802.21</a:t>
            </a:r>
            <a:r>
              <a:rPr lang="en-US" altLang="zh-CN" sz="2400" smtClean="0">
                <a:ea typeface="宋体" panose="02010600030101010101" pitchFamily="2" charset="-122"/>
              </a:rPr>
              <a:t> Media Independent Handoff </a:t>
            </a:r>
          </a:p>
          <a:p>
            <a:pPr eaLnBrk="1" hangingPunct="1">
              <a:lnSpc>
                <a:spcPct val="80000"/>
              </a:lnSpc>
            </a:pPr>
            <a:r>
              <a:rPr lang="en-US" altLang="zh-CN" sz="2400" smtClean="0">
                <a:ea typeface="宋体" panose="02010600030101010101" pitchFamily="2" charset="-122"/>
                <a:hlinkClick r:id="rId19" tooltip="IEEE 802.22"/>
              </a:rPr>
              <a:t>IEEE 802.22</a:t>
            </a:r>
            <a:r>
              <a:rPr lang="en-US" altLang="zh-CN" sz="2400" smtClean="0">
                <a:ea typeface="宋体" panose="02010600030101010101" pitchFamily="2" charset="-122"/>
              </a:rPr>
              <a:t> Wireless Regional Area Network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6387"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5A59B250-2DAF-4181-B2F5-78A02B2F3FE8}" type="slidenum">
              <a:rPr lang="en-US" altLang="zh-CN" sz="1400" smtClean="0"/>
              <a:pPr>
                <a:spcBef>
                  <a:spcPct val="0"/>
                </a:spcBef>
                <a:buClrTx/>
                <a:buFontTx/>
                <a:buNone/>
              </a:pPr>
              <a:t>7</a:t>
            </a:fld>
            <a:endParaRPr lang="en-US" altLang="zh-CN" sz="1400" smtClean="0"/>
          </a:p>
        </p:txBody>
      </p:sp>
      <p:grpSp>
        <p:nvGrpSpPr>
          <p:cNvPr id="16388" name="Group 2"/>
          <p:cNvGrpSpPr>
            <a:grpSpLocks/>
          </p:cNvGrpSpPr>
          <p:nvPr/>
        </p:nvGrpSpPr>
        <p:grpSpPr bwMode="auto">
          <a:xfrm>
            <a:off x="588963" y="1173163"/>
            <a:ext cx="7545387" cy="4225925"/>
            <a:chOff x="415" y="1043"/>
            <a:chExt cx="5149" cy="2662"/>
          </a:xfrm>
        </p:grpSpPr>
        <p:sp>
          <p:nvSpPr>
            <p:cNvPr id="16391" name="AutoShape 3" descr="Griglia tratteggiata"/>
            <p:cNvSpPr>
              <a:spLocks noChangeArrowheads="1"/>
            </p:cNvSpPr>
            <p:nvPr/>
          </p:nvSpPr>
          <p:spPr bwMode="auto">
            <a:xfrm>
              <a:off x="2742" y="1697"/>
              <a:ext cx="2236" cy="1397"/>
            </a:xfrm>
            <a:prstGeom prst="roundRect">
              <a:avLst>
                <a:gd name="adj" fmla="val 16667"/>
              </a:avLst>
            </a:prstGeom>
            <a:blipFill dpi="0" rotWithShape="0">
              <a:blip r:embed="rId4"/>
              <a:srcRect/>
              <a:tile tx="0" ty="0" sx="100000" sy="100000" flip="none" algn="tl"/>
            </a:blipFill>
            <a:ln w="9525">
              <a:solidFill>
                <a:srgbClr val="FF6600"/>
              </a:solidFill>
              <a:round/>
              <a:headEnd/>
              <a:tailEnd/>
            </a:ln>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6392" name="Rectangle 4"/>
            <p:cNvSpPr>
              <a:spLocks noChangeArrowheads="1"/>
            </p:cNvSpPr>
            <p:nvPr/>
          </p:nvSpPr>
          <p:spPr bwMode="auto">
            <a:xfrm>
              <a:off x="1417" y="2917"/>
              <a:ext cx="3298" cy="626"/>
            </a:xfrm>
            <a:prstGeom prst="rect">
              <a:avLst/>
            </a:prstGeom>
            <a:gradFill rotWithShape="0">
              <a:gsLst>
                <a:gs pos="0">
                  <a:srgbClr val="5E7618"/>
                </a:gs>
                <a:gs pos="50000">
                  <a:srgbClr val="CCFF33"/>
                </a:gs>
                <a:gs pos="100000">
                  <a:srgbClr val="5E7618"/>
                </a:gs>
              </a:gsLst>
              <a:lin ang="5400000" scaled="1"/>
            </a:gradFill>
            <a:ln w="12700">
              <a:solidFill>
                <a:schemeClr val="tx1"/>
              </a:solidFill>
              <a:miter lim="800000"/>
              <a:headEnd/>
              <a:tailEnd/>
            </a:ln>
          </p:spPr>
          <p:txBody>
            <a:bodyPr wrap="none" lIns="92075" tIns="46038" rIns="92075" bIns="46038"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325637" name="AutoShape 5"/>
            <p:cNvSpPr>
              <a:spLocks noChangeArrowheads="1"/>
            </p:cNvSpPr>
            <p:nvPr/>
          </p:nvSpPr>
          <p:spPr bwMode="auto">
            <a:xfrm>
              <a:off x="1422" y="2391"/>
              <a:ext cx="2211" cy="1152"/>
            </a:xfrm>
            <a:prstGeom prst="roundRect">
              <a:avLst>
                <a:gd name="adj" fmla="val 16667"/>
              </a:avLst>
            </a:prstGeom>
            <a:gradFill rotWithShape="0">
              <a:gsLst>
                <a:gs pos="0">
                  <a:schemeClr val="accent2"/>
                </a:gs>
                <a:gs pos="50000">
                  <a:schemeClr val="accent2">
                    <a:gamma/>
                    <a:tint val="0"/>
                    <a:invGamma/>
                  </a:schemeClr>
                </a:gs>
                <a:gs pos="100000">
                  <a:schemeClr val="accent2"/>
                </a:gs>
              </a:gsLst>
              <a:lin ang="5400000" scaled="1"/>
            </a:gradFill>
            <a:ln w="12700">
              <a:solidFill>
                <a:schemeClr val="tx1"/>
              </a:solidFill>
              <a:round/>
              <a:headEnd/>
              <a:tailEnd/>
            </a:ln>
            <a:effectLst/>
          </p:spPr>
          <p:txBody>
            <a:bodyPr wrap="none" lIns="79896" tIns="39949" rIns="79896" bIns="39949" anchor="ctr"/>
            <a:lstStyle/>
            <a:p>
              <a:pPr algn="ctr" defTabSz="793750" eaLnBrk="1" hangingPunct="1">
                <a:defRPr/>
              </a:pPr>
              <a:endParaRPr lang="en-GB" altLang="zh-CN" sz="2100" b="0">
                <a:latin typeface="FuturaA Bk BT" pitchFamily="34" charset="0"/>
                <a:ea typeface="宋体" pitchFamily="2" charset="-122"/>
              </a:endParaRPr>
            </a:p>
          </p:txBody>
        </p:sp>
        <p:sp>
          <p:nvSpPr>
            <p:cNvPr id="16394" name="Oval 6"/>
            <p:cNvSpPr>
              <a:spLocks noChangeArrowheads="1"/>
            </p:cNvSpPr>
            <p:nvPr/>
          </p:nvSpPr>
          <p:spPr bwMode="auto">
            <a:xfrm rot="-1421451">
              <a:off x="1590" y="1518"/>
              <a:ext cx="968" cy="2098"/>
            </a:xfrm>
            <a:prstGeom prst="ellipse">
              <a:avLst/>
            </a:prstGeom>
            <a:gradFill rotWithShape="0">
              <a:gsLst>
                <a:gs pos="0">
                  <a:srgbClr val="FF9900"/>
                </a:gs>
                <a:gs pos="100000">
                  <a:srgbClr val="E08600"/>
                </a:gs>
              </a:gsLst>
              <a:path path="rect">
                <a:fillToRect l="100000" t="100000"/>
              </a:path>
            </a:gradFill>
            <a:ln w="12700">
              <a:solidFill>
                <a:srgbClr val="FF9900"/>
              </a:solidFill>
              <a:round/>
              <a:headEnd/>
              <a:tailEnd/>
            </a:ln>
          </p:spPr>
          <p:txBody>
            <a:bodyPr wrap="none" lIns="79896" tIns="39949" rIns="79896" bIns="39949"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en-GB" altLang="zh-CN" sz="2100" b="0">
                <a:latin typeface="FuturaA Bk BT" pitchFamily="34" charset="0"/>
                <a:ea typeface="宋体" panose="02010600030101010101" pitchFamily="2" charset="-122"/>
              </a:endParaRPr>
            </a:p>
          </p:txBody>
        </p:sp>
        <p:sp>
          <p:nvSpPr>
            <p:cNvPr id="16395" name="Line 7"/>
            <p:cNvSpPr>
              <a:spLocks noChangeShapeType="1"/>
            </p:cNvSpPr>
            <p:nvPr/>
          </p:nvSpPr>
          <p:spPr bwMode="auto">
            <a:xfrm flipV="1">
              <a:off x="1415" y="1535"/>
              <a:ext cx="0" cy="200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35920" tIns="17961" rIns="35920" bIns="17961">
              <a:spAutoFit/>
            </a:bodyPr>
            <a:lstStyle/>
            <a:p>
              <a:endParaRPr lang="en-US"/>
            </a:p>
          </p:txBody>
        </p:sp>
        <p:sp>
          <p:nvSpPr>
            <p:cNvPr id="16396" name="Line 8"/>
            <p:cNvSpPr>
              <a:spLocks noChangeShapeType="1"/>
            </p:cNvSpPr>
            <p:nvPr/>
          </p:nvSpPr>
          <p:spPr bwMode="auto">
            <a:xfrm flipV="1">
              <a:off x="1424" y="3517"/>
              <a:ext cx="3700" cy="3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lIns="35920" tIns="17961" rIns="35920" bIns="17961">
              <a:spAutoFit/>
            </a:bodyPr>
            <a:lstStyle/>
            <a:p>
              <a:endParaRPr lang="en-US"/>
            </a:p>
          </p:txBody>
        </p:sp>
        <p:sp>
          <p:nvSpPr>
            <p:cNvPr id="16397" name="Rectangle 9"/>
            <p:cNvSpPr>
              <a:spLocks noChangeArrowheads="1"/>
            </p:cNvSpPr>
            <p:nvPr/>
          </p:nvSpPr>
          <p:spPr bwMode="auto">
            <a:xfrm>
              <a:off x="5005" y="3547"/>
              <a:ext cx="40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400">
                  <a:latin typeface="FuturaA Bk BT" pitchFamily="34" charset="0"/>
                  <a:ea typeface="宋体" panose="02010600030101010101" pitchFamily="2" charset="-122"/>
                </a:rPr>
                <a:t>Mbit/s</a:t>
              </a:r>
              <a:endParaRPr lang="en-US" altLang="zh-CN" sz="1400" b="0">
                <a:latin typeface="FuturaA Bk BT" pitchFamily="34" charset="0"/>
                <a:ea typeface="宋体" panose="02010600030101010101" pitchFamily="2" charset="-122"/>
              </a:endParaRPr>
            </a:p>
          </p:txBody>
        </p:sp>
        <p:sp>
          <p:nvSpPr>
            <p:cNvPr id="16398" name="Rectangle 10"/>
            <p:cNvSpPr>
              <a:spLocks noChangeArrowheads="1"/>
            </p:cNvSpPr>
            <p:nvPr/>
          </p:nvSpPr>
          <p:spPr bwMode="auto">
            <a:xfrm>
              <a:off x="2501" y="3526"/>
              <a:ext cx="119"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400" b="0">
                  <a:latin typeface="FuturaA Bk BT" pitchFamily="34" charset="0"/>
                  <a:ea typeface="宋体" panose="02010600030101010101" pitchFamily="2" charset="-122"/>
                </a:rPr>
                <a:t>1</a:t>
              </a:r>
            </a:p>
          </p:txBody>
        </p:sp>
        <p:sp>
          <p:nvSpPr>
            <p:cNvPr id="16399" name="Rectangle 11"/>
            <p:cNvSpPr>
              <a:spLocks noChangeArrowheads="1"/>
            </p:cNvSpPr>
            <p:nvPr/>
          </p:nvSpPr>
          <p:spPr bwMode="auto">
            <a:xfrm>
              <a:off x="3142" y="3526"/>
              <a:ext cx="18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400" b="0">
                  <a:latin typeface="FuturaA Bk BT" pitchFamily="34" charset="0"/>
                  <a:ea typeface="宋体" panose="02010600030101010101" pitchFamily="2" charset="-122"/>
                </a:rPr>
                <a:t>10</a:t>
              </a:r>
            </a:p>
          </p:txBody>
        </p:sp>
        <p:sp>
          <p:nvSpPr>
            <p:cNvPr id="16400" name="Rectangle 12"/>
            <p:cNvSpPr>
              <a:spLocks noChangeArrowheads="1"/>
            </p:cNvSpPr>
            <p:nvPr/>
          </p:nvSpPr>
          <p:spPr bwMode="auto">
            <a:xfrm>
              <a:off x="3874" y="3526"/>
              <a:ext cx="25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400" b="0">
                  <a:latin typeface="FuturaA Bk BT" pitchFamily="34" charset="0"/>
                  <a:ea typeface="宋体" panose="02010600030101010101" pitchFamily="2" charset="-122"/>
                </a:rPr>
                <a:t>100</a:t>
              </a:r>
            </a:p>
          </p:txBody>
        </p:sp>
        <p:sp>
          <p:nvSpPr>
            <p:cNvPr id="16401" name="Rectangle 13"/>
            <p:cNvSpPr>
              <a:spLocks noChangeArrowheads="1"/>
            </p:cNvSpPr>
            <p:nvPr/>
          </p:nvSpPr>
          <p:spPr bwMode="auto">
            <a:xfrm>
              <a:off x="1722" y="3526"/>
              <a:ext cx="22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400" b="0">
                  <a:latin typeface="FuturaA Bk BT" pitchFamily="34" charset="0"/>
                  <a:ea typeface="宋体" panose="02010600030101010101" pitchFamily="2" charset="-122"/>
                </a:rPr>
                <a:t>0,1</a:t>
              </a:r>
            </a:p>
          </p:txBody>
        </p:sp>
        <p:grpSp>
          <p:nvGrpSpPr>
            <p:cNvPr id="16402" name="Group 14"/>
            <p:cNvGrpSpPr>
              <a:grpSpLocks/>
            </p:cNvGrpSpPr>
            <p:nvPr/>
          </p:nvGrpSpPr>
          <p:grpSpPr bwMode="auto">
            <a:xfrm>
              <a:off x="415" y="1609"/>
              <a:ext cx="771" cy="1963"/>
              <a:chOff x="817" y="1393"/>
              <a:chExt cx="718" cy="1918"/>
            </a:xfrm>
          </p:grpSpPr>
          <p:sp>
            <p:nvSpPr>
              <p:cNvPr id="16419" name="Rectangle 15"/>
              <p:cNvSpPr>
                <a:spLocks noChangeArrowheads="1"/>
              </p:cNvSpPr>
              <p:nvPr/>
            </p:nvSpPr>
            <p:spPr bwMode="auto">
              <a:xfrm rot="-5400000">
                <a:off x="385" y="1825"/>
                <a:ext cx="1150" cy="286"/>
              </a:xfrm>
              <a:prstGeom prst="rect">
                <a:avLst/>
              </a:prstGeom>
              <a:solidFill>
                <a:srgbClr val="FFCC66"/>
              </a:solidFill>
              <a:ln w="12700">
                <a:solidFill>
                  <a:schemeClr val="tx1"/>
                </a:solidFill>
                <a:miter lim="800000"/>
                <a:headEnd/>
                <a:tailEnd/>
              </a:ln>
            </p:spPr>
            <p:txBody>
              <a:bodyPr vert="eaVert"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1900" b="0">
                    <a:latin typeface="FuturaA Bk BT" pitchFamily="34" charset="0"/>
                    <a:ea typeface="宋体" panose="02010600030101010101" pitchFamily="2" charset="-122"/>
                  </a:rPr>
                  <a:t>室</a:t>
                </a:r>
                <a:endParaRPr lang="en-US" altLang="zh-CN" sz="1900" b="0">
                  <a:latin typeface="FuturaA Bk BT" pitchFamily="34" charset="0"/>
                  <a:ea typeface="宋体" panose="02010600030101010101" pitchFamily="2" charset="-122"/>
                </a:endParaRPr>
              </a:p>
              <a:p>
                <a:pPr algn="ctr">
                  <a:spcBef>
                    <a:spcPct val="0"/>
                  </a:spcBef>
                  <a:buClrTx/>
                  <a:buFontTx/>
                  <a:buNone/>
                </a:pPr>
                <a:r>
                  <a:rPr lang="zh-CN" altLang="en-US" sz="1900" b="0">
                    <a:latin typeface="FuturaA Bk BT" pitchFamily="34" charset="0"/>
                    <a:ea typeface="宋体" panose="02010600030101010101" pitchFamily="2" charset="-122"/>
                  </a:rPr>
                  <a:t>外</a:t>
                </a:r>
                <a:endParaRPr lang="en-US" altLang="zh-CN" sz="1900" b="0">
                  <a:latin typeface="FuturaA Bk BT" pitchFamily="34" charset="0"/>
                  <a:ea typeface="宋体" panose="02010600030101010101" pitchFamily="2" charset="-122"/>
                </a:endParaRPr>
              </a:p>
            </p:txBody>
          </p:sp>
          <p:sp>
            <p:nvSpPr>
              <p:cNvPr id="16420" name="Rectangle 16"/>
              <p:cNvSpPr>
                <a:spLocks noChangeArrowheads="1"/>
              </p:cNvSpPr>
              <p:nvPr/>
            </p:nvSpPr>
            <p:spPr bwMode="auto">
              <a:xfrm>
                <a:off x="1105" y="2161"/>
                <a:ext cx="430" cy="382"/>
              </a:xfrm>
              <a:prstGeom prst="rect">
                <a:avLst/>
              </a:prstGeom>
              <a:solidFill>
                <a:srgbClr val="FFCC66"/>
              </a:solidFill>
              <a:ln w="12700">
                <a:solidFill>
                  <a:schemeClr val="tx1"/>
                </a:solidFill>
                <a:miter lim="800000"/>
                <a:headEnd/>
                <a:tailEnd/>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固定</a:t>
                </a:r>
                <a:endParaRPr lang="en-US" altLang="zh-CN" sz="1300" b="0">
                  <a:latin typeface="FuturaA Bk BT" pitchFamily="34" charset="0"/>
                  <a:ea typeface="宋体" panose="02010600030101010101" pitchFamily="2" charset="-122"/>
                </a:endParaRPr>
              </a:p>
            </p:txBody>
          </p:sp>
          <p:sp>
            <p:nvSpPr>
              <p:cNvPr id="16421" name="Rectangle 17"/>
              <p:cNvSpPr>
                <a:spLocks noChangeArrowheads="1"/>
              </p:cNvSpPr>
              <p:nvPr/>
            </p:nvSpPr>
            <p:spPr bwMode="auto">
              <a:xfrm>
                <a:off x="1105" y="1777"/>
                <a:ext cx="430" cy="382"/>
              </a:xfrm>
              <a:prstGeom prst="rect">
                <a:avLst/>
              </a:prstGeom>
              <a:solidFill>
                <a:srgbClr val="FFCC66"/>
              </a:solidFill>
              <a:ln w="12700">
                <a:solidFill>
                  <a:schemeClr val="tx1"/>
                </a:solidFill>
                <a:miter lim="800000"/>
                <a:headEnd/>
                <a:tailEnd/>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行走</a:t>
                </a:r>
                <a:endParaRPr lang="en-US" altLang="zh-CN" sz="1300" b="0">
                  <a:latin typeface="FuturaA Bk BT" pitchFamily="34" charset="0"/>
                  <a:ea typeface="宋体" panose="02010600030101010101" pitchFamily="2" charset="-122"/>
                </a:endParaRPr>
              </a:p>
            </p:txBody>
          </p:sp>
          <p:sp>
            <p:nvSpPr>
              <p:cNvPr id="16422" name="Rectangle 18"/>
              <p:cNvSpPr>
                <a:spLocks noChangeArrowheads="1"/>
              </p:cNvSpPr>
              <p:nvPr/>
            </p:nvSpPr>
            <p:spPr bwMode="auto">
              <a:xfrm>
                <a:off x="1105" y="1393"/>
                <a:ext cx="430" cy="382"/>
              </a:xfrm>
              <a:prstGeom prst="rect">
                <a:avLst/>
              </a:prstGeom>
              <a:solidFill>
                <a:srgbClr val="FFCC66"/>
              </a:solidFill>
              <a:ln w="12700">
                <a:solidFill>
                  <a:schemeClr val="tx1"/>
                </a:solidFill>
                <a:miter lim="800000"/>
                <a:headEnd/>
                <a:tailEnd/>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车辆</a:t>
                </a:r>
                <a:endParaRPr lang="en-US" altLang="zh-CN" sz="1300" b="0">
                  <a:latin typeface="FuturaA Bk BT" pitchFamily="34" charset="0"/>
                  <a:ea typeface="宋体" panose="02010600030101010101" pitchFamily="2" charset="-122"/>
                </a:endParaRPr>
              </a:p>
            </p:txBody>
          </p:sp>
          <p:sp>
            <p:nvSpPr>
              <p:cNvPr id="16423" name="Rectangle 19"/>
              <p:cNvSpPr>
                <a:spLocks noChangeArrowheads="1"/>
              </p:cNvSpPr>
              <p:nvPr/>
            </p:nvSpPr>
            <p:spPr bwMode="auto">
              <a:xfrm rot="-5400000">
                <a:off x="577" y="2785"/>
                <a:ext cx="766" cy="286"/>
              </a:xfrm>
              <a:prstGeom prst="rect">
                <a:avLst/>
              </a:prstGeom>
              <a:solidFill>
                <a:srgbClr val="FFCC66"/>
              </a:solidFill>
              <a:ln w="12700">
                <a:solidFill>
                  <a:schemeClr val="tx1"/>
                </a:solidFill>
                <a:miter lim="800000"/>
                <a:headEnd/>
                <a:tailEnd/>
              </a:ln>
            </p:spPr>
            <p:txBody>
              <a:bodyPr vert="eaVert"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1900" b="0">
                    <a:latin typeface="FuturaA Bk BT" pitchFamily="34" charset="0"/>
                    <a:ea typeface="宋体" panose="02010600030101010101" pitchFamily="2" charset="-122"/>
                  </a:rPr>
                  <a:t>室</a:t>
                </a:r>
                <a:endParaRPr lang="en-US" altLang="zh-CN" sz="1900" b="0">
                  <a:latin typeface="FuturaA Bk BT" pitchFamily="34" charset="0"/>
                  <a:ea typeface="宋体" panose="02010600030101010101" pitchFamily="2" charset="-122"/>
                </a:endParaRPr>
              </a:p>
              <a:p>
                <a:pPr algn="ctr">
                  <a:spcBef>
                    <a:spcPct val="0"/>
                  </a:spcBef>
                  <a:buClrTx/>
                  <a:buFontTx/>
                  <a:buNone/>
                </a:pPr>
                <a:r>
                  <a:rPr lang="zh-CN" altLang="en-US" sz="1900" b="0">
                    <a:latin typeface="FuturaA Bk BT" pitchFamily="34" charset="0"/>
                    <a:ea typeface="宋体" panose="02010600030101010101" pitchFamily="2" charset="-122"/>
                  </a:rPr>
                  <a:t>内</a:t>
                </a:r>
                <a:endParaRPr lang="en-US" altLang="zh-CN" sz="1900" b="0">
                  <a:latin typeface="FuturaA Bk BT" pitchFamily="34" charset="0"/>
                  <a:ea typeface="宋体" panose="02010600030101010101" pitchFamily="2" charset="-122"/>
                </a:endParaRPr>
              </a:p>
            </p:txBody>
          </p:sp>
          <p:sp>
            <p:nvSpPr>
              <p:cNvPr id="16424" name="Rectangle 20"/>
              <p:cNvSpPr>
                <a:spLocks noChangeArrowheads="1"/>
              </p:cNvSpPr>
              <p:nvPr/>
            </p:nvSpPr>
            <p:spPr bwMode="auto">
              <a:xfrm>
                <a:off x="1105" y="2929"/>
                <a:ext cx="430" cy="382"/>
              </a:xfrm>
              <a:prstGeom prst="rect">
                <a:avLst/>
              </a:prstGeom>
              <a:solidFill>
                <a:srgbClr val="FFCC66"/>
              </a:solidFill>
              <a:ln w="12700">
                <a:solidFill>
                  <a:schemeClr val="tx1"/>
                </a:solidFill>
                <a:miter lim="800000"/>
                <a:headEnd/>
                <a:tailEnd/>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固定</a:t>
                </a:r>
                <a:r>
                  <a:rPr lang="en-US" altLang="zh-CN" sz="1300" b="0">
                    <a:latin typeface="FuturaA Bk BT" pitchFamily="34" charset="0"/>
                    <a:ea typeface="宋体" panose="02010600030101010101" pitchFamily="2" charset="-122"/>
                  </a:rPr>
                  <a:t>/</a:t>
                </a:r>
              </a:p>
              <a:p>
                <a:pPr algn="ctr">
                  <a:spcBef>
                    <a:spcPct val="0"/>
                  </a:spcBef>
                  <a:buClrTx/>
                  <a:buFontTx/>
                  <a:buNone/>
                </a:pPr>
                <a:r>
                  <a:rPr lang="zh-CN" altLang="en-US" sz="1300" b="0">
                    <a:latin typeface="FuturaA Bk BT" pitchFamily="34" charset="0"/>
                    <a:ea typeface="宋体" panose="02010600030101010101" pitchFamily="2" charset="-122"/>
                  </a:rPr>
                  <a:t>桌面</a:t>
                </a:r>
                <a:endParaRPr lang="en-US" altLang="zh-CN" sz="1300" b="0">
                  <a:latin typeface="FuturaA Bk BT" pitchFamily="34" charset="0"/>
                  <a:ea typeface="宋体" panose="02010600030101010101" pitchFamily="2" charset="-122"/>
                </a:endParaRPr>
              </a:p>
            </p:txBody>
          </p:sp>
          <p:sp>
            <p:nvSpPr>
              <p:cNvPr id="16425" name="Rectangle 21"/>
              <p:cNvSpPr>
                <a:spLocks noChangeArrowheads="1"/>
              </p:cNvSpPr>
              <p:nvPr/>
            </p:nvSpPr>
            <p:spPr bwMode="auto">
              <a:xfrm>
                <a:off x="1105" y="2545"/>
                <a:ext cx="430" cy="382"/>
              </a:xfrm>
              <a:prstGeom prst="rect">
                <a:avLst/>
              </a:prstGeom>
              <a:solidFill>
                <a:srgbClr val="FFCC66"/>
              </a:solidFill>
              <a:ln w="12700">
                <a:solidFill>
                  <a:schemeClr val="tx1"/>
                </a:solidFill>
                <a:miter lim="800000"/>
                <a:headEnd/>
                <a:tailEnd/>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行走</a:t>
                </a:r>
                <a:endParaRPr lang="en-US" altLang="zh-CN" sz="1300" b="0">
                  <a:latin typeface="FuturaA Bk BT" pitchFamily="34" charset="0"/>
                  <a:ea typeface="宋体" panose="02010600030101010101" pitchFamily="2" charset="-122"/>
                </a:endParaRPr>
              </a:p>
            </p:txBody>
          </p:sp>
        </p:grpSp>
        <p:sp>
          <p:nvSpPr>
            <p:cNvPr id="16403" name="Rectangle 22"/>
            <p:cNvSpPr>
              <a:spLocks noChangeArrowheads="1"/>
            </p:cNvSpPr>
            <p:nvPr/>
          </p:nvSpPr>
          <p:spPr bwMode="auto">
            <a:xfrm>
              <a:off x="499" y="1272"/>
              <a:ext cx="665"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9896" tIns="39949" rIns="79896" bIns="39949">
              <a:spAutoFit/>
            </a:bodyP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2100">
                  <a:latin typeface="FuturaA Bk BT" pitchFamily="34" charset="0"/>
                  <a:ea typeface="宋体" panose="02010600030101010101" pitchFamily="2" charset="-122"/>
                </a:rPr>
                <a:t>移动性</a:t>
              </a:r>
              <a:endParaRPr lang="en-US" altLang="zh-CN" sz="2100" b="0">
                <a:latin typeface="FuturaA Bk BT" pitchFamily="34" charset="0"/>
                <a:ea typeface="宋体" panose="02010600030101010101" pitchFamily="2" charset="-122"/>
              </a:endParaRPr>
            </a:p>
          </p:txBody>
        </p:sp>
        <p:sp>
          <p:nvSpPr>
            <p:cNvPr id="16404" name="Rectangle 23"/>
            <p:cNvSpPr>
              <a:spLocks noChangeArrowheads="1"/>
            </p:cNvSpPr>
            <p:nvPr/>
          </p:nvSpPr>
          <p:spPr bwMode="auto">
            <a:xfrm>
              <a:off x="1700" y="2309"/>
              <a:ext cx="8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96" tIns="39949" rIns="79896" bIns="39949">
              <a:spAutoFit/>
            </a:bodyP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50000"/>
                </a:spcBef>
                <a:buClrTx/>
                <a:buFontTx/>
                <a:buNone/>
              </a:pPr>
              <a:r>
                <a:rPr lang="en-US" altLang="zh-CN" sz="2100">
                  <a:solidFill>
                    <a:schemeClr val="hlink"/>
                  </a:solidFill>
                  <a:latin typeface="FuturaA Bk BT" pitchFamily="34" charset="0"/>
                  <a:ea typeface="宋体" panose="02010600030101010101" pitchFamily="2" charset="-122"/>
                </a:rPr>
                <a:t>UMTS</a:t>
              </a:r>
            </a:p>
          </p:txBody>
        </p:sp>
        <p:sp>
          <p:nvSpPr>
            <p:cNvPr id="16405" name="Rectangle 24"/>
            <p:cNvSpPr>
              <a:spLocks noChangeArrowheads="1"/>
            </p:cNvSpPr>
            <p:nvPr/>
          </p:nvSpPr>
          <p:spPr bwMode="auto">
            <a:xfrm>
              <a:off x="2599" y="2617"/>
              <a:ext cx="1143"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96" tIns="39949" rIns="79896" bIns="39949">
              <a:spAutoFit/>
            </a:bodyP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50000"/>
                </a:spcBef>
                <a:buClrTx/>
                <a:buFontTx/>
                <a:buNone/>
              </a:pPr>
              <a:r>
                <a:rPr lang="en-US" altLang="zh-CN" sz="2100">
                  <a:solidFill>
                    <a:srgbClr val="FF6600"/>
                  </a:solidFill>
                  <a:latin typeface="FuturaA Bk BT" pitchFamily="34" charset="0"/>
                  <a:ea typeface="宋体" panose="02010600030101010101" pitchFamily="2" charset="-122"/>
                </a:rPr>
                <a:t>W-LAN</a:t>
              </a:r>
              <a:br>
                <a:rPr lang="en-US" altLang="zh-CN" sz="2100">
                  <a:solidFill>
                    <a:srgbClr val="FF6600"/>
                  </a:solidFill>
                  <a:latin typeface="FuturaA Bk BT" pitchFamily="34" charset="0"/>
                  <a:ea typeface="宋体" panose="02010600030101010101" pitchFamily="2" charset="-122"/>
                </a:rPr>
              </a:br>
              <a:r>
                <a:rPr lang="en-US" altLang="zh-CN" sz="1700">
                  <a:solidFill>
                    <a:srgbClr val="FF6600"/>
                  </a:solidFill>
                  <a:latin typeface="FuturaA Bk BT" pitchFamily="34" charset="0"/>
                  <a:ea typeface="宋体" panose="02010600030101010101" pitchFamily="2" charset="-122"/>
                </a:rPr>
                <a:t>IEEE 802.11a</a:t>
              </a:r>
              <a:br>
                <a:rPr lang="en-US" altLang="zh-CN" sz="1700">
                  <a:solidFill>
                    <a:srgbClr val="FF6600"/>
                  </a:solidFill>
                  <a:latin typeface="FuturaA Bk BT" pitchFamily="34" charset="0"/>
                  <a:ea typeface="宋体" panose="02010600030101010101" pitchFamily="2" charset="-122"/>
                </a:rPr>
              </a:br>
              <a:r>
                <a:rPr lang="en-US" altLang="zh-CN" sz="1700">
                  <a:solidFill>
                    <a:srgbClr val="FF6600"/>
                  </a:solidFill>
                  <a:latin typeface="FuturaA Bk BT" pitchFamily="34" charset="0"/>
                  <a:ea typeface="宋体" panose="02010600030101010101" pitchFamily="2" charset="-122"/>
                </a:rPr>
                <a:t>HyperLAN2</a:t>
              </a:r>
              <a:endParaRPr lang="en-US" altLang="zh-CN" sz="1700" b="0">
                <a:solidFill>
                  <a:srgbClr val="FF6600"/>
                </a:solidFill>
                <a:latin typeface="FuturaA Bk BT" pitchFamily="34" charset="0"/>
                <a:ea typeface="宋体" panose="02010600030101010101" pitchFamily="2" charset="-122"/>
              </a:endParaRPr>
            </a:p>
          </p:txBody>
        </p:sp>
        <p:sp>
          <p:nvSpPr>
            <p:cNvPr id="16406" name="AutoShape 25"/>
            <p:cNvSpPr>
              <a:spLocks noChangeArrowheads="1"/>
            </p:cNvSpPr>
            <p:nvPr/>
          </p:nvSpPr>
          <p:spPr bwMode="auto">
            <a:xfrm>
              <a:off x="1424" y="3132"/>
              <a:ext cx="1261" cy="411"/>
            </a:xfrm>
            <a:prstGeom prst="roundRect">
              <a:avLst>
                <a:gd name="adj" fmla="val 16667"/>
              </a:avLst>
            </a:prstGeom>
            <a:gradFill rotWithShape="0">
              <a:gsLst>
                <a:gs pos="0">
                  <a:srgbClr val="475E76"/>
                </a:gs>
                <a:gs pos="50000">
                  <a:srgbClr val="99CCFF"/>
                </a:gs>
                <a:gs pos="100000">
                  <a:srgbClr val="475E76"/>
                </a:gs>
              </a:gsLst>
              <a:lin ang="5400000" scaled="1"/>
            </a:gradFill>
            <a:ln w="12700">
              <a:solidFill>
                <a:schemeClr val="tx1"/>
              </a:solidFill>
              <a:round/>
              <a:headEnd/>
              <a:tailEnd/>
            </a:ln>
          </p:spPr>
          <p:txBody>
            <a:bodyPr wrap="none" lIns="79896" tIns="39949" rIns="79896" bIns="39949"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zh-CN" altLang="en-US" sz="2100" b="0">
                  <a:latin typeface="FuturaA Bk BT" pitchFamily="34" charset="0"/>
                  <a:ea typeface="宋体" panose="02010600030101010101" pitchFamily="2" charset="-122"/>
                </a:rPr>
                <a:t>蓝牙</a:t>
              </a:r>
              <a:endParaRPr lang="en-US" altLang="zh-CN" sz="2100" b="0">
                <a:latin typeface="FuturaA Bk BT" pitchFamily="34" charset="0"/>
                <a:ea typeface="宋体" panose="02010600030101010101" pitchFamily="2" charset="-122"/>
              </a:endParaRPr>
            </a:p>
          </p:txBody>
        </p:sp>
        <p:sp>
          <p:nvSpPr>
            <p:cNvPr id="16407" name="Oval 26"/>
            <p:cNvSpPr>
              <a:spLocks noChangeArrowheads="1"/>
            </p:cNvSpPr>
            <p:nvPr/>
          </p:nvSpPr>
          <p:spPr bwMode="auto">
            <a:xfrm rot="-5460000">
              <a:off x="590" y="2391"/>
              <a:ext cx="1964" cy="318"/>
            </a:xfrm>
            <a:prstGeom prst="ellipse">
              <a:avLst/>
            </a:prstGeom>
            <a:gradFill rotWithShape="0">
              <a:gsLst>
                <a:gs pos="0">
                  <a:srgbClr val="A94400"/>
                </a:gs>
                <a:gs pos="50000">
                  <a:srgbClr val="FF6600"/>
                </a:gs>
                <a:gs pos="100000">
                  <a:srgbClr val="A94400"/>
                </a:gs>
              </a:gsLst>
              <a:lin ang="0" scaled="1"/>
            </a:gradFill>
            <a:ln w="12700">
              <a:solidFill>
                <a:srgbClr val="FF6600"/>
              </a:solidFill>
              <a:round/>
              <a:headEnd/>
              <a:tailEnd/>
            </a:ln>
          </p:spPr>
          <p:txBody>
            <a:bodyPr wrap="none" lIns="79896" tIns="39949" rIns="79896" bIns="39949" anchor="ctr"/>
            <a:lstStyle>
              <a:lvl1pPr defTabSz="793750">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793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lang="en-US" altLang="zh-CN" sz="2100" b="0">
                  <a:latin typeface="FuturaA Bk BT" pitchFamily="34" charset="0"/>
                  <a:ea typeface="宋体" panose="02010600030101010101" pitchFamily="2" charset="-122"/>
                </a:rPr>
                <a:t>GSM, IS-95, D-AMPS</a:t>
              </a:r>
            </a:p>
          </p:txBody>
        </p:sp>
        <p:sp>
          <p:nvSpPr>
            <p:cNvPr id="16408" name="Text Box 27"/>
            <p:cNvSpPr txBox="1">
              <a:spLocks noChangeArrowheads="1"/>
            </p:cNvSpPr>
            <p:nvPr/>
          </p:nvSpPr>
          <p:spPr bwMode="auto">
            <a:xfrm>
              <a:off x="3323" y="3096"/>
              <a:ext cx="171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6446" tIns="48224" rIns="96446" bIns="48224" anchor="ctr">
              <a:spAutoFit/>
            </a:bodyPr>
            <a:lstStyle>
              <a:lvl1pPr defTabSz="957263">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957263">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957263">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957263">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957263">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zh-CN" sz="2100" dirty="0">
                  <a:latin typeface="FuturaA Bk BT" pitchFamily="34" charset="0"/>
                  <a:ea typeface="宋体" panose="02010600030101010101" pitchFamily="2" charset="-122"/>
                </a:rPr>
                <a:t>W BB- LAN</a:t>
              </a:r>
            </a:p>
          </p:txBody>
        </p:sp>
        <p:sp>
          <p:nvSpPr>
            <p:cNvPr id="16409" name="Text Box 28"/>
            <p:cNvSpPr txBox="1">
              <a:spLocks noChangeArrowheads="1"/>
            </p:cNvSpPr>
            <p:nvPr/>
          </p:nvSpPr>
          <p:spPr bwMode="auto">
            <a:xfrm>
              <a:off x="1742" y="1043"/>
              <a:ext cx="1031"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781" tIns="47891" rIns="95781" bIns="47891">
              <a:spAutoFit/>
            </a:bodyPr>
            <a:lstStyle>
              <a:lvl1pPr defTabSz="957263">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957263">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957263">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957263">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957263">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400">
                  <a:solidFill>
                    <a:srgbClr val="FF6600"/>
                  </a:solidFill>
                  <a:latin typeface="FuturaA Bk BT" pitchFamily="34" charset="0"/>
                  <a:ea typeface="宋体" panose="02010600030101010101" pitchFamily="2" charset="-122"/>
                </a:rPr>
                <a:t>广域网（</a:t>
              </a:r>
              <a:r>
                <a:rPr lang="en-US" altLang="zh-CN" sz="1400">
                  <a:solidFill>
                    <a:srgbClr val="FF6600"/>
                  </a:solidFill>
                  <a:latin typeface="FuturaA Bk BT" pitchFamily="34" charset="0"/>
                  <a:ea typeface="宋体" panose="02010600030101010101" pitchFamily="2" charset="-122"/>
                </a:rPr>
                <a:t>WAN</a:t>
              </a:r>
              <a:r>
                <a:rPr lang="zh-CN" altLang="en-US" sz="1400">
                  <a:solidFill>
                    <a:srgbClr val="FF6600"/>
                  </a:solidFill>
                  <a:latin typeface="FuturaA Bk BT" pitchFamily="34" charset="0"/>
                  <a:ea typeface="宋体" panose="02010600030101010101" pitchFamily="2" charset="-122"/>
                </a:rPr>
                <a:t>）</a:t>
              </a:r>
              <a:endParaRPr lang="en-US" altLang="zh-CN" sz="1400">
                <a:solidFill>
                  <a:srgbClr val="FF6600"/>
                </a:solidFill>
                <a:latin typeface="FuturaA Bk BT" pitchFamily="34" charset="0"/>
                <a:ea typeface="宋体" panose="02010600030101010101" pitchFamily="2" charset="-122"/>
              </a:endParaRPr>
            </a:p>
            <a:p>
              <a:pPr>
                <a:spcBef>
                  <a:spcPct val="0"/>
                </a:spcBef>
                <a:buClrTx/>
                <a:buFontTx/>
                <a:buNone/>
              </a:pPr>
              <a:r>
                <a:rPr lang="en-US" altLang="zh-CN" sz="1400">
                  <a:solidFill>
                    <a:srgbClr val="FF6600"/>
                  </a:solidFill>
                  <a:latin typeface="FuturaA Bk BT" pitchFamily="34" charset="0"/>
                  <a:ea typeface="宋体" panose="02010600030101010101" pitchFamily="2" charset="-122"/>
                </a:rPr>
                <a:t>- </a:t>
              </a:r>
              <a:r>
                <a:rPr lang="zh-CN" altLang="en-US" sz="1400">
                  <a:solidFill>
                    <a:srgbClr val="FF6600"/>
                  </a:solidFill>
                  <a:latin typeface="FuturaA Bk BT" pitchFamily="34" charset="0"/>
                  <a:ea typeface="宋体" panose="02010600030101010101" pitchFamily="2" charset="-122"/>
                </a:rPr>
                <a:t>覆盖面</a:t>
              </a:r>
              <a:endParaRPr lang="en-US" altLang="zh-CN" sz="1400">
                <a:solidFill>
                  <a:srgbClr val="FF0000"/>
                </a:solidFill>
                <a:latin typeface="FuturaA Bk BT" pitchFamily="34" charset="0"/>
                <a:ea typeface="宋体" panose="02010600030101010101" pitchFamily="2" charset="-122"/>
              </a:endParaRPr>
            </a:p>
          </p:txBody>
        </p:sp>
        <p:sp>
          <p:nvSpPr>
            <p:cNvPr id="16410" name="Text Box 29"/>
            <p:cNvSpPr txBox="1">
              <a:spLocks noChangeArrowheads="1"/>
            </p:cNvSpPr>
            <p:nvPr/>
          </p:nvSpPr>
          <p:spPr bwMode="auto">
            <a:xfrm>
              <a:off x="4544" y="2541"/>
              <a:ext cx="102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781" tIns="47891" rIns="95781" bIns="47891">
              <a:spAutoFit/>
            </a:bodyPr>
            <a:lstStyle>
              <a:lvl1pPr defTabSz="957263">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957263">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957263">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957263">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957263">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400">
                  <a:solidFill>
                    <a:srgbClr val="99CC00"/>
                  </a:solidFill>
                  <a:latin typeface="FuturaA Bk BT" pitchFamily="34" charset="0"/>
                  <a:ea typeface="宋体" panose="02010600030101010101" pitchFamily="2" charset="-122"/>
                </a:rPr>
                <a:t>局域网（</a:t>
              </a:r>
              <a:r>
                <a:rPr lang="en-US" altLang="zh-CN" sz="1400">
                  <a:solidFill>
                    <a:srgbClr val="99CC00"/>
                  </a:solidFill>
                  <a:latin typeface="FuturaA Bk BT" pitchFamily="34" charset="0"/>
                  <a:ea typeface="宋体" panose="02010600030101010101" pitchFamily="2" charset="-122"/>
                </a:rPr>
                <a:t>LAN</a:t>
              </a:r>
              <a:r>
                <a:rPr lang="zh-CN" altLang="en-US" sz="1400">
                  <a:solidFill>
                    <a:srgbClr val="99CC00"/>
                  </a:solidFill>
                  <a:latin typeface="FuturaA Bk BT" pitchFamily="34" charset="0"/>
                  <a:ea typeface="宋体" panose="02010600030101010101" pitchFamily="2" charset="-122"/>
                </a:rPr>
                <a:t>）</a:t>
              </a:r>
              <a:endParaRPr lang="en-US" altLang="zh-CN" sz="1400">
                <a:solidFill>
                  <a:srgbClr val="99CC00"/>
                </a:solidFill>
                <a:latin typeface="FuturaA Bk BT" pitchFamily="34" charset="0"/>
                <a:ea typeface="宋体" panose="02010600030101010101" pitchFamily="2" charset="-122"/>
              </a:endParaRPr>
            </a:p>
            <a:p>
              <a:pPr>
                <a:spcBef>
                  <a:spcPct val="0"/>
                </a:spcBef>
                <a:buClrTx/>
                <a:buFontTx/>
                <a:buNone/>
              </a:pPr>
              <a:r>
                <a:rPr lang="en-US" altLang="zh-CN" sz="1400">
                  <a:solidFill>
                    <a:srgbClr val="99CC00"/>
                  </a:solidFill>
                  <a:latin typeface="FuturaA Bk BT" pitchFamily="34" charset="0"/>
                  <a:ea typeface="宋体" panose="02010600030101010101" pitchFamily="2" charset="-122"/>
                </a:rPr>
                <a:t>- </a:t>
              </a:r>
              <a:r>
                <a:rPr lang="zh-CN" altLang="en-US" sz="1400">
                  <a:solidFill>
                    <a:srgbClr val="99CC00"/>
                  </a:solidFill>
                  <a:latin typeface="FuturaA Bk BT" pitchFamily="34" charset="0"/>
                  <a:ea typeface="宋体" panose="02010600030101010101" pitchFamily="2" charset="-122"/>
                </a:rPr>
                <a:t>热点</a:t>
              </a:r>
              <a:r>
                <a:rPr lang="en-US" altLang="zh-CN" sz="1400">
                  <a:solidFill>
                    <a:srgbClr val="99CC00"/>
                  </a:solidFill>
                  <a:latin typeface="FuturaA Bk BT" pitchFamily="34" charset="0"/>
                  <a:ea typeface="宋体" panose="02010600030101010101" pitchFamily="2" charset="-122"/>
                </a:rPr>
                <a:t> – </a:t>
              </a:r>
              <a:r>
                <a:rPr lang="zh-CN" altLang="en-US" sz="1400">
                  <a:solidFill>
                    <a:srgbClr val="99CC00"/>
                  </a:solidFill>
                  <a:latin typeface="FuturaA Bk BT" pitchFamily="34" charset="0"/>
                  <a:ea typeface="宋体" panose="02010600030101010101" pitchFamily="2" charset="-122"/>
                </a:rPr>
                <a:t>高速</a:t>
              </a:r>
              <a:endParaRPr lang="en-US" altLang="zh-CN" sz="1400">
                <a:solidFill>
                  <a:srgbClr val="FF0000"/>
                </a:solidFill>
                <a:latin typeface="FuturaA Bk BT" pitchFamily="34" charset="0"/>
                <a:ea typeface="宋体" panose="02010600030101010101" pitchFamily="2" charset="-122"/>
              </a:endParaRPr>
            </a:p>
          </p:txBody>
        </p:sp>
        <p:sp>
          <p:nvSpPr>
            <p:cNvPr id="16411" name="Text Box 30"/>
            <p:cNvSpPr txBox="1">
              <a:spLocks noChangeArrowheads="1"/>
            </p:cNvSpPr>
            <p:nvPr/>
          </p:nvSpPr>
          <p:spPr bwMode="auto">
            <a:xfrm>
              <a:off x="2680" y="1319"/>
              <a:ext cx="124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781" tIns="47891" rIns="95781" bIns="47891">
              <a:spAutoFit/>
            </a:bodyPr>
            <a:lstStyle>
              <a:lvl1pPr defTabSz="957263">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957263">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957263">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957263">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957263">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400">
                  <a:solidFill>
                    <a:srgbClr val="FF6600"/>
                  </a:solidFill>
                  <a:latin typeface="FuturaA Bk BT" pitchFamily="34" charset="0"/>
                  <a:ea typeface="宋体" panose="02010600030101010101" pitchFamily="2" charset="-122"/>
                </a:rPr>
                <a:t>个人局域网（</a:t>
              </a:r>
              <a:r>
                <a:rPr lang="en-US" altLang="zh-CN" sz="1400">
                  <a:solidFill>
                    <a:srgbClr val="FF6600"/>
                  </a:solidFill>
                  <a:latin typeface="FuturaA Bk BT" pitchFamily="34" charset="0"/>
                  <a:ea typeface="宋体" panose="02010600030101010101" pitchFamily="2" charset="-122"/>
                </a:rPr>
                <a:t>PAN</a:t>
              </a:r>
              <a:r>
                <a:rPr lang="zh-CN" altLang="en-US" sz="1400">
                  <a:solidFill>
                    <a:srgbClr val="FF6600"/>
                  </a:solidFill>
                  <a:latin typeface="FuturaA Bk BT" pitchFamily="34" charset="0"/>
                  <a:ea typeface="宋体" panose="02010600030101010101" pitchFamily="2" charset="-122"/>
                </a:rPr>
                <a:t>）</a:t>
              </a:r>
              <a:endParaRPr lang="en-US" altLang="zh-CN" sz="1400">
                <a:solidFill>
                  <a:srgbClr val="FF6600"/>
                </a:solidFill>
                <a:latin typeface="FuturaA Bk BT" pitchFamily="34" charset="0"/>
                <a:ea typeface="宋体" panose="02010600030101010101" pitchFamily="2" charset="-122"/>
              </a:endParaRPr>
            </a:p>
            <a:p>
              <a:pPr>
                <a:spcBef>
                  <a:spcPct val="0"/>
                </a:spcBef>
                <a:buClrTx/>
                <a:buFontTx/>
                <a:buNone/>
              </a:pPr>
              <a:r>
                <a:rPr lang="en-US" altLang="zh-CN" sz="1400">
                  <a:solidFill>
                    <a:srgbClr val="FF6600"/>
                  </a:solidFill>
                  <a:latin typeface="FuturaA Bk BT" pitchFamily="34" charset="0"/>
                  <a:ea typeface="宋体" panose="02010600030101010101" pitchFamily="2" charset="-122"/>
                </a:rPr>
                <a:t>- </a:t>
              </a:r>
              <a:r>
                <a:rPr lang="zh-CN" altLang="en-US" sz="1400">
                  <a:solidFill>
                    <a:srgbClr val="FF6600"/>
                  </a:solidFill>
                  <a:latin typeface="FuturaA Bk BT" pitchFamily="34" charset="0"/>
                  <a:ea typeface="宋体" panose="02010600030101010101" pitchFamily="2" charset="-122"/>
                </a:rPr>
                <a:t>连接性，替代缆线</a:t>
              </a:r>
              <a:endParaRPr lang="en-US" altLang="zh-CN" sz="1400">
                <a:solidFill>
                  <a:srgbClr val="FF0000"/>
                </a:solidFill>
                <a:latin typeface="FuturaA Bk BT" pitchFamily="34" charset="0"/>
                <a:ea typeface="宋体" panose="02010600030101010101" pitchFamily="2" charset="-122"/>
              </a:endParaRPr>
            </a:p>
          </p:txBody>
        </p:sp>
        <p:sp>
          <p:nvSpPr>
            <p:cNvPr id="16412" name="Line 31"/>
            <p:cNvSpPr>
              <a:spLocks noChangeShapeType="1"/>
            </p:cNvSpPr>
            <p:nvPr/>
          </p:nvSpPr>
          <p:spPr bwMode="auto">
            <a:xfrm flipH="1">
              <a:off x="1633" y="1350"/>
              <a:ext cx="574" cy="7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3" name="Line 32"/>
            <p:cNvSpPr>
              <a:spLocks noChangeShapeType="1"/>
            </p:cNvSpPr>
            <p:nvPr/>
          </p:nvSpPr>
          <p:spPr bwMode="auto">
            <a:xfrm flipH="1">
              <a:off x="2112" y="1343"/>
              <a:ext cx="284" cy="8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4" name="Line 33"/>
            <p:cNvSpPr>
              <a:spLocks noChangeShapeType="1"/>
            </p:cNvSpPr>
            <p:nvPr/>
          </p:nvSpPr>
          <p:spPr bwMode="auto">
            <a:xfrm flipH="1">
              <a:off x="2333" y="1628"/>
              <a:ext cx="533" cy="1606"/>
            </a:xfrm>
            <a:prstGeom prst="line">
              <a:avLst/>
            </a:prstGeom>
            <a:noFill/>
            <a:ln w="127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5" name="Line 34"/>
            <p:cNvSpPr>
              <a:spLocks noChangeShapeType="1"/>
            </p:cNvSpPr>
            <p:nvPr/>
          </p:nvSpPr>
          <p:spPr bwMode="auto">
            <a:xfrm flipH="1">
              <a:off x="4126" y="2858"/>
              <a:ext cx="1301" cy="19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6" name="Line 35"/>
            <p:cNvSpPr>
              <a:spLocks noChangeShapeType="1"/>
            </p:cNvSpPr>
            <p:nvPr/>
          </p:nvSpPr>
          <p:spPr bwMode="auto">
            <a:xfrm>
              <a:off x="3464" y="3375"/>
              <a:ext cx="465" cy="0"/>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lIns="96452" tIns="48225" rIns="96452" bIns="48225" anchor="ctr"/>
            <a:lstStyle/>
            <a:p>
              <a:endParaRPr lang="en-US"/>
            </a:p>
          </p:txBody>
        </p:sp>
        <p:sp>
          <p:nvSpPr>
            <p:cNvPr id="16417" name="Text Box 36"/>
            <p:cNvSpPr txBox="1">
              <a:spLocks noChangeArrowheads="1"/>
            </p:cNvSpPr>
            <p:nvPr/>
          </p:nvSpPr>
          <p:spPr bwMode="auto">
            <a:xfrm>
              <a:off x="3727" y="2254"/>
              <a:ext cx="83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032" tIns="50514" rIns="101032" bIns="50514">
              <a:spAutoFit/>
            </a:bodyPr>
            <a:lstStyle>
              <a:lvl1pPr defTabSz="957263">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defTabSz="957263">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defTabSz="957263">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defTabSz="957263">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defTabSz="957263">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defTabSz="957263"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zh-CN" altLang="en-US" sz="1400">
                  <a:latin typeface="FuturaA Bk BT" pitchFamily="34" charset="0"/>
                  <a:ea typeface="宋体" panose="02010600030101010101" pitchFamily="2" charset="-122"/>
                </a:rPr>
                <a:t>需要新的</a:t>
              </a:r>
              <a:endParaRPr lang="en-US" altLang="zh-CN" sz="1400">
                <a:latin typeface="FuturaA Bk BT" pitchFamily="34" charset="0"/>
                <a:ea typeface="宋体" panose="02010600030101010101" pitchFamily="2" charset="-122"/>
              </a:endParaRPr>
            </a:p>
            <a:p>
              <a:pPr>
                <a:spcBef>
                  <a:spcPct val="0"/>
                </a:spcBef>
                <a:buClrTx/>
                <a:buFontTx/>
                <a:buNone/>
              </a:pPr>
              <a:r>
                <a:rPr lang="zh-CN" altLang="en-US" sz="1400">
                  <a:latin typeface="FuturaA Bk BT" pitchFamily="34" charset="0"/>
                  <a:ea typeface="宋体" panose="02010600030101010101" pitchFamily="2" charset="-122"/>
                </a:rPr>
                <a:t>频率分配</a:t>
              </a:r>
              <a:endParaRPr lang="en-US" altLang="zh-CN" sz="1400">
                <a:latin typeface="FuturaA Bk BT" pitchFamily="34" charset="0"/>
                <a:ea typeface="宋体" panose="02010600030101010101" pitchFamily="2" charset="-122"/>
              </a:endParaRPr>
            </a:p>
          </p:txBody>
        </p:sp>
        <p:sp>
          <p:nvSpPr>
            <p:cNvPr id="16418" name="Line 37"/>
            <p:cNvSpPr>
              <a:spLocks noChangeShapeType="1"/>
            </p:cNvSpPr>
            <p:nvPr/>
          </p:nvSpPr>
          <p:spPr bwMode="auto">
            <a:xfrm flipH="1" flipV="1">
              <a:off x="3979" y="2679"/>
              <a:ext cx="2" cy="409"/>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lIns="96452" tIns="48225" rIns="96452" bIns="48225" anchor="ctr"/>
            <a:lstStyle/>
            <a:p>
              <a:endParaRPr lang="en-US"/>
            </a:p>
          </p:txBody>
        </p:sp>
      </p:grpSp>
      <p:sp>
        <p:nvSpPr>
          <p:cNvPr id="16389" name="Text Box 38"/>
          <p:cNvSpPr>
            <a:spLocks noGrp="1" noChangeArrowheads="1"/>
          </p:cNvSpPr>
          <p:nvPr>
            <p:ph type="title"/>
          </p:nvPr>
        </p:nvSpPr>
        <p:spPr>
          <a:xfrm>
            <a:off x="844550" y="142875"/>
            <a:ext cx="8299450" cy="695325"/>
          </a:xfrm>
          <a:noFill/>
        </p:spPr>
        <p:txBody>
          <a:bodyPr/>
          <a:lstStyle/>
          <a:p>
            <a:pPr defTabSz="957263" eaLnBrk="1" hangingPunct="1"/>
            <a:r>
              <a:rPr lang="zh-CN" altLang="en-US" sz="2400" smtClean="0">
                <a:ea typeface="宋体" panose="02010600030101010101" pitchFamily="2" charset="-122"/>
              </a:rPr>
              <a:t>无线接入：不同技术的操作范围</a:t>
            </a:r>
            <a:endParaRPr lang="en-US" altLang="zh-CN" sz="2400" smtClean="0">
              <a:ea typeface="宋体" panose="02010600030101010101" pitchFamily="2" charset="-122"/>
            </a:endParaRPr>
          </a:p>
        </p:txBody>
      </p:sp>
      <p:sp>
        <p:nvSpPr>
          <p:cNvPr id="16390" name="Text Box 39"/>
          <p:cNvSpPr txBox="1">
            <a:spLocks noChangeArrowheads="1"/>
          </p:cNvSpPr>
          <p:nvPr/>
        </p:nvSpPr>
        <p:spPr bwMode="auto">
          <a:xfrm>
            <a:off x="957263" y="5803900"/>
            <a:ext cx="5591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200">
                <a:latin typeface="Arial" panose="020B0604020202020204" pitchFamily="34" charset="0"/>
                <a:ea typeface="宋体" panose="02010600030101010101" pitchFamily="2" charset="-122"/>
              </a:rPr>
              <a:t>Reference to S.R. Treves (Alcatel) presentation in Mobicom’01.Rome Italy</a:t>
            </a:r>
            <a:r>
              <a:rPr kumimoji="1" lang="en-US" altLang="zh-CN" sz="2800">
                <a:latin typeface="Arial" panose="020B0604020202020204" pitchFamily="34" charset="0"/>
                <a:ea typeface="宋体" panose="02010600030101010101" pitchFamily="2" charset="-122"/>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1843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2C1007E8-4024-4190-9D66-A0BC957D7857}" type="slidenum">
              <a:rPr lang="en-US" altLang="zh-CN" sz="1400" smtClean="0"/>
              <a:pPr>
                <a:spcBef>
                  <a:spcPct val="0"/>
                </a:spcBef>
                <a:buClrTx/>
                <a:buFontTx/>
                <a:buNone/>
              </a:pPr>
              <a:t>8</a:t>
            </a:fld>
            <a:endParaRPr lang="en-US" altLang="zh-CN" sz="1400" smtClean="0"/>
          </a:p>
        </p:txBody>
      </p:sp>
      <p:sp>
        <p:nvSpPr>
          <p:cNvPr id="18436"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分层体系结构</a:t>
            </a:r>
            <a:endParaRPr lang="en-US" altLang="zh-CN" smtClean="0">
              <a:ea typeface="宋体" panose="02010600030101010101" pitchFamily="2" charset="-122"/>
            </a:endParaRPr>
          </a:p>
        </p:txBody>
      </p:sp>
      <p:sp>
        <p:nvSpPr>
          <p:cNvPr id="18437" name="Rectangle 3"/>
          <p:cNvSpPr>
            <a:spLocks noGrp="1" noChangeArrowheads="1"/>
          </p:cNvSpPr>
          <p:nvPr>
            <p:ph type="body" idx="1"/>
          </p:nvPr>
        </p:nvSpPr>
        <p:spPr>
          <a:xfrm>
            <a:off x="569913" y="1119188"/>
            <a:ext cx="7734300" cy="4876800"/>
          </a:xfrm>
        </p:spPr>
        <p:txBody>
          <a:bodyPr/>
          <a:lstStyle/>
          <a:p>
            <a:pPr eaLnBrk="1" hangingPunct="1"/>
            <a:r>
              <a:rPr lang="zh-CN" altLang="en-US" sz="2800" smtClean="0">
                <a:ea typeface="宋体" panose="02010600030101010101" pitchFamily="2" charset="-122"/>
              </a:rPr>
              <a:t>物理层</a:t>
            </a:r>
            <a:endParaRPr lang="en-US" altLang="zh-CN" sz="2800" smtClean="0">
              <a:ea typeface="宋体" panose="02010600030101010101" pitchFamily="2" charset="-122"/>
            </a:endParaRPr>
          </a:p>
          <a:p>
            <a:pPr lvl="1" eaLnBrk="1" hangingPunct="1"/>
            <a:r>
              <a:rPr lang="zh-CN" altLang="en-US" sz="2000" smtClean="0">
                <a:ea typeface="宋体" panose="02010600030101010101" pitchFamily="2" charset="-122"/>
              </a:rPr>
              <a:t>在信道上传输</a:t>
            </a:r>
            <a:endParaRPr lang="en-US" altLang="zh-CN" sz="2000" smtClean="0">
              <a:ea typeface="宋体" panose="02010600030101010101" pitchFamily="2" charset="-122"/>
            </a:endParaRPr>
          </a:p>
          <a:p>
            <a:pPr lvl="1" eaLnBrk="1" hangingPunct="1"/>
            <a:r>
              <a:rPr lang="zh-CN" altLang="en-US" sz="2000" smtClean="0">
                <a:ea typeface="宋体" panose="02010600030101010101" pitchFamily="2" charset="-122"/>
              </a:rPr>
              <a:t>调制，编码</a:t>
            </a:r>
            <a:r>
              <a:rPr lang="en-US" altLang="zh-CN" sz="2000" smtClean="0">
                <a:ea typeface="宋体" panose="02010600030101010101" pitchFamily="2" charset="-122"/>
              </a:rPr>
              <a:t>/</a:t>
            </a:r>
            <a:r>
              <a:rPr lang="zh-CN" altLang="en-US" sz="2000" smtClean="0">
                <a:ea typeface="宋体" panose="02010600030101010101" pitchFamily="2" charset="-122"/>
              </a:rPr>
              <a:t>解码，干扰，多路等</a:t>
            </a:r>
            <a:endParaRPr lang="en-US" altLang="zh-CN" sz="2000" smtClean="0">
              <a:ea typeface="宋体" panose="02010600030101010101" pitchFamily="2" charset="-122"/>
            </a:endParaRPr>
          </a:p>
          <a:p>
            <a:pPr eaLnBrk="1" hangingPunct="1"/>
            <a:r>
              <a:rPr lang="zh-CN" altLang="en-US" sz="2800" smtClean="0">
                <a:ea typeface="宋体" panose="02010600030101010101" pitchFamily="2" charset="-122"/>
              </a:rPr>
              <a:t>链路层</a:t>
            </a:r>
            <a:endParaRPr lang="en-US" altLang="zh-CN" sz="2800" smtClean="0">
              <a:ea typeface="宋体" panose="02010600030101010101" pitchFamily="2" charset="-122"/>
            </a:endParaRPr>
          </a:p>
          <a:p>
            <a:pPr lvl="1" eaLnBrk="1" hangingPunct="1"/>
            <a:r>
              <a:rPr lang="zh-CN" altLang="en-US" sz="2000" smtClean="0">
                <a:ea typeface="宋体" panose="02010600030101010101" pitchFamily="2" charset="-122"/>
              </a:rPr>
              <a:t>无线电资源管理，如电源控制，速率控制和误差控制</a:t>
            </a:r>
            <a:endParaRPr lang="en-US" altLang="zh-CN" sz="2000" smtClean="0">
              <a:ea typeface="宋体" panose="02010600030101010101" pitchFamily="2" charset="-122"/>
            </a:endParaRPr>
          </a:p>
          <a:p>
            <a:pPr lvl="1" eaLnBrk="1" hangingPunct="1"/>
            <a:r>
              <a:rPr lang="zh-CN" altLang="en-US" sz="2000" smtClean="0">
                <a:ea typeface="宋体" panose="02010600030101010101" pitchFamily="2" charset="-122"/>
              </a:rPr>
              <a:t>网络资源管理，如呼叫准入控制和服务计划</a:t>
            </a:r>
            <a:endParaRPr lang="en-US" altLang="zh-CN" sz="2000" smtClean="0">
              <a:ea typeface="宋体" panose="02010600030101010101" pitchFamily="2" charset="-122"/>
            </a:endParaRPr>
          </a:p>
          <a:p>
            <a:pPr eaLnBrk="1" hangingPunct="1"/>
            <a:r>
              <a:rPr lang="zh-CN" altLang="en-US" sz="2800" smtClean="0">
                <a:ea typeface="宋体" panose="02010600030101010101" pitchFamily="2" charset="-122"/>
              </a:rPr>
              <a:t>网络层</a:t>
            </a:r>
            <a:endParaRPr lang="en-US" altLang="zh-CN" sz="2800" smtClean="0">
              <a:ea typeface="宋体" panose="02010600030101010101" pitchFamily="2" charset="-122"/>
            </a:endParaRPr>
          </a:p>
          <a:p>
            <a:pPr lvl="1" eaLnBrk="1" hangingPunct="1"/>
            <a:r>
              <a:rPr lang="zh-CN" altLang="en-US" sz="2000" smtClean="0">
                <a:ea typeface="宋体" panose="02010600030101010101" pitchFamily="2" charset="-122"/>
              </a:rPr>
              <a:t>切换管理</a:t>
            </a:r>
            <a:endParaRPr lang="en-US" altLang="zh-CN" sz="2000" smtClean="0">
              <a:ea typeface="宋体" panose="02010600030101010101" pitchFamily="2" charset="-122"/>
            </a:endParaRPr>
          </a:p>
          <a:p>
            <a:pPr lvl="1" eaLnBrk="1" hangingPunct="1"/>
            <a:r>
              <a:rPr lang="zh-CN" altLang="en-US" sz="2000" smtClean="0">
                <a:ea typeface="宋体" panose="02010600030101010101" pitchFamily="2" charset="-122"/>
              </a:rPr>
              <a:t>位置管理</a:t>
            </a:r>
            <a:endParaRPr lang="en-US" altLang="zh-CN" sz="2000" smtClean="0">
              <a:ea typeface="宋体" panose="02010600030101010101" pitchFamily="2" charset="-122"/>
            </a:endParaRPr>
          </a:p>
          <a:p>
            <a:pPr lvl="1" eaLnBrk="1" hangingPunct="1"/>
            <a:r>
              <a:rPr lang="zh-CN" altLang="en-US" sz="2000" smtClean="0">
                <a:ea typeface="宋体" panose="02010600030101010101" pitchFamily="2" charset="-122"/>
              </a:rPr>
              <a:t>交通管理</a:t>
            </a:r>
            <a:endParaRPr lang="en-US" altLang="zh-CN" sz="20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lang="en-US" altLang="zh-CN" sz="1600" smtClean="0">
                <a:ea typeface="宋体" panose="02010600030101010101" pitchFamily="2" charset="-122"/>
              </a:rPr>
              <a:t>Dr. Xinbing Wang</a:t>
            </a:r>
          </a:p>
        </p:txBody>
      </p:sp>
      <p:sp>
        <p:nvSpPr>
          <p:cNvPr id="20483"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4EE3170B-2D4A-4535-A233-8C944764FB97}" type="slidenum">
              <a:rPr lang="en-US" altLang="zh-CN" sz="1400" smtClean="0"/>
              <a:pPr>
                <a:spcBef>
                  <a:spcPct val="0"/>
                </a:spcBef>
                <a:buClrTx/>
                <a:buFontTx/>
                <a:buNone/>
              </a:pPr>
              <a:t>9</a:t>
            </a:fld>
            <a:endParaRPr lang="en-US" altLang="zh-CN" sz="1400" smtClean="0"/>
          </a:p>
        </p:txBody>
      </p:sp>
      <p:sp>
        <p:nvSpPr>
          <p:cNvPr id="20484" name="Rectangle 2"/>
          <p:cNvSpPr>
            <a:spLocks noGrp="1" noChangeArrowheads="1"/>
          </p:cNvSpPr>
          <p:nvPr>
            <p:ph type="title"/>
          </p:nvPr>
        </p:nvSpPr>
        <p:spPr>
          <a:xfrm>
            <a:off x="987425" y="134938"/>
            <a:ext cx="7910513" cy="627062"/>
          </a:xfrm>
        </p:spPr>
        <p:txBody>
          <a:bodyPr/>
          <a:lstStyle/>
          <a:p>
            <a:pPr eaLnBrk="1" hangingPunct="1"/>
            <a:r>
              <a:rPr lang="zh-CN" altLang="en-US" sz="2400" smtClean="0">
                <a:ea typeface="宋体" panose="02010600030101010101" pitchFamily="2" charset="-122"/>
              </a:rPr>
              <a:t>移动通信对层级模型的影响</a:t>
            </a:r>
            <a:endParaRPr lang="en-US" altLang="zh-CN" sz="2400" smtClean="0">
              <a:ea typeface="宋体" panose="02010600030101010101" pitchFamily="2" charset="-122"/>
            </a:endParaRPr>
          </a:p>
        </p:txBody>
      </p:sp>
      <p:sp>
        <p:nvSpPr>
          <p:cNvPr id="20485" name="AutoShape 3"/>
          <p:cNvSpPr>
            <a:spLocks noChangeArrowheads="1"/>
          </p:cNvSpPr>
          <p:nvPr/>
        </p:nvSpPr>
        <p:spPr bwMode="auto">
          <a:xfrm>
            <a:off x="685800" y="2752725"/>
            <a:ext cx="7161213" cy="836613"/>
          </a:xfrm>
          <a:prstGeom prst="roundRect">
            <a:avLst>
              <a:gd name="adj" fmla="val 185"/>
            </a:avLst>
          </a:prstGeom>
          <a:solidFill>
            <a:srgbClr val="CBCBF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20486" name="AutoShape 4"/>
          <p:cNvSpPr>
            <a:spLocks noChangeArrowheads="1"/>
          </p:cNvSpPr>
          <p:nvPr/>
        </p:nvSpPr>
        <p:spPr bwMode="auto">
          <a:xfrm>
            <a:off x="685800" y="2143125"/>
            <a:ext cx="7161213" cy="608013"/>
          </a:xfrm>
          <a:prstGeom prst="roundRect">
            <a:avLst>
              <a:gd name="adj" fmla="val 259"/>
            </a:avLst>
          </a:prstGeom>
          <a:solidFill>
            <a:srgbClr val="DCDCF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20487" name="AutoShape 5"/>
          <p:cNvSpPr>
            <a:spLocks noChangeArrowheads="1"/>
          </p:cNvSpPr>
          <p:nvPr/>
        </p:nvSpPr>
        <p:spPr bwMode="auto">
          <a:xfrm>
            <a:off x="685800" y="1228725"/>
            <a:ext cx="7161213" cy="912813"/>
          </a:xfrm>
          <a:prstGeom prst="roundRect">
            <a:avLst>
              <a:gd name="adj" fmla="val 171"/>
            </a:avLst>
          </a:prstGeom>
          <a:solidFill>
            <a:srgbClr val="F5F5F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20488" name="AutoShape 6"/>
          <p:cNvSpPr>
            <a:spLocks noChangeArrowheads="1"/>
          </p:cNvSpPr>
          <p:nvPr/>
        </p:nvSpPr>
        <p:spPr bwMode="auto">
          <a:xfrm>
            <a:off x="685800" y="4733925"/>
            <a:ext cx="7161213" cy="1522413"/>
          </a:xfrm>
          <a:prstGeom prst="roundRect">
            <a:avLst>
              <a:gd name="adj" fmla="val 102"/>
            </a:avLst>
          </a:prstGeom>
          <a:solidFill>
            <a:srgbClr val="A7A7E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20489" name="Rectangle 7"/>
          <p:cNvSpPr>
            <a:spLocks noChangeArrowheads="1"/>
          </p:cNvSpPr>
          <p:nvPr/>
        </p:nvSpPr>
        <p:spPr bwMode="auto">
          <a:xfrm>
            <a:off x="3713163" y="1235075"/>
            <a:ext cx="4646612"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lstStyle>
            <a:lvl1pPr marL="342900" indent="-342900" defTabSz="457200">
              <a:spcBef>
                <a:spcPct val="20000"/>
              </a:spcBef>
              <a:buClr>
                <a:schemeClr val="tx2"/>
              </a:buClr>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Times New Roman" panose="02020603050405020304" pitchFamily="18" charset="0"/>
              </a:defRPr>
            </a:lvl1pPr>
            <a:lvl2pPr marL="741363" indent="-284163" defTabSz="457200">
              <a:spcBef>
                <a:spcPct val="20000"/>
              </a:spcBef>
              <a:buClr>
                <a:srgbClr val="000099"/>
              </a:buClr>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Times New Roman" panose="02020603050405020304" pitchFamily="18" charset="0"/>
              </a:defRPr>
            </a:lvl2pPr>
            <a:lvl3pPr marL="1143000" indent="-228600" defTabSz="457200">
              <a:spcBef>
                <a:spcPct val="20000"/>
              </a:spcBef>
              <a:buClr>
                <a:srgbClr val="000099"/>
              </a:buClr>
              <a:buSzPct val="80000"/>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3pPr>
            <a:lvl4pPr marL="1600200" indent="-228600" defTabSz="457200">
              <a:spcBef>
                <a:spcPct val="20000"/>
              </a:spcBef>
              <a:buClr>
                <a:schemeClr val="tx1"/>
              </a:buClr>
              <a:buSzPct val="10000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4pPr>
            <a:lvl5pPr marL="2057400" indent="-228600" defTabSz="457200">
              <a:spcBef>
                <a:spcPct val="20000"/>
              </a:spcBef>
              <a:buClr>
                <a:schemeClr val="tx1"/>
              </a:buClr>
              <a:buSzPct val="10000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lr>
                <a:schemeClr val="tx1"/>
              </a:buClr>
              <a:buSzPct val="10000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lr>
                <a:schemeClr val="tx1"/>
              </a:buClr>
              <a:buSzPct val="10000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lr>
                <a:schemeClr val="tx1"/>
              </a:buClr>
              <a:buSzPct val="10000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lr>
                <a:schemeClr val="tx1"/>
              </a:buClr>
              <a:buSzPct val="10000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9pPr>
          </a:lstStyle>
          <a:p>
            <a:pPr lvl="1" eaLnBrk="1" hangingPunct="1">
              <a:spcBef>
                <a:spcPts val="363"/>
              </a:spcBef>
              <a:buSzPct val="90000"/>
            </a:pPr>
            <a:r>
              <a:rPr lang="zh-CN" altLang="en-US" sz="1600" b="0">
                <a:ea typeface="宋体" panose="02010600030101010101" pitchFamily="2" charset="-122"/>
              </a:rPr>
              <a:t>服务定位</a:t>
            </a:r>
            <a:endParaRPr lang="en-GB" altLang="zh-CN" sz="1600" b="0">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新应用，多媒体</a:t>
            </a:r>
            <a:endParaRPr lang="en-GB" altLang="zh-CN" sz="1600" b="0">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应用适配</a:t>
            </a:r>
            <a:endParaRPr lang="en-GB" altLang="zh-CN" sz="1600" b="0">
              <a:ea typeface="宋体" panose="02010600030101010101" pitchFamily="2" charset="-122"/>
            </a:endParaRPr>
          </a:p>
          <a:p>
            <a:pPr lvl="1" eaLnBrk="1" hangingPunct="1">
              <a:spcBef>
                <a:spcPts val="363"/>
              </a:spcBef>
              <a:buSzPct val="90000"/>
            </a:pPr>
            <a:r>
              <a:rPr lang="zh-CN" altLang="en-US" sz="1600" b="0">
                <a:solidFill>
                  <a:srgbClr val="000066"/>
                </a:solidFill>
                <a:ea typeface="宋体" panose="02010600030101010101" pitchFamily="2" charset="-122"/>
              </a:rPr>
              <a:t>拥堵和流量控制</a:t>
            </a:r>
            <a:endParaRPr lang="en-GB" altLang="zh-CN" sz="1600" b="0">
              <a:solidFill>
                <a:srgbClr val="000066"/>
              </a:solidFill>
              <a:ea typeface="宋体" panose="02010600030101010101" pitchFamily="2" charset="-122"/>
            </a:endParaRPr>
          </a:p>
          <a:p>
            <a:pPr lvl="1" eaLnBrk="1" hangingPunct="1">
              <a:spcBef>
                <a:spcPts val="363"/>
              </a:spcBef>
              <a:buSzPct val="90000"/>
            </a:pPr>
            <a:r>
              <a:rPr lang="zh-CN" altLang="en-US" sz="1600" b="0">
                <a:solidFill>
                  <a:srgbClr val="000066"/>
                </a:solidFill>
                <a:ea typeface="宋体" panose="02010600030101010101" pitchFamily="2" charset="-122"/>
              </a:rPr>
              <a:t>服务质量</a:t>
            </a:r>
            <a:endParaRPr lang="en-GB" altLang="zh-CN" sz="1600" b="0">
              <a:solidFill>
                <a:srgbClr val="000066"/>
              </a:solidFill>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寻址，路由</a:t>
            </a:r>
            <a:endParaRPr lang="en-US" altLang="zh-CN" sz="1600" b="0">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设备定位</a:t>
            </a:r>
            <a:endParaRPr lang="en-GB" altLang="zh-CN" sz="1600" b="0">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移交</a:t>
            </a:r>
            <a:endParaRPr lang="en-GB" altLang="zh-CN" sz="1600" b="0">
              <a:ea typeface="宋体" panose="02010600030101010101" pitchFamily="2" charset="-122"/>
            </a:endParaRPr>
          </a:p>
          <a:p>
            <a:pPr lvl="1" eaLnBrk="1" hangingPunct="1">
              <a:spcBef>
                <a:spcPts val="363"/>
              </a:spcBef>
              <a:buSzPct val="90000"/>
            </a:pPr>
            <a:r>
              <a:rPr lang="zh-CN" altLang="en-US" sz="1600" b="0">
                <a:solidFill>
                  <a:srgbClr val="000066"/>
                </a:solidFill>
                <a:ea typeface="宋体" panose="02010600030101010101" pitchFamily="2" charset="-122"/>
              </a:rPr>
              <a:t>认证</a:t>
            </a:r>
            <a:endParaRPr lang="en-GB" altLang="zh-CN" sz="1600" b="0">
              <a:solidFill>
                <a:srgbClr val="000066"/>
              </a:solidFill>
              <a:ea typeface="宋体" panose="02010600030101010101" pitchFamily="2" charset="-122"/>
            </a:endParaRPr>
          </a:p>
          <a:p>
            <a:pPr lvl="1" eaLnBrk="1" hangingPunct="1">
              <a:spcBef>
                <a:spcPts val="363"/>
              </a:spcBef>
              <a:buSzPct val="90000"/>
            </a:pPr>
            <a:r>
              <a:rPr lang="zh-CN" altLang="en-US" sz="1600" b="0">
                <a:solidFill>
                  <a:srgbClr val="000066"/>
                </a:solidFill>
                <a:ea typeface="宋体" panose="02010600030101010101" pitchFamily="2" charset="-122"/>
              </a:rPr>
              <a:t>媒介访问</a:t>
            </a:r>
            <a:endParaRPr lang="en-GB" altLang="zh-CN" sz="1600" b="0">
              <a:solidFill>
                <a:srgbClr val="000066"/>
              </a:solidFill>
              <a:ea typeface="宋体" panose="02010600030101010101" pitchFamily="2" charset="-122"/>
            </a:endParaRPr>
          </a:p>
          <a:p>
            <a:pPr lvl="1" eaLnBrk="1" hangingPunct="1">
              <a:spcBef>
                <a:spcPts val="363"/>
              </a:spcBef>
              <a:buSzPct val="90000"/>
            </a:pPr>
            <a:r>
              <a:rPr lang="zh-CN" altLang="en-US" sz="1600" b="0">
                <a:solidFill>
                  <a:srgbClr val="000066"/>
                </a:solidFill>
                <a:ea typeface="宋体" panose="02010600030101010101" pitchFamily="2" charset="-122"/>
              </a:rPr>
              <a:t>复用</a:t>
            </a:r>
            <a:endParaRPr lang="en-GB" altLang="zh-CN" sz="1600" b="0">
              <a:solidFill>
                <a:srgbClr val="000066"/>
              </a:solidFill>
              <a:ea typeface="宋体" panose="02010600030101010101" pitchFamily="2" charset="-122"/>
            </a:endParaRPr>
          </a:p>
          <a:p>
            <a:pPr lvl="1" eaLnBrk="1" hangingPunct="1">
              <a:spcBef>
                <a:spcPts val="363"/>
              </a:spcBef>
              <a:buSzPct val="90000"/>
            </a:pPr>
            <a:r>
              <a:rPr lang="zh-CN" altLang="en-US" sz="1600" b="0">
                <a:solidFill>
                  <a:srgbClr val="000066"/>
                </a:solidFill>
                <a:ea typeface="宋体" panose="02010600030101010101" pitchFamily="2" charset="-122"/>
              </a:rPr>
              <a:t>媒介访问控制</a:t>
            </a:r>
            <a:endParaRPr lang="en-GB" altLang="zh-CN" sz="1600" b="0">
              <a:solidFill>
                <a:srgbClr val="000066"/>
              </a:solidFill>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加密</a:t>
            </a:r>
            <a:endParaRPr lang="en-GB" altLang="zh-CN" sz="1600" b="0">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调制</a:t>
            </a:r>
            <a:endParaRPr lang="en-GB" altLang="zh-CN" sz="1600" b="0">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干扰</a:t>
            </a:r>
            <a:endParaRPr lang="en-GB" altLang="zh-CN" sz="1600" b="0">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衰减</a:t>
            </a:r>
            <a:endParaRPr lang="en-GB" altLang="zh-CN" sz="1600" b="0">
              <a:ea typeface="宋体" panose="02010600030101010101" pitchFamily="2" charset="-122"/>
            </a:endParaRPr>
          </a:p>
          <a:p>
            <a:pPr lvl="1" eaLnBrk="1" hangingPunct="1">
              <a:spcBef>
                <a:spcPts val="363"/>
              </a:spcBef>
              <a:buSzPct val="90000"/>
            </a:pPr>
            <a:r>
              <a:rPr lang="zh-CN" altLang="en-US" sz="1600" b="0">
                <a:ea typeface="宋体" panose="02010600030101010101" pitchFamily="2" charset="-122"/>
              </a:rPr>
              <a:t>频率</a:t>
            </a:r>
            <a:endParaRPr lang="en-GB" altLang="zh-CN" sz="1600" b="0">
              <a:ea typeface="宋体" panose="02010600030101010101" pitchFamily="2" charset="-122"/>
            </a:endParaRPr>
          </a:p>
          <a:p>
            <a:pPr lvl="1" eaLnBrk="1" hangingPunct="1">
              <a:spcBef>
                <a:spcPts val="363"/>
              </a:spcBef>
              <a:buSzPct val="90000"/>
              <a:buFont typeface="Times New Roman" panose="02020603050405020304" pitchFamily="18" charset="0"/>
              <a:buNone/>
            </a:pPr>
            <a:endParaRPr lang="en-GB" altLang="zh-CN" sz="1600" b="0">
              <a:ea typeface="宋体" panose="02010600030101010101" pitchFamily="2" charset="-122"/>
            </a:endParaRPr>
          </a:p>
        </p:txBody>
      </p:sp>
      <p:grpSp>
        <p:nvGrpSpPr>
          <p:cNvPr id="20490" name="Group 8"/>
          <p:cNvGrpSpPr>
            <a:grpSpLocks/>
          </p:cNvGrpSpPr>
          <p:nvPr/>
        </p:nvGrpSpPr>
        <p:grpSpPr bwMode="auto">
          <a:xfrm>
            <a:off x="762000" y="1279525"/>
            <a:ext cx="3808413" cy="5103813"/>
            <a:chOff x="432" y="624"/>
            <a:chExt cx="2399" cy="3215"/>
          </a:xfrm>
        </p:grpSpPr>
        <p:sp>
          <p:nvSpPr>
            <p:cNvPr id="20491" name="AutoShape 9"/>
            <p:cNvSpPr>
              <a:spLocks noChangeArrowheads="1"/>
            </p:cNvSpPr>
            <p:nvPr/>
          </p:nvSpPr>
          <p:spPr bwMode="auto">
            <a:xfrm>
              <a:off x="432" y="624"/>
              <a:ext cx="2399" cy="3215"/>
            </a:xfrm>
            <a:prstGeom prst="roundRect">
              <a:avLst>
                <a:gd name="adj" fmla="val 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20492" name="Text Box 10"/>
            <p:cNvSpPr txBox="1">
              <a:spLocks noChangeArrowheads="1"/>
            </p:cNvSpPr>
            <p:nvPr/>
          </p:nvSpPr>
          <p:spPr bwMode="auto">
            <a:xfrm>
              <a:off x="432" y="624"/>
              <a:ext cx="2399" cy="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spAutoFit/>
            </a:bodyPr>
            <a:lstStyle>
              <a:lvl1pPr>
                <a:spcBef>
                  <a:spcPct val="20000"/>
                </a:spcBef>
                <a:buClr>
                  <a:schemeClr val="tx2"/>
                </a:buClr>
                <a:buBlip>
                  <a:blip r:embed="rId3"/>
                </a:buBlip>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Times New Roman" panose="02020603050405020304" pitchFamily="18" charset="0"/>
                </a:defRPr>
              </a:lvl9pPr>
            </a:lstStyle>
            <a:p>
              <a:pPr>
                <a:spcBef>
                  <a:spcPts val="413"/>
                </a:spcBef>
                <a:buClrTx/>
                <a:buSzPct val="106000"/>
                <a:buFontTx/>
                <a:buNone/>
              </a:pPr>
              <a:r>
                <a:rPr lang="zh-CN" altLang="en-US" sz="2000" b="0">
                  <a:latin typeface="Arial" panose="020B0604020202020204" pitchFamily="34" charset="0"/>
                  <a:ea typeface="宋体" panose="02010600030101010101" pitchFamily="2" charset="-122"/>
                </a:rPr>
                <a:t>应用层</a:t>
              </a:r>
              <a:endParaRPr lang="en-GB" altLang="zh-CN" sz="2000" b="0">
                <a:latin typeface="Arial" panose="020B0604020202020204" pitchFamily="34" charset="0"/>
                <a:ea typeface="宋体" panose="02010600030101010101" pitchFamily="2" charset="-122"/>
              </a:endParaRPr>
            </a:p>
            <a:p>
              <a:pPr>
                <a:spcBef>
                  <a:spcPts val="413"/>
                </a:spcBef>
                <a:buClrTx/>
                <a:buSzPct val="106000"/>
                <a:buFontTx/>
                <a:buNone/>
              </a:pPr>
              <a:endParaRPr lang="en-GB" altLang="zh-CN" sz="2000" b="0">
                <a:latin typeface="Arial" panose="020B0604020202020204" pitchFamily="34" charset="0"/>
                <a:ea typeface="宋体" panose="02010600030101010101" pitchFamily="2" charset="-122"/>
              </a:endParaRPr>
            </a:p>
            <a:p>
              <a:pPr>
                <a:spcBef>
                  <a:spcPts val="363"/>
                </a:spcBef>
                <a:buClrTx/>
                <a:buSzPct val="96000"/>
                <a:buFontTx/>
                <a:buNone/>
              </a:pPr>
              <a:endParaRPr lang="en-GB" altLang="zh-CN" sz="1800" b="0">
                <a:latin typeface="Arial" panose="020B0604020202020204" pitchFamily="34" charset="0"/>
                <a:ea typeface="宋体" panose="02010600030101010101" pitchFamily="2" charset="-122"/>
              </a:endParaRPr>
            </a:p>
            <a:p>
              <a:pPr>
                <a:spcBef>
                  <a:spcPts val="413"/>
                </a:spcBef>
                <a:buClrTx/>
                <a:buSzPct val="106000"/>
                <a:buFontTx/>
                <a:buNone/>
              </a:pPr>
              <a:r>
                <a:rPr lang="zh-CN" altLang="en-US" sz="2000" b="0">
                  <a:solidFill>
                    <a:srgbClr val="000066"/>
                  </a:solidFill>
                  <a:latin typeface="Arial" panose="020B0604020202020204" pitchFamily="34" charset="0"/>
                  <a:ea typeface="宋体" panose="02010600030101010101" pitchFamily="2" charset="-122"/>
                </a:rPr>
                <a:t>传输层</a:t>
              </a:r>
              <a:endParaRPr lang="en-GB" altLang="zh-CN" sz="2000" b="0">
                <a:solidFill>
                  <a:srgbClr val="000066"/>
                </a:solidFill>
                <a:latin typeface="Arial" panose="020B0604020202020204" pitchFamily="34" charset="0"/>
                <a:ea typeface="宋体" panose="02010600030101010101" pitchFamily="2" charset="-122"/>
              </a:endParaRPr>
            </a:p>
            <a:p>
              <a:pPr>
                <a:spcBef>
                  <a:spcPts val="363"/>
                </a:spcBef>
                <a:buClrTx/>
                <a:buSzPct val="96000"/>
                <a:buFontTx/>
                <a:buNone/>
              </a:pPr>
              <a:endParaRPr lang="en-GB" altLang="zh-CN" sz="1800" b="0">
                <a:solidFill>
                  <a:srgbClr val="000066"/>
                </a:solidFill>
                <a:latin typeface="Arial" panose="020B0604020202020204" pitchFamily="34" charset="0"/>
                <a:ea typeface="宋体" panose="02010600030101010101" pitchFamily="2" charset="-122"/>
              </a:endParaRPr>
            </a:p>
            <a:p>
              <a:pPr>
                <a:spcBef>
                  <a:spcPts val="413"/>
                </a:spcBef>
                <a:buClrTx/>
                <a:buSzPct val="106000"/>
                <a:buFontTx/>
                <a:buNone/>
              </a:pPr>
              <a:r>
                <a:rPr lang="zh-CN" altLang="en-US" sz="2000" b="0">
                  <a:latin typeface="Arial" panose="020B0604020202020204" pitchFamily="34" charset="0"/>
                  <a:ea typeface="宋体" panose="02010600030101010101" pitchFamily="2" charset="-122"/>
                </a:rPr>
                <a:t>网络层</a:t>
              </a:r>
              <a:endParaRPr lang="en-GB" altLang="zh-CN" sz="2000" b="0">
                <a:latin typeface="Arial" panose="020B0604020202020204" pitchFamily="34" charset="0"/>
                <a:ea typeface="宋体" panose="02010600030101010101" pitchFamily="2" charset="-122"/>
              </a:endParaRPr>
            </a:p>
            <a:p>
              <a:pPr>
                <a:spcBef>
                  <a:spcPts val="313"/>
                </a:spcBef>
                <a:buClrTx/>
                <a:buSzPct val="96000"/>
                <a:buFontTx/>
                <a:buNone/>
              </a:pPr>
              <a:endParaRPr lang="en-GB" altLang="zh-CN" sz="1600" b="0">
                <a:latin typeface="Arial" panose="020B0604020202020204" pitchFamily="34" charset="0"/>
                <a:ea typeface="宋体" panose="02010600030101010101" pitchFamily="2" charset="-122"/>
              </a:endParaRPr>
            </a:p>
            <a:p>
              <a:pPr>
                <a:spcBef>
                  <a:spcPts val="275"/>
                </a:spcBef>
                <a:buClrTx/>
                <a:buSzPct val="96000"/>
                <a:buFontTx/>
                <a:buNone/>
              </a:pPr>
              <a:endParaRPr lang="en-GB" altLang="zh-CN" sz="1400" b="0">
                <a:latin typeface="Arial" panose="020B0604020202020204" pitchFamily="34" charset="0"/>
                <a:ea typeface="宋体" panose="02010600030101010101" pitchFamily="2" charset="-122"/>
              </a:endParaRPr>
            </a:p>
            <a:p>
              <a:pPr>
                <a:spcBef>
                  <a:spcPts val="413"/>
                </a:spcBef>
                <a:buClrTx/>
                <a:buSzPct val="106000"/>
                <a:buFontTx/>
                <a:buNone/>
              </a:pPr>
              <a:r>
                <a:rPr lang="zh-CN" altLang="en-US" sz="2000" b="0">
                  <a:solidFill>
                    <a:srgbClr val="000066"/>
                  </a:solidFill>
                  <a:latin typeface="Arial" panose="020B0604020202020204" pitchFamily="34" charset="0"/>
                  <a:ea typeface="宋体" panose="02010600030101010101" pitchFamily="2" charset="-122"/>
                </a:rPr>
                <a:t>链路层</a:t>
              </a:r>
              <a:endParaRPr lang="en-GB" altLang="zh-CN" sz="2000" b="0">
                <a:solidFill>
                  <a:srgbClr val="000066"/>
                </a:solidFill>
                <a:latin typeface="Arial" panose="020B0604020202020204" pitchFamily="34" charset="0"/>
                <a:ea typeface="宋体" panose="02010600030101010101" pitchFamily="2" charset="-122"/>
              </a:endParaRPr>
            </a:p>
            <a:p>
              <a:pPr>
                <a:spcBef>
                  <a:spcPts val="363"/>
                </a:spcBef>
                <a:buClrTx/>
                <a:buSzPct val="96000"/>
                <a:buFontTx/>
                <a:buNone/>
              </a:pPr>
              <a:endParaRPr lang="en-GB" altLang="zh-CN" sz="1800" b="0">
                <a:latin typeface="Arial" panose="020B0604020202020204" pitchFamily="34" charset="0"/>
                <a:ea typeface="宋体" panose="02010600030101010101" pitchFamily="2" charset="-122"/>
              </a:endParaRPr>
            </a:p>
            <a:p>
              <a:pPr>
                <a:spcBef>
                  <a:spcPts val="413"/>
                </a:spcBef>
                <a:buClrTx/>
                <a:buSzPct val="106000"/>
                <a:buFontTx/>
                <a:buNone/>
              </a:pPr>
              <a:endParaRPr lang="en-GB" altLang="zh-CN" sz="2000" b="0">
                <a:latin typeface="Arial" panose="020B0604020202020204" pitchFamily="34" charset="0"/>
                <a:ea typeface="宋体" panose="02010600030101010101" pitchFamily="2" charset="-122"/>
              </a:endParaRPr>
            </a:p>
            <a:p>
              <a:pPr>
                <a:spcBef>
                  <a:spcPts val="225"/>
                </a:spcBef>
                <a:buClrTx/>
                <a:buSzPct val="96000"/>
                <a:buFontTx/>
                <a:buNone/>
              </a:pPr>
              <a:endParaRPr lang="en-GB" altLang="zh-CN" sz="1200" b="0">
                <a:latin typeface="Arial" panose="020B0604020202020204" pitchFamily="34" charset="0"/>
                <a:ea typeface="宋体" panose="02010600030101010101" pitchFamily="2" charset="-122"/>
              </a:endParaRPr>
            </a:p>
            <a:p>
              <a:pPr>
                <a:spcBef>
                  <a:spcPts val="413"/>
                </a:spcBef>
                <a:buClrTx/>
                <a:buSzPct val="106000"/>
                <a:buFontTx/>
                <a:buNone/>
              </a:pPr>
              <a:r>
                <a:rPr lang="zh-CN" altLang="en-US" sz="2000" b="0">
                  <a:latin typeface="Arial" panose="020B0604020202020204" pitchFamily="34" charset="0"/>
                  <a:ea typeface="宋体" panose="02010600030101010101" pitchFamily="2" charset="-122"/>
                </a:rPr>
                <a:t>物理层</a:t>
              </a:r>
              <a:endParaRPr lang="en-GB" altLang="zh-CN" sz="2000" b="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79"/>
  <p:tag name="DEFAULTHEIGHT" val="241"/>
</p:tagLst>
</file>

<file path=ppt/theme/theme1.xml><?xml version="1.0" encoding="utf-8"?>
<a:theme xmlns:a="http://schemas.openxmlformats.org/drawingml/2006/main" name="NCSU">
  <a:themeElements>
    <a:clrScheme name="">
      <a:dk1>
        <a:srgbClr val="000000"/>
      </a:dk1>
      <a:lt1>
        <a:srgbClr val="FFFFFF"/>
      </a:lt1>
      <a:dk2>
        <a:srgbClr val="000000"/>
      </a:dk2>
      <a:lt2>
        <a:srgbClr val="777777"/>
      </a:lt2>
      <a:accent1>
        <a:srgbClr val="00CCCC"/>
      </a:accent1>
      <a:accent2>
        <a:srgbClr val="6666FF"/>
      </a:accent2>
      <a:accent3>
        <a:srgbClr val="FFFFFF"/>
      </a:accent3>
      <a:accent4>
        <a:srgbClr val="000000"/>
      </a:accent4>
      <a:accent5>
        <a:srgbClr val="AAE2E2"/>
      </a:accent5>
      <a:accent6>
        <a:srgbClr val="5C5CE7"/>
      </a:accent6>
      <a:hlink>
        <a:srgbClr val="FF3300"/>
      </a:hlink>
      <a:folHlink>
        <a:srgbClr val="CC3300"/>
      </a:folHlink>
    </a:clrScheme>
    <a:fontScheme name="NCSU">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2">
                <a:gamma/>
                <a:shade val="46275"/>
                <a:invGamma/>
              </a:schemeClr>
            </a:gs>
            <a:gs pos="100000">
              <a:schemeClr val="accent2"/>
            </a:gs>
          </a:gsLst>
          <a:lin ang="2700000" scaled="1"/>
        </a:gradFill>
        <a:ln w="12700" cap="flat" cmpd="sng" algn="ctr">
          <a:solidFill>
            <a:schemeClr val="accent2"/>
          </a:solidFill>
          <a:prstDash val="solid"/>
          <a:round/>
          <a:headEnd type="none" w="med" len="med"/>
          <a:tailEnd type="none" w="med" len="med"/>
        </a:ln>
        <a:effectLst/>
      </a:spPr>
      <a:bodyPr vert="horz" wrap="square" lIns="182880" tIns="137160" rIns="182880" bIns="13716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gradFill rotWithShape="1">
          <a:gsLst>
            <a:gs pos="0">
              <a:schemeClr val="accent2">
                <a:gamma/>
                <a:shade val="46275"/>
                <a:invGamma/>
              </a:schemeClr>
            </a:gs>
            <a:gs pos="100000">
              <a:schemeClr val="accent2"/>
            </a:gs>
          </a:gsLst>
          <a:lin ang="2700000" scaled="1"/>
        </a:gradFill>
        <a:ln w="12700" cap="flat" cmpd="sng" algn="ctr">
          <a:solidFill>
            <a:schemeClr val="accent2"/>
          </a:solidFill>
          <a:prstDash val="solid"/>
          <a:round/>
          <a:headEnd type="none" w="med" len="med"/>
          <a:tailEnd type="none" w="med" len="med"/>
        </a:ln>
        <a:effectLst/>
      </a:spPr>
      <a:bodyPr vert="horz" wrap="square" lIns="182880" tIns="137160" rIns="182880" bIns="13716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NCSU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
      <a:clrScheme name="NCSU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NCSU 3">
        <a:dk1>
          <a:srgbClr val="000000"/>
        </a:dk1>
        <a:lt1>
          <a:srgbClr val="FFFFFF"/>
        </a:lt1>
        <a:dk2>
          <a:srgbClr val="000000"/>
        </a:dk2>
        <a:lt2>
          <a:srgbClr val="CBCBCB"/>
        </a:lt2>
        <a:accent1>
          <a:srgbClr val="B2B2B2"/>
        </a:accent1>
        <a:accent2>
          <a:srgbClr val="DDDDDD"/>
        </a:accent2>
        <a:accent3>
          <a:srgbClr val="FFFFFF"/>
        </a:accent3>
        <a:accent4>
          <a:srgbClr val="000000"/>
        </a:accent4>
        <a:accent5>
          <a:srgbClr val="D5D5D5"/>
        </a:accent5>
        <a:accent6>
          <a:srgbClr val="C8C8C8"/>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NCSU 4">
        <a:dk1>
          <a:srgbClr val="000000"/>
        </a:dk1>
        <a:lt1>
          <a:srgbClr val="FFFFFF"/>
        </a:lt1>
        <a:dk2>
          <a:srgbClr val="000000"/>
        </a:dk2>
        <a:lt2>
          <a:srgbClr val="777777"/>
        </a:lt2>
        <a:accent1>
          <a:srgbClr val="00CCCC"/>
        </a:accent1>
        <a:accent2>
          <a:srgbClr val="6666FF"/>
        </a:accent2>
        <a:accent3>
          <a:srgbClr val="FFFFFF"/>
        </a:accent3>
        <a:accent4>
          <a:srgbClr val="000000"/>
        </a:accent4>
        <a:accent5>
          <a:srgbClr val="AAE2E2"/>
        </a:accent5>
        <a:accent6>
          <a:srgbClr val="5C5CE7"/>
        </a:accent6>
        <a:hlink>
          <a:srgbClr val="CCCCFF"/>
        </a:hlink>
        <a:folHlink>
          <a:srgbClr val="CC99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CSU">
  <a:themeElements>
    <a:clrScheme name="">
      <a:dk1>
        <a:srgbClr val="000000"/>
      </a:dk1>
      <a:lt1>
        <a:srgbClr val="FFFFFF"/>
      </a:lt1>
      <a:dk2>
        <a:srgbClr val="000000"/>
      </a:dk2>
      <a:lt2>
        <a:srgbClr val="777777"/>
      </a:lt2>
      <a:accent1>
        <a:srgbClr val="00CCCC"/>
      </a:accent1>
      <a:accent2>
        <a:srgbClr val="6666FF"/>
      </a:accent2>
      <a:accent3>
        <a:srgbClr val="FFFFFF"/>
      </a:accent3>
      <a:accent4>
        <a:srgbClr val="000000"/>
      </a:accent4>
      <a:accent5>
        <a:srgbClr val="AAE2E2"/>
      </a:accent5>
      <a:accent6>
        <a:srgbClr val="5C5CE7"/>
      </a:accent6>
      <a:hlink>
        <a:srgbClr val="FF3300"/>
      </a:hlink>
      <a:folHlink>
        <a:srgbClr val="CC3300"/>
      </a:folHlink>
    </a:clrScheme>
    <a:fontScheme name="NCSU">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2">
                <a:gamma/>
                <a:shade val="46275"/>
                <a:invGamma/>
              </a:schemeClr>
            </a:gs>
            <a:gs pos="100000">
              <a:schemeClr val="accent2"/>
            </a:gs>
          </a:gsLst>
          <a:lin ang="2700000" scaled="1"/>
        </a:gradFill>
        <a:ln w="12700" cap="flat" cmpd="sng" algn="ctr">
          <a:solidFill>
            <a:schemeClr val="accent2"/>
          </a:solidFill>
          <a:prstDash val="solid"/>
          <a:round/>
          <a:headEnd type="none" w="med" len="med"/>
          <a:tailEnd type="none" w="med" len="med"/>
        </a:ln>
        <a:effectLst/>
      </a:spPr>
      <a:bodyPr vert="horz" wrap="square" lIns="182880" tIns="137160" rIns="182880" bIns="13716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gradFill rotWithShape="1">
          <a:gsLst>
            <a:gs pos="0">
              <a:schemeClr val="accent2">
                <a:gamma/>
                <a:shade val="46275"/>
                <a:invGamma/>
              </a:schemeClr>
            </a:gs>
            <a:gs pos="100000">
              <a:schemeClr val="accent2"/>
            </a:gs>
          </a:gsLst>
          <a:lin ang="2700000" scaled="1"/>
        </a:gradFill>
        <a:ln w="12700" cap="flat" cmpd="sng" algn="ctr">
          <a:solidFill>
            <a:schemeClr val="accent2"/>
          </a:solidFill>
          <a:prstDash val="solid"/>
          <a:round/>
          <a:headEnd type="none" w="med" len="med"/>
          <a:tailEnd type="none" w="med" len="med"/>
        </a:ln>
        <a:effectLst/>
      </a:spPr>
      <a:bodyPr vert="horz" wrap="square" lIns="182880" tIns="137160" rIns="182880" bIns="13716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NCSU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
      <a:clrScheme name="NCSU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NCSU 3">
        <a:dk1>
          <a:srgbClr val="000000"/>
        </a:dk1>
        <a:lt1>
          <a:srgbClr val="FFFFFF"/>
        </a:lt1>
        <a:dk2>
          <a:srgbClr val="000000"/>
        </a:dk2>
        <a:lt2>
          <a:srgbClr val="CBCBCB"/>
        </a:lt2>
        <a:accent1>
          <a:srgbClr val="B2B2B2"/>
        </a:accent1>
        <a:accent2>
          <a:srgbClr val="DDDDDD"/>
        </a:accent2>
        <a:accent3>
          <a:srgbClr val="FFFFFF"/>
        </a:accent3>
        <a:accent4>
          <a:srgbClr val="000000"/>
        </a:accent4>
        <a:accent5>
          <a:srgbClr val="D5D5D5"/>
        </a:accent5>
        <a:accent6>
          <a:srgbClr val="C8C8C8"/>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NCSU 4">
        <a:dk1>
          <a:srgbClr val="000000"/>
        </a:dk1>
        <a:lt1>
          <a:srgbClr val="FFFFFF"/>
        </a:lt1>
        <a:dk2>
          <a:srgbClr val="000000"/>
        </a:dk2>
        <a:lt2>
          <a:srgbClr val="777777"/>
        </a:lt2>
        <a:accent1>
          <a:srgbClr val="00CCCC"/>
        </a:accent1>
        <a:accent2>
          <a:srgbClr val="6666FF"/>
        </a:accent2>
        <a:accent3>
          <a:srgbClr val="FFFFFF"/>
        </a:accent3>
        <a:accent4>
          <a:srgbClr val="000000"/>
        </a:accent4>
        <a:accent5>
          <a:srgbClr val="AAE2E2"/>
        </a:accent5>
        <a:accent6>
          <a:srgbClr val="5C5CE7"/>
        </a:accent6>
        <a:hlink>
          <a:srgbClr val="CCCCFF"/>
        </a:hlink>
        <a:folHlink>
          <a:srgbClr val="CC99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NCSU">
  <a:themeElements>
    <a:clrScheme name="">
      <a:dk1>
        <a:srgbClr val="000000"/>
      </a:dk1>
      <a:lt1>
        <a:srgbClr val="FFFFFF"/>
      </a:lt1>
      <a:dk2>
        <a:srgbClr val="000000"/>
      </a:dk2>
      <a:lt2>
        <a:srgbClr val="777777"/>
      </a:lt2>
      <a:accent1>
        <a:srgbClr val="00CCCC"/>
      </a:accent1>
      <a:accent2>
        <a:srgbClr val="6666FF"/>
      </a:accent2>
      <a:accent3>
        <a:srgbClr val="FFFFFF"/>
      </a:accent3>
      <a:accent4>
        <a:srgbClr val="000000"/>
      </a:accent4>
      <a:accent5>
        <a:srgbClr val="AAE2E2"/>
      </a:accent5>
      <a:accent6>
        <a:srgbClr val="5C5CE7"/>
      </a:accent6>
      <a:hlink>
        <a:srgbClr val="FF3300"/>
      </a:hlink>
      <a:folHlink>
        <a:srgbClr val="CC3300"/>
      </a:folHlink>
    </a:clrScheme>
    <a:fontScheme name="NCSU">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2">
                <a:gamma/>
                <a:shade val="46275"/>
                <a:invGamma/>
              </a:schemeClr>
            </a:gs>
            <a:gs pos="100000">
              <a:schemeClr val="accent2"/>
            </a:gs>
          </a:gsLst>
          <a:lin ang="2700000" scaled="1"/>
        </a:gradFill>
        <a:ln w="12700" cap="flat" cmpd="sng" algn="ctr">
          <a:solidFill>
            <a:schemeClr val="accent2"/>
          </a:solidFill>
          <a:prstDash val="solid"/>
          <a:round/>
          <a:headEnd type="none" w="med" len="med"/>
          <a:tailEnd type="none" w="med" len="med"/>
        </a:ln>
        <a:effectLst/>
      </a:spPr>
      <a:bodyPr vert="horz" wrap="square" lIns="182880" tIns="137160" rIns="182880" bIns="13716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gradFill rotWithShape="1">
          <a:gsLst>
            <a:gs pos="0">
              <a:schemeClr val="accent2">
                <a:gamma/>
                <a:shade val="46275"/>
                <a:invGamma/>
              </a:schemeClr>
            </a:gs>
            <a:gs pos="100000">
              <a:schemeClr val="accent2"/>
            </a:gs>
          </a:gsLst>
          <a:lin ang="2700000" scaled="1"/>
        </a:gradFill>
        <a:ln w="12700" cap="flat" cmpd="sng" algn="ctr">
          <a:solidFill>
            <a:schemeClr val="accent2"/>
          </a:solidFill>
          <a:prstDash val="solid"/>
          <a:round/>
          <a:headEnd type="none" w="med" len="med"/>
          <a:tailEnd type="none" w="med" len="med"/>
        </a:ln>
        <a:effectLst/>
      </a:spPr>
      <a:bodyPr vert="horz" wrap="square" lIns="182880" tIns="137160" rIns="182880" bIns="13716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NCSU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
      <a:clrScheme name="NCSU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NCSU 3">
        <a:dk1>
          <a:srgbClr val="000000"/>
        </a:dk1>
        <a:lt1>
          <a:srgbClr val="FFFFFF"/>
        </a:lt1>
        <a:dk2>
          <a:srgbClr val="000000"/>
        </a:dk2>
        <a:lt2>
          <a:srgbClr val="CBCBCB"/>
        </a:lt2>
        <a:accent1>
          <a:srgbClr val="B2B2B2"/>
        </a:accent1>
        <a:accent2>
          <a:srgbClr val="DDDDDD"/>
        </a:accent2>
        <a:accent3>
          <a:srgbClr val="FFFFFF"/>
        </a:accent3>
        <a:accent4>
          <a:srgbClr val="000000"/>
        </a:accent4>
        <a:accent5>
          <a:srgbClr val="D5D5D5"/>
        </a:accent5>
        <a:accent6>
          <a:srgbClr val="C8C8C8"/>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NCSU 4">
        <a:dk1>
          <a:srgbClr val="000000"/>
        </a:dk1>
        <a:lt1>
          <a:srgbClr val="FFFFFF"/>
        </a:lt1>
        <a:dk2>
          <a:srgbClr val="000000"/>
        </a:dk2>
        <a:lt2>
          <a:srgbClr val="777777"/>
        </a:lt2>
        <a:accent1>
          <a:srgbClr val="00CCCC"/>
        </a:accent1>
        <a:accent2>
          <a:srgbClr val="6666FF"/>
        </a:accent2>
        <a:accent3>
          <a:srgbClr val="FFFFFF"/>
        </a:accent3>
        <a:accent4>
          <a:srgbClr val="000000"/>
        </a:accent4>
        <a:accent5>
          <a:srgbClr val="AAE2E2"/>
        </a:accent5>
        <a:accent6>
          <a:srgbClr val="5C5CE7"/>
        </a:accent6>
        <a:hlink>
          <a:srgbClr val="CCCCFF"/>
        </a:hlink>
        <a:folHlink>
          <a:srgbClr val="CC99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20244</TotalTime>
  <Words>5554</Words>
  <Application>Microsoft Office PowerPoint</Application>
  <PresentationFormat>全屏显示(4:3)</PresentationFormat>
  <Paragraphs>1027</Paragraphs>
  <Slides>67</Slides>
  <Notes>63</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3</vt:i4>
      </vt:variant>
      <vt:variant>
        <vt:lpstr>幻灯片标题</vt:lpstr>
      </vt:variant>
      <vt:variant>
        <vt:i4>67</vt:i4>
      </vt:variant>
    </vt:vector>
  </HeadingPairs>
  <TitlesOfParts>
    <vt:vector size="82" baseType="lpstr">
      <vt:lpstr>FuturaA Bk BT</vt:lpstr>
      <vt:lpstr>宋体</vt:lpstr>
      <vt:lpstr>Arial</vt:lpstr>
      <vt:lpstr>Arial Black</vt:lpstr>
      <vt:lpstr>Helvetica</vt:lpstr>
      <vt:lpstr>Impact</vt:lpstr>
      <vt:lpstr>Monotype Corsiva</vt:lpstr>
      <vt:lpstr>Times New Roman</vt:lpstr>
      <vt:lpstr>Wingdings</vt:lpstr>
      <vt:lpstr>NCSU</vt:lpstr>
      <vt:lpstr>1_NCSU</vt:lpstr>
      <vt:lpstr>2_NCSU</vt:lpstr>
      <vt:lpstr>CorelDRAW</vt:lpstr>
      <vt:lpstr>ClipArt</vt:lpstr>
      <vt:lpstr>Clip</vt:lpstr>
      <vt:lpstr>无线通信和移动网络</vt:lpstr>
      <vt:lpstr>成绩评定</vt:lpstr>
      <vt:lpstr>课程概览</vt:lpstr>
      <vt:lpstr>概要</vt:lpstr>
      <vt:lpstr>术语</vt:lpstr>
      <vt:lpstr>当前环境</vt:lpstr>
      <vt:lpstr>无线接入：不同技术的操作范围</vt:lpstr>
      <vt:lpstr>分层体系结构</vt:lpstr>
      <vt:lpstr>移动通信对层级模型的影响</vt:lpstr>
      <vt:lpstr>便携性的影响</vt:lpstr>
      <vt:lpstr>和有线网络的区别</vt:lpstr>
      <vt:lpstr>无线技术和相关特征</vt:lpstr>
      <vt:lpstr>第一代无线系统</vt:lpstr>
      <vt:lpstr>第二代无线系统</vt:lpstr>
      <vt:lpstr>第三代移动通信</vt:lpstr>
      <vt:lpstr>第四代移动通信</vt:lpstr>
      <vt:lpstr>第五代无线系统</vt:lpstr>
      <vt:lpstr>互联网</vt:lpstr>
      <vt:lpstr>移动互联网</vt:lpstr>
      <vt:lpstr>互联网与移动互联网</vt:lpstr>
      <vt:lpstr>蜂窝系统的基本原理</vt:lpstr>
      <vt:lpstr>目前无线系统的基本架构</vt:lpstr>
      <vt:lpstr>3G的演化</vt:lpstr>
      <vt:lpstr>3G/4G时间线</vt:lpstr>
      <vt:lpstr>终端用户的需求</vt:lpstr>
      <vt:lpstr>用户增长</vt:lpstr>
      <vt:lpstr>技术演变</vt:lpstr>
      <vt:lpstr>课后练习</vt:lpstr>
      <vt:lpstr>3G系统的主要特点和目标</vt:lpstr>
      <vt:lpstr>IMT-2000（3G）系统</vt:lpstr>
      <vt:lpstr>3G标准的建议</vt:lpstr>
      <vt:lpstr>全IP无线网络的网络架构</vt:lpstr>
      <vt:lpstr>开发4G系统的动机</vt:lpstr>
      <vt:lpstr>4G带来的新变化</vt:lpstr>
      <vt:lpstr>比较3G / 4G</vt:lpstr>
      <vt:lpstr>       LTE云蜂窝无线校园示范网络(R10)</vt:lpstr>
      <vt:lpstr>LTE+CMMB云网络</vt:lpstr>
      <vt:lpstr>概要</vt:lpstr>
      <vt:lpstr>卫星系统</vt:lpstr>
      <vt:lpstr>WLAN-- 基础设施网络</vt:lpstr>
      <vt:lpstr>WLAN -- 802.11</vt:lpstr>
      <vt:lpstr>Ad hoc网络--802.11</vt:lpstr>
      <vt:lpstr>什么是移动Ad hoc网络（MANET）？</vt:lpstr>
      <vt:lpstr>操作模型</vt:lpstr>
      <vt:lpstr>MANET--路由变化</vt:lpstr>
      <vt:lpstr>MANET的挑战</vt:lpstr>
      <vt:lpstr>Ad Hoc和基础设施网络的比较</vt:lpstr>
      <vt:lpstr>Ad Hoc和基础设施网络的比较（2）</vt:lpstr>
      <vt:lpstr>Ad Hoc和基础设施网络的比较（3）</vt:lpstr>
      <vt:lpstr>无线传感器网络</vt:lpstr>
      <vt:lpstr>课后练习</vt:lpstr>
      <vt:lpstr>概要</vt:lpstr>
      <vt:lpstr>FDMA （频分多址）</vt:lpstr>
      <vt:lpstr>FDMA带宽结构</vt:lpstr>
      <vt:lpstr>FDMA信道分配</vt:lpstr>
      <vt:lpstr>TDMA （时分多址）</vt:lpstr>
      <vt:lpstr>TDMA帧结构</vt:lpstr>
      <vt:lpstr>TDMA帧分配</vt:lpstr>
      <vt:lpstr>CDMA （码分多址）</vt:lpstr>
      <vt:lpstr>CDMA系统中发送和接收的信号</vt:lpstr>
      <vt:lpstr>CDMA中的跳频</vt:lpstr>
      <vt:lpstr>连接设置（服务交付）</vt:lpstr>
      <vt:lpstr>连接设置（服务始发）</vt:lpstr>
      <vt:lpstr>无线通信的简化框架</vt:lpstr>
      <vt:lpstr>课后练习</vt:lpstr>
      <vt:lpstr>PowerPoint 演示文稿</vt:lpstr>
      <vt:lpstr>PowerPoint 演示文稿</vt:lpstr>
    </vt:vector>
  </TitlesOfParts>
  <Company>CSC NCSU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and Self-healing Key Distribution with Revocation for Tactical Wireless network</dc:title>
  <dc:creator>Donggang Liu</dc:creator>
  <cp:lastModifiedBy>ZT Todd</cp:lastModifiedBy>
  <cp:revision>2140</cp:revision>
  <dcterms:created xsi:type="dcterms:W3CDTF">2003-03-03T18:48:59Z</dcterms:created>
  <dcterms:modified xsi:type="dcterms:W3CDTF">2019-09-06T06:08:30Z</dcterms:modified>
</cp:coreProperties>
</file>